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heme/themeOverride7.xml" ContentType="application/vnd.openxmlformats-officedocument.themeOverr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theme/themeOverride9.xml" ContentType="application/vnd.openxmlformats-officedocument.themeOverr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theme/themeOverride8.xml" ContentType="application/vnd.openxmlformats-officedocument.themeOverr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heme/themeOverride6.xml" ContentType="application/vnd.openxmlformats-officedocument.themeOverrid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heme/themeOverride4.xml" ContentType="application/vnd.openxmlformats-officedocument.themeOverr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1" r:id="rId1"/>
  </p:sldMasterIdLst>
  <p:notesMasterIdLst>
    <p:notesMasterId r:id="rId25"/>
  </p:notesMasterIdLst>
  <p:handoutMasterIdLst>
    <p:handoutMasterId r:id="rId26"/>
  </p:handoutMasterIdLst>
  <p:sldIdLst>
    <p:sldId id="256" r:id="rId2"/>
    <p:sldId id="261" r:id="rId3"/>
    <p:sldId id="278" r:id="rId4"/>
    <p:sldId id="292" r:id="rId5"/>
    <p:sldId id="284" r:id="rId6"/>
    <p:sldId id="289" r:id="rId7"/>
    <p:sldId id="283" r:id="rId8"/>
    <p:sldId id="269" r:id="rId9"/>
    <p:sldId id="266" r:id="rId10"/>
    <p:sldId id="293" r:id="rId11"/>
    <p:sldId id="294" r:id="rId12"/>
    <p:sldId id="263" r:id="rId13"/>
    <p:sldId id="265" r:id="rId14"/>
    <p:sldId id="271" r:id="rId15"/>
    <p:sldId id="277" r:id="rId16"/>
    <p:sldId id="302" r:id="rId17"/>
    <p:sldId id="300" r:id="rId18"/>
    <p:sldId id="301" r:id="rId19"/>
    <p:sldId id="298" r:id="rId20"/>
    <p:sldId id="295" r:id="rId21"/>
    <p:sldId id="303" r:id="rId22"/>
    <p:sldId id="305" r:id="rId23"/>
    <p:sldId id="304" r:id="rId24"/>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34" charset="0"/>
        <a:ea typeface="ヒラギノ角ゴ Pro W3"/>
        <a:cs typeface="Arial" pitchFamily="34" charset="0"/>
      </a:defRPr>
    </a:lvl1pPr>
    <a:lvl2pPr marL="457200" algn="l" rtl="0" fontAlgn="base">
      <a:spcBef>
        <a:spcPct val="0"/>
      </a:spcBef>
      <a:spcAft>
        <a:spcPct val="0"/>
      </a:spcAft>
      <a:defRPr sz="2400" kern="1200">
        <a:solidFill>
          <a:schemeClr val="tx1"/>
        </a:solidFill>
        <a:latin typeface="Arial" pitchFamily="34" charset="0"/>
        <a:ea typeface="ヒラギノ角ゴ Pro W3"/>
        <a:cs typeface="Arial" pitchFamily="34" charset="0"/>
      </a:defRPr>
    </a:lvl2pPr>
    <a:lvl3pPr marL="914400" algn="l" rtl="0" fontAlgn="base">
      <a:spcBef>
        <a:spcPct val="0"/>
      </a:spcBef>
      <a:spcAft>
        <a:spcPct val="0"/>
      </a:spcAft>
      <a:defRPr sz="2400" kern="1200">
        <a:solidFill>
          <a:schemeClr val="tx1"/>
        </a:solidFill>
        <a:latin typeface="Arial" pitchFamily="34" charset="0"/>
        <a:ea typeface="ヒラギノ角ゴ Pro W3"/>
        <a:cs typeface="Arial" pitchFamily="34" charset="0"/>
      </a:defRPr>
    </a:lvl3pPr>
    <a:lvl4pPr marL="1371600" algn="l" rtl="0" fontAlgn="base">
      <a:spcBef>
        <a:spcPct val="0"/>
      </a:spcBef>
      <a:spcAft>
        <a:spcPct val="0"/>
      </a:spcAft>
      <a:defRPr sz="2400" kern="1200">
        <a:solidFill>
          <a:schemeClr val="tx1"/>
        </a:solidFill>
        <a:latin typeface="Arial" pitchFamily="34" charset="0"/>
        <a:ea typeface="ヒラギノ角ゴ Pro W3"/>
        <a:cs typeface="Arial" pitchFamily="34" charset="0"/>
      </a:defRPr>
    </a:lvl4pPr>
    <a:lvl5pPr marL="1828800" algn="l" rtl="0" fontAlgn="base">
      <a:spcBef>
        <a:spcPct val="0"/>
      </a:spcBef>
      <a:spcAft>
        <a:spcPct val="0"/>
      </a:spcAft>
      <a:defRPr sz="2400" kern="1200">
        <a:solidFill>
          <a:schemeClr val="tx1"/>
        </a:solidFill>
        <a:latin typeface="Arial" pitchFamily="34" charset="0"/>
        <a:ea typeface="ヒラギノ角ゴ Pro W3"/>
        <a:cs typeface="Arial" pitchFamily="34" charset="0"/>
      </a:defRPr>
    </a:lvl5pPr>
    <a:lvl6pPr marL="2286000" algn="l" defTabSz="914400" rtl="0" eaLnBrk="1" latinLnBrk="0" hangingPunct="1">
      <a:defRPr sz="2400" kern="1200">
        <a:solidFill>
          <a:schemeClr val="tx1"/>
        </a:solidFill>
        <a:latin typeface="Arial" pitchFamily="34" charset="0"/>
        <a:ea typeface="ヒラギノ角ゴ Pro W3"/>
        <a:cs typeface="Arial" pitchFamily="34" charset="0"/>
      </a:defRPr>
    </a:lvl6pPr>
    <a:lvl7pPr marL="2743200" algn="l" defTabSz="914400" rtl="0" eaLnBrk="1" latinLnBrk="0" hangingPunct="1">
      <a:defRPr sz="2400" kern="1200">
        <a:solidFill>
          <a:schemeClr val="tx1"/>
        </a:solidFill>
        <a:latin typeface="Arial" pitchFamily="34" charset="0"/>
        <a:ea typeface="ヒラギノ角ゴ Pro W3"/>
        <a:cs typeface="Arial" pitchFamily="34" charset="0"/>
      </a:defRPr>
    </a:lvl7pPr>
    <a:lvl8pPr marL="3200400" algn="l" defTabSz="914400" rtl="0" eaLnBrk="1" latinLnBrk="0" hangingPunct="1">
      <a:defRPr sz="2400" kern="1200">
        <a:solidFill>
          <a:schemeClr val="tx1"/>
        </a:solidFill>
        <a:latin typeface="Arial" pitchFamily="34" charset="0"/>
        <a:ea typeface="ヒラギノ角ゴ Pro W3"/>
        <a:cs typeface="Arial" pitchFamily="34" charset="0"/>
      </a:defRPr>
    </a:lvl8pPr>
    <a:lvl9pPr marL="3657600" algn="l" defTabSz="914400" rtl="0" eaLnBrk="1" latinLnBrk="0" hangingPunct="1">
      <a:defRPr sz="2400" kern="1200">
        <a:solidFill>
          <a:schemeClr val="tx1"/>
        </a:solidFill>
        <a:latin typeface="Arial" pitchFamily="34" charset="0"/>
        <a:ea typeface="ヒラギノ角ゴ Pro W3"/>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37"/>
    <a:srgbClr val="FFFF99"/>
    <a:srgbClr val="008000"/>
    <a:srgbClr val="5B8728"/>
    <a:srgbClr val="E9EBDB"/>
    <a:srgbClr val="2A6D7D"/>
    <a:srgbClr val="8EAA3D"/>
    <a:srgbClr val="800000"/>
    <a:srgbClr val="5F604B"/>
    <a:srgbClr val="80808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26" autoAdjust="0"/>
    <p:restoredTop sz="76700" autoAdjust="0"/>
  </p:normalViewPr>
  <p:slideViewPr>
    <p:cSldViewPr>
      <p:cViewPr varScale="1">
        <p:scale>
          <a:sx n="56" d="100"/>
          <a:sy n="56" d="100"/>
        </p:scale>
        <p:origin x="-94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8" d="100"/>
          <a:sy n="78" d="100"/>
        </p:scale>
        <p:origin x="-2058" y="-96"/>
      </p:cViewPr>
      <p:guideLst>
        <p:guide orient="horz" pos="2952"/>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2" Type="http://schemas.openxmlformats.org/officeDocument/2006/relationships/oleObject" Target="file:///\\HDNFILE\HDN-Div\Avian%20and%20Human%20Pandemic%20Influenzas\Bubble%20graph.xls" TargetMode="External"/><Relationship Id="rId1" Type="http://schemas.openxmlformats.org/officeDocument/2006/relationships/themeOverride" Target="../theme/themeOverride8.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HDNFILE\HDN-Div\Avian%20and%20Human%20Pandemic%20Influenzas\Pandemic%20prevention%20IRR.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autoTitleDeleted val="1"/>
    <c:plotArea>
      <c:layout/>
      <c:pieChart>
        <c:varyColors val="1"/>
        <c:ser>
          <c:idx val="0"/>
          <c:order val="0"/>
          <c:tx>
            <c:strRef>
              <c:f>Sheet1!$B$1</c:f>
              <c:strCache>
                <c:ptCount val="1"/>
                <c:pt idx="0">
                  <c:v>Sales</c:v>
                </c:pt>
              </c:strCache>
            </c:strRef>
          </c:tx>
          <c:dLbls>
            <c:dLbl>
              <c:idx val="0"/>
              <c:layout>
                <c:manualLayout>
                  <c:x val="-0.19341847112860924"/>
                  <c:y val="-4.2854330708661514E-3"/>
                </c:manualLayout>
              </c:layout>
              <c:dLblPos val="bestFit"/>
              <c:showPercent val="1"/>
            </c:dLbl>
            <c:dLbl>
              <c:idx val="1"/>
              <c:layout>
                <c:manualLayout>
                  <c:x val="0.12189058398950203"/>
                  <c:y val="-5.2610728346456932E-3"/>
                </c:manualLayout>
              </c:layout>
              <c:dLblPos val="bestFit"/>
              <c:showPercent val="1"/>
            </c:dLbl>
            <c:txPr>
              <a:bodyPr/>
              <a:lstStyle/>
              <a:p>
                <a:pPr>
                  <a:defRPr sz="3595" b="1">
                    <a:solidFill>
                      <a:schemeClr val="tx1"/>
                    </a:solidFill>
                  </a:defRPr>
                </a:pPr>
                <a:endParaRPr lang="en-US"/>
              </a:p>
            </c:txPr>
            <c:showPercent val="1"/>
            <c:showLeaderLines val="1"/>
          </c:dLbls>
          <c:cat>
            <c:strRef>
              <c:f>Sheet1!$A$2:$A$3</c:f>
              <c:strCache>
                <c:ptCount val="2"/>
                <c:pt idx="0">
                  <c:v>Non-zoonoses</c:v>
                </c:pt>
                <c:pt idx="1">
                  <c:v>Zoonoses</c:v>
                </c:pt>
              </c:strCache>
            </c:strRef>
          </c:cat>
          <c:val>
            <c:numRef>
              <c:f>Sheet1!$B$2:$B$3</c:f>
              <c:numCache>
                <c:formatCode>0%</c:formatCode>
                <c:ptCount val="2"/>
                <c:pt idx="0" formatCode="_(* #,##0.00_);_(* \(#,##0.00\);_(* &quot;-&quot;??_);_(@_)">
                  <c:v>379327</c:v>
                </c:pt>
                <c:pt idx="1">
                  <c:v>382886</c:v>
                </c:pt>
              </c:numCache>
            </c:numRef>
          </c:val>
        </c:ser>
        <c:dLbls/>
        <c:firstSliceAng val="0"/>
      </c:pieChart>
      <c:spPr>
        <a:noFill/>
        <a:ln w="25381">
          <a:noFill/>
        </a:ln>
      </c:spPr>
    </c:plotArea>
    <c:legend>
      <c:legendPos val="r"/>
      <c:layout/>
    </c:legend>
    <c:plotVisOnly val="1"/>
    <c:dispBlanksAs val="zero"/>
  </c:chart>
  <c:txPr>
    <a:bodyPr/>
    <a:lstStyle/>
    <a:p>
      <a:pPr>
        <a:defRPr sz="1798"/>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style val="18"/>
  <c:clrMapOvr bg1="lt1" tx1="dk1" bg2="lt2" tx2="dk2" accent1="accent1" accent2="accent2" accent3="accent3" accent4="accent4" accent5="accent5" accent6="accent6" hlink="hlink" folHlink="folHlink"/>
  <c:chart>
    <c:plotArea>
      <c:layout>
        <c:manualLayout>
          <c:layoutTarget val="inner"/>
          <c:xMode val="edge"/>
          <c:yMode val="edge"/>
          <c:x val="0.11007555720597501"/>
          <c:y val="8.6341380425985451E-2"/>
          <c:w val="0.84175142367132161"/>
          <c:h val="0.79861263127047499"/>
        </c:manualLayout>
      </c:layout>
      <c:bubbleChart>
        <c:ser>
          <c:idx val="0"/>
          <c:order val="0"/>
          <c:tx>
            <c:v>BSE (UK)</c:v>
          </c:tx>
          <c:spPr>
            <a:gradFill rotWithShape="0">
              <a:gsLst>
                <a:gs pos="0">
                  <a:srgbClr val="A2BFF8"/>
                </a:gs>
                <a:gs pos="100000">
                  <a:srgbClr val="3670B6"/>
                </a:gs>
              </a:gsLst>
              <a:lin ang="5400000"/>
            </a:gradFill>
            <a:ln w="25400">
              <a:noFill/>
            </a:ln>
            <a:effectLst>
              <a:outerShdw dist="35921" dir="2700000" algn="br">
                <a:srgbClr val="000000"/>
              </a:outerShdw>
            </a:effectLst>
          </c:spPr>
          <c:dLbls>
            <c:dLbl>
              <c:idx val="0"/>
              <c:spPr>
                <a:noFill/>
                <a:ln w="25400">
                  <a:noFill/>
                </a:ln>
              </c:spPr>
              <c:txPr>
                <a:bodyPr/>
                <a:lstStyle/>
                <a:p>
                  <a:pPr>
                    <a:defRPr/>
                  </a:pPr>
                  <a:endParaRPr lang="en-US"/>
                </a:p>
              </c:txPr>
            </c:dLbl>
            <c:spPr>
              <a:noFill/>
              <a:ln w="25400">
                <a:noFill/>
              </a:ln>
            </c:spPr>
            <c:dLblPos val="t"/>
            <c:showCatName val="1"/>
            <c:showSerName val="1"/>
          </c:dLbls>
          <c:xVal>
            <c:numRef>
              <c:f>Sheet1!$C$2</c:f>
              <c:numCache>
                <c:formatCode>0</c:formatCode>
                <c:ptCount val="1"/>
                <c:pt idx="0">
                  <c:v>1986</c:v>
                </c:pt>
              </c:numCache>
            </c:numRef>
          </c:xVal>
          <c:yVal>
            <c:numRef>
              <c:f>Sheet1!$D$2</c:f>
              <c:numCache>
                <c:formatCode>#,##0</c:formatCode>
                <c:ptCount val="1"/>
                <c:pt idx="0">
                  <c:v>16396000000</c:v>
                </c:pt>
              </c:numCache>
            </c:numRef>
          </c:yVal>
          <c:bubbleSize>
            <c:numRef>
              <c:f>Sheet1!$D$2</c:f>
              <c:numCache>
                <c:formatCode>#,##0</c:formatCode>
                <c:ptCount val="1"/>
                <c:pt idx="0">
                  <c:v>16396000000</c:v>
                </c:pt>
              </c:numCache>
            </c:numRef>
          </c:bubbleSize>
          <c:bubble3D val="1"/>
        </c:ser>
        <c:ser>
          <c:idx val="1"/>
          <c:order val="1"/>
          <c:tx>
            <c:v>Plague (India)</c:v>
          </c:tx>
          <c:spPr>
            <a:gradFill rotWithShape="0">
              <a:gsLst>
                <a:gs pos="0">
                  <a:srgbClr val="FAA1A0"/>
                </a:gs>
                <a:gs pos="100000">
                  <a:srgbClr val="B93734"/>
                </a:gs>
              </a:gsLst>
              <a:lin ang="5400000"/>
            </a:gradFill>
            <a:ln w="25400">
              <a:noFill/>
            </a:ln>
            <a:effectLst>
              <a:outerShdw dist="35921" dir="2700000" algn="br">
                <a:srgbClr val="000000"/>
              </a:outerShdw>
            </a:effectLst>
          </c:spPr>
          <c:dLbls>
            <c:dLbl>
              <c:idx val="0"/>
              <c:layout>
                <c:manualLayout>
                  <c:x val="-9.4982170549980968E-2"/>
                  <c:y val="-5.7425146697427057E-2"/>
                </c:manualLayout>
              </c:layout>
              <c:tx>
                <c:rich>
                  <a:bodyPr/>
                  <a:lstStyle/>
                  <a:p>
                    <a:pPr>
                      <a:defRPr/>
                    </a:pPr>
                    <a:r>
                      <a:rPr lang="en-US"/>
                      <a:t>Plague (India),</a:t>
                    </a:r>
                  </a:p>
                  <a:p>
                    <a:pPr>
                      <a:defRPr/>
                    </a:pPr>
                    <a:r>
                      <a:rPr lang="en-US"/>
                      <a:t> 1994</a:t>
                    </a:r>
                  </a:p>
                </c:rich>
              </c:tx>
              <c:spPr>
                <a:noFill/>
                <a:ln w="25400">
                  <a:noFill/>
                </a:ln>
              </c:spPr>
              <c:dLblPos val="r"/>
            </c:dLbl>
            <c:spPr>
              <a:noFill/>
              <a:ln w="25400">
                <a:noFill/>
              </a:ln>
            </c:spPr>
            <c:dLblPos val="t"/>
            <c:showCatName val="1"/>
            <c:showSerName val="1"/>
          </c:dLbls>
          <c:xVal>
            <c:numRef>
              <c:f>Sheet1!$C$3</c:f>
              <c:numCache>
                <c:formatCode>0</c:formatCode>
                <c:ptCount val="1"/>
                <c:pt idx="0">
                  <c:v>1994</c:v>
                </c:pt>
              </c:numCache>
            </c:numRef>
          </c:xVal>
          <c:yVal>
            <c:numRef>
              <c:f>Sheet1!$D$3</c:f>
              <c:numCache>
                <c:formatCode>#,##0</c:formatCode>
                <c:ptCount val="1"/>
                <c:pt idx="0">
                  <c:v>2000000000</c:v>
                </c:pt>
              </c:numCache>
            </c:numRef>
          </c:yVal>
          <c:bubbleSize>
            <c:numRef>
              <c:f>Sheet1!$D$3</c:f>
              <c:numCache>
                <c:formatCode>#,##0</c:formatCode>
                <c:ptCount val="1"/>
                <c:pt idx="0">
                  <c:v>2000000000</c:v>
                </c:pt>
              </c:numCache>
            </c:numRef>
          </c:bubbleSize>
          <c:bubble3D val="1"/>
        </c:ser>
        <c:ser>
          <c:idx val="2"/>
          <c:order val="2"/>
          <c:tx>
            <c:v>Nipah virus (Malaysia)</c:v>
          </c:tx>
          <c:spPr>
            <a:gradFill rotWithShape="0">
              <a:gsLst>
                <a:gs pos="0">
                  <a:srgbClr val="D4F4A6"/>
                </a:gs>
                <a:gs pos="100000">
                  <a:srgbClr val="8DB241"/>
                </a:gs>
              </a:gsLst>
              <a:lin ang="5400000"/>
            </a:gradFill>
            <a:ln w="25400">
              <a:noFill/>
            </a:ln>
            <a:effectLst>
              <a:outerShdw dist="35921" dir="2700000" algn="br">
                <a:srgbClr val="000000"/>
              </a:outerShdw>
            </a:effectLst>
          </c:spPr>
          <c:dLbls>
            <c:dLbl>
              <c:idx val="0"/>
              <c:layout>
                <c:manualLayout>
                  <c:x val="-5.8551345341759861E-2"/>
                  <c:y val="-6.4773441349056007E-2"/>
                </c:manualLayout>
              </c:layout>
              <c:tx>
                <c:rich>
                  <a:bodyPr/>
                  <a:lstStyle/>
                  <a:p>
                    <a:pPr>
                      <a:defRPr/>
                    </a:pPr>
                    <a:r>
                      <a:rPr lang="en-US"/>
                      <a:t>Nipah virus </a:t>
                    </a:r>
                  </a:p>
                  <a:p>
                    <a:pPr>
                      <a:defRPr/>
                    </a:pPr>
                    <a:r>
                      <a:rPr lang="en-US"/>
                      <a:t>(Malaysia), </a:t>
                    </a:r>
                  </a:p>
                  <a:p>
                    <a:pPr>
                      <a:defRPr/>
                    </a:pPr>
                    <a:r>
                      <a:rPr lang="en-US"/>
                      <a:t>1998</a:t>
                    </a:r>
                  </a:p>
                </c:rich>
              </c:tx>
              <c:spPr>
                <a:noFill/>
                <a:ln w="25400">
                  <a:noFill/>
                </a:ln>
              </c:spPr>
              <c:dLblPos val="r"/>
            </c:dLbl>
            <c:spPr>
              <a:noFill/>
              <a:ln w="25400">
                <a:noFill/>
              </a:ln>
            </c:spPr>
            <c:dLblPos val="t"/>
            <c:showCatName val="1"/>
            <c:showSerName val="1"/>
          </c:dLbls>
          <c:xVal>
            <c:numRef>
              <c:f>Sheet1!$C$4</c:f>
              <c:numCache>
                <c:formatCode>0</c:formatCode>
                <c:ptCount val="1"/>
                <c:pt idx="0">
                  <c:v>1998</c:v>
                </c:pt>
              </c:numCache>
            </c:numRef>
          </c:xVal>
          <c:yVal>
            <c:numRef>
              <c:f>Sheet1!$D$4</c:f>
              <c:numCache>
                <c:formatCode>#,##0</c:formatCode>
                <c:ptCount val="1"/>
                <c:pt idx="0">
                  <c:v>671000000</c:v>
                </c:pt>
              </c:numCache>
            </c:numRef>
          </c:yVal>
          <c:bubbleSize>
            <c:numRef>
              <c:f>Sheet1!$D$4</c:f>
              <c:numCache>
                <c:formatCode>#,##0</c:formatCode>
                <c:ptCount val="1"/>
                <c:pt idx="0">
                  <c:v>671000000</c:v>
                </c:pt>
              </c:numCache>
            </c:numRef>
          </c:bubbleSize>
          <c:bubble3D val="1"/>
        </c:ser>
        <c:ser>
          <c:idx val="3"/>
          <c:order val="3"/>
          <c:tx>
            <c:v>WNV</c:v>
          </c:tx>
          <c:spPr>
            <a:gradFill rotWithShape="0">
              <a:gsLst>
                <a:gs pos="0">
                  <a:srgbClr val="C5B3E2"/>
                </a:gs>
                <a:gs pos="100000">
                  <a:srgbClr val="704F97"/>
                </a:gs>
              </a:gsLst>
              <a:lin ang="5400000"/>
            </a:gradFill>
            <a:ln w="25400">
              <a:noFill/>
            </a:ln>
            <a:effectLst>
              <a:outerShdw dist="35921" dir="2700000" algn="br">
                <a:srgbClr val="000000"/>
              </a:outerShdw>
            </a:effectLst>
          </c:spPr>
          <c:dLbls>
            <c:dLbl>
              <c:idx val="0"/>
              <c:layout>
                <c:manualLayout>
                  <c:x val="-7.9452703791087608E-3"/>
                  <c:y val="-1.3798949541198695E-2"/>
                </c:manualLayout>
              </c:layout>
              <c:spPr>
                <a:noFill/>
                <a:ln w="25400">
                  <a:noFill/>
                </a:ln>
              </c:spPr>
              <c:txPr>
                <a:bodyPr/>
                <a:lstStyle/>
                <a:p>
                  <a:pPr>
                    <a:defRPr/>
                  </a:pPr>
                  <a:endParaRPr lang="en-US"/>
                </a:p>
              </c:txPr>
              <c:dLblPos val="r"/>
              <c:showCatName val="1"/>
              <c:showSerName val="1"/>
            </c:dLbl>
            <c:spPr>
              <a:noFill/>
              <a:ln w="25400">
                <a:noFill/>
              </a:ln>
            </c:spPr>
            <c:dLblPos val="t"/>
            <c:showCatName val="1"/>
            <c:showSerName val="1"/>
          </c:dLbls>
          <c:xVal>
            <c:numRef>
              <c:f>Sheet1!$C$5</c:f>
              <c:numCache>
                <c:formatCode>0</c:formatCode>
                <c:ptCount val="1"/>
                <c:pt idx="0">
                  <c:v>1999</c:v>
                </c:pt>
              </c:numCache>
            </c:numRef>
          </c:xVal>
          <c:yVal>
            <c:numRef>
              <c:f>Sheet1!$D$5</c:f>
              <c:numCache>
                <c:formatCode>#,##0</c:formatCode>
                <c:ptCount val="1"/>
                <c:pt idx="0">
                  <c:v>400000000</c:v>
                </c:pt>
              </c:numCache>
            </c:numRef>
          </c:yVal>
          <c:bubbleSize>
            <c:numRef>
              <c:f>Sheet1!$D$5</c:f>
              <c:numCache>
                <c:formatCode>#,##0</c:formatCode>
                <c:ptCount val="1"/>
                <c:pt idx="0">
                  <c:v>400000000</c:v>
                </c:pt>
              </c:numCache>
            </c:numRef>
          </c:bubbleSize>
          <c:bubble3D val="1"/>
        </c:ser>
        <c:ser>
          <c:idx val="5"/>
          <c:order val="4"/>
          <c:tx>
            <c:v>SARS (Asia, Taiwan, HK, Singapore)</c:v>
          </c:tx>
          <c:spPr>
            <a:gradFill rotWithShape="0">
              <a:gsLst>
                <a:gs pos="0">
                  <a:srgbClr val="FFB885"/>
                </a:gs>
                <a:gs pos="100000">
                  <a:srgbClr val="F28225"/>
                </a:gs>
              </a:gsLst>
              <a:lin ang="5400000"/>
            </a:gradFill>
            <a:ln w="25400">
              <a:noFill/>
            </a:ln>
            <a:effectLst>
              <a:outerShdw dist="35921" dir="2700000" algn="br">
                <a:srgbClr val="000000"/>
              </a:outerShdw>
            </a:effectLst>
          </c:spPr>
          <c:dLbls>
            <c:dLbl>
              <c:idx val="0"/>
              <c:layout/>
              <c:tx>
                <c:rich>
                  <a:bodyPr/>
                  <a:lstStyle/>
                  <a:p>
                    <a:pPr>
                      <a:defRPr/>
                    </a:pPr>
                    <a:r>
                      <a:rPr lang="en-US"/>
                      <a:t>SARS (Asia, Canada, rest of the world), 2002</a:t>
                    </a:r>
                  </a:p>
                </c:rich>
              </c:tx>
              <c:spPr>
                <a:noFill/>
                <a:ln w="25400">
                  <a:noFill/>
                </a:ln>
              </c:spPr>
              <c:dLblPos val="t"/>
            </c:dLbl>
            <c:spPr>
              <a:noFill/>
              <a:ln w="25400">
                <a:noFill/>
              </a:ln>
            </c:spPr>
            <c:dLblPos val="t"/>
            <c:showCatName val="1"/>
            <c:showSerName val="1"/>
          </c:dLbls>
          <c:xVal>
            <c:numRef>
              <c:f>Sheet1!$C$6</c:f>
              <c:numCache>
                <c:formatCode>0</c:formatCode>
                <c:ptCount val="1"/>
                <c:pt idx="0">
                  <c:v>2002</c:v>
                </c:pt>
              </c:numCache>
            </c:numRef>
          </c:xVal>
          <c:yVal>
            <c:numRef>
              <c:f>Sheet1!$D$6</c:f>
              <c:numCache>
                <c:formatCode>#,##0</c:formatCode>
                <c:ptCount val="1"/>
                <c:pt idx="0">
                  <c:v>41500000000</c:v>
                </c:pt>
              </c:numCache>
            </c:numRef>
          </c:yVal>
          <c:bubbleSize>
            <c:numRef>
              <c:f>Sheet1!$D$6</c:f>
              <c:numCache>
                <c:formatCode>#,##0</c:formatCode>
                <c:ptCount val="1"/>
                <c:pt idx="0">
                  <c:v>41500000000</c:v>
                </c:pt>
              </c:numCache>
            </c:numRef>
          </c:bubbleSize>
          <c:bubble3D val="1"/>
        </c:ser>
        <c:ser>
          <c:idx val="6"/>
          <c:order val="5"/>
          <c:tx>
            <c:v>HPAI (Asia)</c:v>
          </c:tx>
          <c:spPr>
            <a:gradFill rotWithShape="0">
              <a:gsLst>
                <a:gs pos="0">
                  <a:srgbClr val="B6D1FF"/>
                </a:gs>
                <a:gs pos="100000">
                  <a:srgbClr val="8AA7D8"/>
                </a:gs>
              </a:gsLst>
              <a:lin ang="5400000"/>
            </a:gradFill>
            <a:ln w="25400">
              <a:noFill/>
            </a:ln>
            <a:effectLst>
              <a:outerShdw dist="35921" dir="2700000" algn="br">
                <a:srgbClr val="000000"/>
              </a:outerShdw>
            </a:effectLst>
          </c:spPr>
          <c:dLbls>
            <c:dLblPos val="t"/>
            <c:showCatName val="1"/>
            <c:showSerName val="1"/>
          </c:dLbls>
          <c:xVal>
            <c:numRef>
              <c:f>Sheet1!$C$7</c:f>
              <c:numCache>
                <c:formatCode>0</c:formatCode>
                <c:ptCount val="1"/>
                <c:pt idx="0">
                  <c:v>2004</c:v>
                </c:pt>
              </c:numCache>
            </c:numRef>
          </c:xVal>
          <c:yVal>
            <c:numRef>
              <c:f>Sheet1!$D$7</c:f>
              <c:numCache>
                <c:formatCode>#,##0</c:formatCode>
                <c:ptCount val="1"/>
                <c:pt idx="0">
                  <c:v>20000000000</c:v>
                </c:pt>
              </c:numCache>
            </c:numRef>
          </c:yVal>
          <c:bubbleSize>
            <c:numRef>
              <c:f>Sheet1!$D$7</c:f>
              <c:numCache>
                <c:formatCode>#,##0</c:formatCode>
                <c:ptCount val="1"/>
                <c:pt idx="0">
                  <c:v>20000000000</c:v>
                </c:pt>
              </c:numCache>
            </c:numRef>
          </c:bubbleSize>
          <c:bubble3D val="1"/>
        </c:ser>
        <c:ser>
          <c:idx val="8"/>
          <c:order val="6"/>
          <c:tx>
            <c:v>BSE (USA)</c:v>
          </c:tx>
          <c:spPr>
            <a:gradFill rotWithShape="0">
              <a:gsLst>
                <a:gs pos="0">
                  <a:srgbClr val="E4FFBA"/>
                </a:gs>
                <a:gs pos="100000">
                  <a:srgbClr val="BBD68E"/>
                </a:gs>
              </a:gsLst>
              <a:lin ang="5400000"/>
            </a:gradFill>
            <a:ln w="25400">
              <a:noFill/>
            </a:ln>
            <a:effectLst>
              <a:outerShdw dist="35921" dir="2700000" algn="br">
                <a:srgbClr val="000000"/>
              </a:outerShdw>
            </a:effectLst>
          </c:spPr>
          <c:dLbls>
            <c:dLbl>
              <c:idx val="0"/>
              <c:layout>
                <c:manualLayout>
                  <c:x val="-0.10625531014399374"/>
                  <c:y val="-5.8176851160746369E-2"/>
                </c:manualLayout>
              </c:layout>
              <c:spPr/>
              <c:txPr>
                <a:bodyPr/>
                <a:lstStyle/>
                <a:p>
                  <a:pPr>
                    <a:defRPr/>
                  </a:pPr>
                  <a:endParaRPr lang="en-US"/>
                </a:p>
              </c:txPr>
              <c:dLblPos val="r"/>
              <c:showCatName val="1"/>
              <c:showSerName val="1"/>
            </c:dLbl>
            <c:dLblPos val="t"/>
            <c:showCatName val="1"/>
            <c:showSerName val="1"/>
          </c:dLbls>
          <c:xVal>
            <c:numRef>
              <c:f>Sheet1!$C$8</c:f>
              <c:numCache>
                <c:formatCode>0</c:formatCode>
                <c:ptCount val="1"/>
                <c:pt idx="0">
                  <c:v>2004</c:v>
                </c:pt>
              </c:numCache>
            </c:numRef>
          </c:xVal>
          <c:yVal>
            <c:numRef>
              <c:f>Sheet1!$D$8</c:f>
              <c:numCache>
                <c:formatCode>#,##0</c:formatCode>
                <c:ptCount val="1"/>
                <c:pt idx="0">
                  <c:v>11000000000</c:v>
                </c:pt>
              </c:numCache>
            </c:numRef>
          </c:yVal>
          <c:bubbleSize>
            <c:numRef>
              <c:f>Sheet1!$D$8</c:f>
              <c:numCache>
                <c:formatCode>#,##0</c:formatCode>
                <c:ptCount val="1"/>
                <c:pt idx="0">
                  <c:v>11000000000</c:v>
                </c:pt>
              </c:numCache>
            </c:numRef>
          </c:bubbleSize>
          <c:bubble3D val="1"/>
        </c:ser>
        <c:ser>
          <c:idx val="9"/>
          <c:order val="7"/>
          <c:tx>
            <c:v>HPAI (Europe)</c:v>
          </c:tx>
          <c:spPr>
            <a:gradFill rotWithShape="0">
              <a:gsLst>
                <a:gs pos="0">
                  <a:srgbClr val="D6C5F1"/>
                </a:gs>
                <a:gs pos="100000">
                  <a:srgbClr val="A896C2"/>
                </a:gs>
              </a:gsLst>
              <a:lin ang="5400000"/>
            </a:gradFill>
            <a:ln w="25400">
              <a:noFill/>
            </a:ln>
            <a:effectLst>
              <a:outerShdw dist="35921" dir="2700000" algn="br">
                <a:srgbClr val="000000"/>
              </a:outerShdw>
            </a:effectLst>
          </c:spPr>
          <c:dLbls>
            <c:dLbl>
              <c:idx val="0"/>
              <c:layout>
                <c:manualLayout>
                  <c:x val="-9.7130042860165966E-2"/>
                  <c:y val="-4.5076306263515574E-2"/>
                </c:manualLayout>
              </c:layout>
              <c:spPr>
                <a:noFill/>
                <a:ln w="25400">
                  <a:noFill/>
                </a:ln>
              </c:spPr>
              <c:txPr>
                <a:bodyPr/>
                <a:lstStyle/>
                <a:p>
                  <a:pPr>
                    <a:defRPr/>
                  </a:pPr>
                  <a:endParaRPr lang="en-US"/>
                </a:p>
              </c:txPr>
              <c:dLblPos val="r"/>
              <c:showCatName val="1"/>
              <c:showSerName val="1"/>
            </c:dLbl>
            <c:spPr>
              <a:noFill/>
              <a:ln w="25400">
                <a:noFill/>
              </a:ln>
            </c:spPr>
            <c:dLblPos val="t"/>
            <c:showCatName val="1"/>
            <c:showSerName val="1"/>
          </c:dLbls>
          <c:xVal>
            <c:numRef>
              <c:f>Sheet1!$C$9</c:f>
              <c:numCache>
                <c:formatCode>0</c:formatCode>
                <c:ptCount val="1"/>
                <c:pt idx="0">
                  <c:v>2005</c:v>
                </c:pt>
              </c:numCache>
            </c:numRef>
          </c:xVal>
          <c:yVal>
            <c:numRef>
              <c:f>Sheet1!$D$9</c:f>
              <c:numCache>
                <c:formatCode>#,##0</c:formatCode>
                <c:ptCount val="1"/>
                <c:pt idx="0">
                  <c:v>500000000</c:v>
                </c:pt>
              </c:numCache>
            </c:numRef>
          </c:yVal>
          <c:bubbleSize>
            <c:numRef>
              <c:f>Sheet1!$D$9</c:f>
              <c:numCache>
                <c:formatCode>#,##0</c:formatCode>
                <c:ptCount val="1"/>
                <c:pt idx="0">
                  <c:v>500000000</c:v>
                </c:pt>
              </c:numCache>
            </c:numRef>
          </c:bubbleSize>
          <c:bubble3D val="1"/>
        </c:ser>
        <c:ser>
          <c:idx val="10"/>
          <c:order val="8"/>
          <c:tx>
            <c:v>HPAI (Africa)</c:v>
          </c:tx>
          <c:spPr>
            <a:gradFill rotWithShape="0">
              <a:gsLst>
                <a:gs pos="0">
                  <a:srgbClr val="B2F1FF"/>
                </a:gs>
                <a:gs pos="100000">
                  <a:srgbClr val="87C8DF"/>
                </a:gs>
              </a:gsLst>
              <a:lin ang="5400000"/>
            </a:gradFill>
            <a:ln w="25400">
              <a:noFill/>
            </a:ln>
            <a:effectLst>
              <a:outerShdw dist="35921" dir="2700000" algn="br">
                <a:srgbClr val="000000"/>
              </a:outerShdw>
            </a:effectLst>
          </c:spPr>
          <c:dLbls>
            <c:spPr>
              <a:noFill/>
              <a:ln w="25400">
                <a:noFill/>
              </a:ln>
            </c:spPr>
            <c:dLblPos val="t"/>
            <c:showCatName val="1"/>
          </c:dLbls>
          <c:xVal>
            <c:numRef>
              <c:f>Sheet1!$C$10</c:f>
              <c:numCache>
                <c:formatCode>0</c:formatCode>
                <c:ptCount val="1"/>
                <c:pt idx="0">
                  <c:v>2005</c:v>
                </c:pt>
              </c:numCache>
            </c:numRef>
          </c:xVal>
          <c:yVal>
            <c:numRef>
              <c:f>Sheet1!$D$10</c:f>
              <c:numCache>
                <c:formatCode>General</c:formatCode>
                <c:ptCount val="1"/>
              </c:numCache>
            </c:numRef>
          </c:yVal>
          <c:bubbleSize>
            <c:numRef>
              <c:f>Sheet1!$D$10</c:f>
              <c:numCache>
                <c:formatCode>General</c:formatCode>
                <c:ptCount val="1"/>
              </c:numCache>
            </c:numRef>
          </c:bubbleSize>
          <c:bubble3D val="1"/>
        </c:ser>
        <c:ser>
          <c:idx val="7"/>
          <c:order val="9"/>
          <c:tx>
            <c:v>RVF (Kenya, Somalia, Tanzania)</c:v>
          </c:tx>
          <c:spPr>
            <a:gradFill rotWithShape="0">
              <a:gsLst>
                <a:gs pos="0">
                  <a:srgbClr val="FFB6B4"/>
                </a:gs>
                <a:gs pos="100000">
                  <a:srgbClr val="DA8A89"/>
                </a:gs>
              </a:gsLst>
              <a:lin ang="5400000"/>
            </a:gradFill>
            <a:ln w="25400">
              <a:noFill/>
            </a:ln>
            <a:effectLst>
              <a:outerShdw dist="35921" dir="2700000" algn="br">
                <a:srgbClr val="000000"/>
              </a:outerShdw>
            </a:effectLst>
          </c:spPr>
          <c:dLbls>
            <c:dLbl>
              <c:idx val="0"/>
              <c:layout>
                <c:manualLayout>
                  <c:x val="6.071425187375073E-3"/>
                  <c:y val="-1.8523555668317943E-2"/>
                </c:manualLayout>
              </c:layout>
              <c:spPr>
                <a:noFill/>
                <a:ln w="25400">
                  <a:noFill/>
                </a:ln>
              </c:spPr>
              <c:txPr>
                <a:bodyPr/>
                <a:lstStyle/>
                <a:p>
                  <a:pPr>
                    <a:defRPr/>
                  </a:pPr>
                  <a:endParaRPr lang="en-US"/>
                </a:p>
              </c:txPr>
              <c:dLblPos val="r"/>
              <c:showCatName val="1"/>
              <c:showSerName val="1"/>
            </c:dLbl>
            <c:spPr>
              <a:noFill/>
              <a:ln w="25400">
                <a:noFill/>
              </a:ln>
            </c:spPr>
            <c:dLblPos val="t"/>
            <c:showCatName val="1"/>
            <c:showSerName val="1"/>
          </c:dLbls>
          <c:xVal>
            <c:numRef>
              <c:f>Sheet1!$C$11</c:f>
              <c:numCache>
                <c:formatCode>0</c:formatCode>
                <c:ptCount val="1"/>
                <c:pt idx="0">
                  <c:v>2006</c:v>
                </c:pt>
              </c:numCache>
            </c:numRef>
          </c:xVal>
          <c:yVal>
            <c:numRef>
              <c:f>Sheet1!$D$11</c:f>
              <c:numCache>
                <c:formatCode>#,##0</c:formatCode>
                <c:ptCount val="1"/>
                <c:pt idx="0">
                  <c:v>30000000</c:v>
                </c:pt>
              </c:numCache>
            </c:numRef>
          </c:yVal>
          <c:bubbleSize>
            <c:numRef>
              <c:f>Sheet1!$D$11</c:f>
              <c:numCache>
                <c:formatCode>#,##0</c:formatCode>
                <c:ptCount val="1"/>
                <c:pt idx="0">
                  <c:v>30000000</c:v>
                </c:pt>
              </c:numCache>
            </c:numRef>
          </c:bubbleSize>
          <c:bubble3D val="1"/>
        </c:ser>
        <c:dLbls>
          <c:showCatName val="1"/>
        </c:dLbls>
        <c:bubbleScale val="100"/>
        <c:axId val="213993344"/>
        <c:axId val="213994880"/>
      </c:bubbleChart>
      <c:valAx>
        <c:axId val="213993344"/>
        <c:scaling>
          <c:orientation val="minMax"/>
          <c:max val="2010"/>
        </c:scaling>
        <c:axPos val="b"/>
        <c:numFmt formatCode="0" sourceLinked="1"/>
        <c:tickLblPos val="nextTo"/>
        <c:spPr>
          <a:ln w="3175">
            <a:solidFill>
              <a:srgbClr val="808080"/>
            </a:solidFill>
            <a:prstDash val="solid"/>
          </a:ln>
        </c:spPr>
        <c:txPr>
          <a:bodyPr rot="0" vert="horz"/>
          <a:lstStyle/>
          <a:p>
            <a:pPr>
              <a:defRPr sz="1000" b="0" i="0" u="none" strike="noStrike" baseline="0">
                <a:solidFill>
                  <a:srgbClr val="000000"/>
                </a:solidFill>
                <a:latin typeface="Calibri"/>
                <a:ea typeface="Calibri"/>
                <a:cs typeface="Calibri"/>
              </a:defRPr>
            </a:pPr>
            <a:endParaRPr lang="en-US"/>
          </a:p>
        </c:txPr>
        <c:crossAx val="213994880"/>
        <c:crosses val="autoZero"/>
        <c:crossBetween val="midCat"/>
      </c:valAx>
      <c:valAx>
        <c:axId val="213994880"/>
        <c:scaling>
          <c:orientation val="minMax"/>
          <c:max val="50000000000"/>
          <c:min val="0"/>
        </c:scaling>
        <c:axPos val="l"/>
        <c:majorGridlines>
          <c:spPr>
            <a:ln w="3175">
              <a:solidFill>
                <a:srgbClr val="808080"/>
              </a:solidFill>
              <a:prstDash val="solid"/>
            </a:ln>
          </c:spPr>
        </c:majorGridlines>
        <c:title>
          <c:tx>
            <c:rich>
              <a:bodyPr/>
              <a:lstStyle/>
              <a:p>
                <a:pPr>
                  <a:defRPr b="0" i="0" baseline="0"/>
                </a:pPr>
                <a:r>
                  <a:rPr lang="en-US" b="0" i="0" baseline="0"/>
                  <a:t>US $ billion</a:t>
                </a:r>
              </a:p>
            </c:rich>
          </c:tx>
          <c:layout/>
          <c:spPr>
            <a:noFill/>
            <a:ln w="25400">
              <a:noFill/>
            </a:ln>
          </c:spPr>
        </c:title>
        <c:numFmt formatCode="#,##0" sourceLinked="1"/>
        <c:tickLblPos val="nextTo"/>
        <c:spPr>
          <a:ln w="3175">
            <a:solidFill>
              <a:srgbClr val="808080"/>
            </a:solidFill>
            <a:prstDash val="solid"/>
          </a:ln>
        </c:spPr>
        <c:crossAx val="213993344"/>
        <c:crosses val="autoZero"/>
        <c:crossBetween val="midCat"/>
        <c:dispUnits>
          <c:builtInUnit val="billions"/>
        </c:dispUnits>
      </c:valAx>
      <c:spPr>
        <a:solidFill>
          <a:srgbClr val="FFFFFF"/>
        </a:solidFill>
        <a:ln w="25400">
          <a:noFill/>
        </a:ln>
      </c:spPr>
    </c:plotArea>
    <c:plotVisOnly val="1"/>
    <c:dispBlanksAs val="gap"/>
  </c:chart>
  <c:spPr>
    <a:solidFill>
      <a:srgbClr val="FFFFFF"/>
    </a:solidFill>
    <a:ln w="3175">
      <a:solidFill>
        <a:srgbClr val="808080"/>
      </a:solidFill>
      <a:prstDash val="solid"/>
    </a:ln>
  </c:spPr>
  <c:externalData r:id="rId2"/>
</c:chartSpace>
</file>

<file path=ppt/charts/chart3.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2000" dirty="0" smtClean="0">
                <a:solidFill>
                  <a:srgbClr val="FF0000"/>
                </a:solidFill>
              </a:rPr>
              <a:t>Annual costs </a:t>
            </a:r>
            <a:r>
              <a:rPr lang="en-US" sz="2000" dirty="0">
                <a:solidFill>
                  <a:srgbClr val="FF0000"/>
                </a:solidFill>
              </a:rPr>
              <a:t>of prevention </a:t>
            </a:r>
            <a:r>
              <a:rPr lang="en-US" dirty="0" err="1"/>
              <a:t>vs</a:t>
            </a:r>
            <a:r>
              <a:rPr lang="en-US" dirty="0"/>
              <a:t> </a:t>
            </a:r>
          </a:p>
          <a:p>
            <a:pPr>
              <a:defRPr/>
            </a:pPr>
            <a:r>
              <a:rPr lang="en-US" sz="2800" dirty="0" smtClean="0">
                <a:solidFill>
                  <a:srgbClr val="007A37"/>
                </a:solidFill>
              </a:rPr>
              <a:t>Annual expected </a:t>
            </a:r>
            <a:r>
              <a:rPr lang="en-US" sz="2800" dirty="0">
                <a:solidFill>
                  <a:srgbClr val="007A37"/>
                </a:solidFill>
              </a:rPr>
              <a:t>benefits of </a:t>
            </a:r>
            <a:r>
              <a:rPr lang="en-US" sz="2800" dirty="0" smtClean="0">
                <a:solidFill>
                  <a:srgbClr val="007A37"/>
                </a:solidFill>
              </a:rPr>
              <a:t>prevention of</a:t>
            </a:r>
            <a:r>
              <a:rPr lang="en-US" sz="2800" baseline="0" dirty="0" smtClean="0">
                <a:solidFill>
                  <a:srgbClr val="007A37"/>
                </a:solidFill>
              </a:rPr>
              <a:t> pandemic and non-pandemic outbreaks</a:t>
            </a:r>
            <a:endParaRPr lang="en-US" sz="2800" dirty="0">
              <a:solidFill>
                <a:srgbClr val="007A37"/>
              </a:solidFill>
            </a:endParaRPr>
          </a:p>
        </c:rich>
      </c:tx>
      <c:layout/>
      <c:overlay val="1"/>
      <c:spPr>
        <a:noFill/>
      </c:spPr>
    </c:title>
    <c:plotArea>
      <c:layout>
        <c:manualLayout>
          <c:layoutTarget val="inner"/>
          <c:xMode val="edge"/>
          <c:yMode val="edge"/>
          <c:x val="0.1724469828379456"/>
          <c:y val="0.18781719340055156"/>
          <c:w val="0.71121725093876387"/>
          <c:h val="0.62810604430804362"/>
        </c:manualLayout>
      </c:layout>
      <c:barChart>
        <c:barDir val="col"/>
        <c:grouping val="stacked"/>
        <c:ser>
          <c:idx val="0"/>
          <c:order val="0"/>
          <c:tx>
            <c:strRef>
              <c:f>Sheet3!$B$4</c:f>
              <c:strCache>
                <c:ptCount val="1"/>
                <c:pt idx="0">
                  <c:v>Low</c:v>
                </c:pt>
              </c:strCache>
            </c:strRef>
          </c:tx>
          <c:dPt>
            <c:idx val="0"/>
            <c:spPr>
              <a:solidFill>
                <a:schemeClr val="accent6">
                  <a:lumMod val="50000"/>
                </a:schemeClr>
              </a:solidFill>
            </c:spPr>
          </c:dPt>
          <c:dPt>
            <c:idx val="1"/>
            <c:spPr>
              <a:solidFill>
                <a:srgbClr val="00B050"/>
              </a:solidFill>
            </c:spPr>
          </c:dPt>
          <c:dPt>
            <c:idx val="2"/>
            <c:spPr>
              <a:solidFill>
                <a:srgbClr val="92D050"/>
              </a:solidFill>
            </c:spPr>
          </c:dPt>
          <c:cat>
            <c:strRef>
              <c:f>Sheet3!$C$3:$E$3</c:f>
              <c:strCache>
                <c:ptCount val="3"/>
                <c:pt idx="0">
                  <c:v>Costs of prevention (investments in animal and human health systems)</c:v>
                </c:pt>
                <c:pt idx="1">
                  <c:v>Benefits from averted mild pandemic</c:v>
                </c:pt>
                <c:pt idx="2">
                  <c:v>Benefits from averted severe pandemic</c:v>
                </c:pt>
              </c:strCache>
            </c:strRef>
          </c:cat>
          <c:val>
            <c:numRef>
              <c:f>Sheet3!$C$4:$E$4</c:f>
              <c:numCache>
                <c:formatCode>General</c:formatCode>
                <c:ptCount val="3"/>
                <c:pt idx="0">
                  <c:v>1.9000000000000001</c:v>
                </c:pt>
                <c:pt idx="1">
                  <c:v>15</c:v>
                </c:pt>
                <c:pt idx="2">
                  <c:v>30</c:v>
                </c:pt>
              </c:numCache>
            </c:numRef>
          </c:val>
        </c:ser>
        <c:ser>
          <c:idx val="1"/>
          <c:order val="1"/>
          <c:tx>
            <c:strRef>
              <c:f>Sheet3!$B$5</c:f>
              <c:strCache>
                <c:ptCount val="1"/>
                <c:pt idx="0">
                  <c:v>High</c:v>
                </c:pt>
              </c:strCache>
            </c:strRef>
          </c:tx>
          <c:dPt>
            <c:idx val="0"/>
            <c:spPr>
              <a:solidFill>
                <a:srgbClr val="FF0000"/>
              </a:solidFill>
            </c:spPr>
          </c:dPt>
          <c:cat>
            <c:strRef>
              <c:f>Sheet3!$C$3:$E$3</c:f>
              <c:strCache>
                <c:ptCount val="3"/>
                <c:pt idx="0">
                  <c:v>Costs of prevention (investments in animal and human health systems)</c:v>
                </c:pt>
                <c:pt idx="1">
                  <c:v>Benefits from averted mild pandemic</c:v>
                </c:pt>
                <c:pt idx="2">
                  <c:v>Benefits from averted severe pandemic</c:v>
                </c:pt>
              </c:strCache>
            </c:strRef>
          </c:cat>
          <c:val>
            <c:numRef>
              <c:f>Sheet3!$C$5:$E$5</c:f>
              <c:numCache>
                <c:formatCode>General</c:formatCode>
                <c:ptCount val="3"/>
                <c:pt idx="0">
                  <c:v>1.5</c:v>
                </c:pt>
              </c:numCache>
            </c:numRef>
          </c:val>
        </c:ser>
        <c:dLbls/>
        <c:overlap val="100"/>
        <c:axId val="214199680"/>
        <c:axId val="214217856"/>
      </c:barChart>
      <c:catAx>
        <c:axId val="214199680"/>
        <c:scaling>
          <c:orientation val="minMax"/>
        </c:scaling>
        <c:axPos val="b"/>
        <c:tickLblPos val="nextTo"/>
        <c:txPr>
          <a:bodyPr/>
          <a:lstStyle/>
          <a:p>
            <a:pPr>
              <a:defRPr sz="1400" baseline="0"/>
            </a:pPr>
            <a:endParaRPr lang="en-US"/>
          </a:p>
        </c:txPr>
        <c:crossAx val="214217856"/>
        <c:crosses val="autoZero"/>
        <c:auto val="1"/>
        <c:lblAlgn val="ctr"/>
        <c:lblOffset val="100"/>
      </c:catAx>
      <c:valAx>
        <c:axId val="214217856"/>
        <c:scaling>
          <c:orientation val="minMax"/>
          <c:max val="40"/>
        </c:scaling>
        <c:axPos val="l"/>
        <c:majorGridlines/>
        <c:title>
          <c:tx>
            <c:rich>
              <a:bodyPr rot="-5400000" vert="horz"/>
              <a:lstStyle/>
              <a:p>
                <a:pPr>
                  <a:defRPr/>
                </a:pPr>
                <a:r>
                  <a:rPr lang="en-US" sz="1600" b="0"/>
                  <a:t>$ billion per year</a:t>
                </a:r>
              </a:p>
            </c:rich>
          </c:tx>
          <c:layout>
            <c:manualLayout>
              <c:xMode val="edge"/>
              <c:yMode val="edge"/>
              <c:x val="7.4212988220504095E-2"/>
              <c:y val="0.41397017680482318"/>
            </c:manualLayout>
          </c:layout>
        </c:title>
        <c:numFmt formatCode="General" sourceLinked="1"/>
        <c:tickLblPos val="nextTo"/>
        <c:txPr>
          <a:bodyPr/>
          <a:lstStyle/>
          <a:p>
            <a:pPr>
              <a:defRPr sz="1400" baseline="0"/>
            </a:pPr>
            <a:endParaRPr lang="en-US"/>
          </a:p>
        </c:txPr>
        <c:crossAx val="214199680"/>
        <c:crosses val="autoZero"/>
        <c:crossBetween val="between"/>
      </c:valAx>
    </c:plotArea>
    <c:plotVisOnly val="1"/>
    <c:dispBlanksAs val="gap"/>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0.48163</cdr:x>
      <cdr:y>0.47291</cdr:y>
    </cdr:from>
    <cdr:to>
      <cdr:x>0.57348</cdr:x>
      <cdr:y>0.578</cdr:y>
    </cdr:to>
    <cdr:sp macro="" textlink="">
      <cdr:nvSpPr>
        <cdr:cNvPr id="2" name="Rectangle 1"/>
        <cdr:cNvSpPr/>
      </cdr:nvSpPr>
      <cdr:spPr bwMode="auto">
        <a:xfrm xmlns:a="http://schemas.openxmlformats.org/drawingml/2006/main">
          <a:off x="3995738" y="2743200"/>
          <a:ext cx="762000" cy="609600"/>
        </a:xfrm>
        <a:prstGeom xmlns:a="http://schemas.openxmlformats.org/drawingml/2006/main" prst="rect">
          <a:avLst/>
        </a:prstGeom>
        <a:solidFill xmlns:a="http://schemas.openxmlformats.org/drawingml/2006/main">
          <a:srgbClr val="00B0F0"/>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txBody>
        <a:bodyPr xmlns:a="http://schemas.openxmlformats.org/drawingml/2006/main" vertOverflow="clip" vert="horz" wrap="square" lIns="91440" tIns="45720" rIns="91440" bIns="45720" numCol="1" anchor="t" anchorCtr="0" compatLnSpc="1">
          <a:prstTxWarp prst="textNoShape">
            <a:avLst/>
          </a:prstTxWarp>
        </a:bodyPr>
        <a:lstStyle xmlns:a="http://schemas.openxmlformats.org/drawingml/2006/main"/>
        <a:p xmlns:a="http://schemas.openxmlformats.org/drawingml/2006/main">
          <a:r>
            <a:rPr lang="de-DE" sz="1600" dirty="0" smtClean="0"/>
            <a:t>6.7 b</a:t>
          </a:r>
          <a:endParaRPr lang="de-DE" dirty="0"/>
        </a:p>
      </cdr:txBody>
    </cdr:sp>
  </cdr:relSizeAnchor>
  <cdr:relSizeAnchor xmlns:cdr="http://schemas.openxmlformats.org/drawingml/2006/chartDrawing">
    <cdr:from>
      <cdr:x>0.72044</cdr:x>
      <cdr:y>0.23645</cdr:y>
    </cdr:from>
    <cdr:to>
      <cdr:x>0.81228</cdr:x>
      <cdr:y>0.34154</cdr:y>
    </cdr:to>
    <cdr:sp macro="" textlink="">
      <cdr:nvSpPr>
        <cdr:cNvPr id="3" name="Rectangle 2"/>
        <cdr:cNvSpPr/>
      </cdr:nvSpPr>
      <cdr:spPr bwMode="auto">
        <a:xfrm xmlns:a="http://schemas.openxmlformats.org/drawingml/2006/main">
          <a:off x="5976938" y="1371600"/>
          <a:ext cx="762000" cy="609600"/>
        </a:xfrm>
        <a:prstGeom xmlns:a="http://schemas.openxmlformats.org/drawingml/2006/main" prst="rect">
          <a:avLst/>
        </a:prstGeom>
        <a:solidFill xmlns:a="http://schemas.openxmlformats.org/drawingml/2006/main">
          <a:srgbClr val="00B0F0"/>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de-DE" sz="1600" dirty="0" smtClean="0"/>
            <a:t>6.7b</a:t>
          </a:r>
          <a:endParaRPr lang="de-DE" sz="16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850265F3-FF15-4DEB-8B2B-20493DDB85D0}" type="datetimeFigureOut">
              <a:rPr lang="en-US" smtClean="0"/>
              <a:pPr/>
              <a:t>2/23/2012</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E768388A-998F-447A-B697-4039AAC6AD95}" type="slidenum">
              <a:rPr lang="en-US" smtClean="0"/>
              <a:pPr/>
              <a:t>‹#›</a:t>
            </a:fld>
            <a:endParaRPr lang="en-US"/>
          </a:p>
        </p:txBody>
      </p:sp>
    </p:spTree>
    <p:extLst>
      <p:ext uri="{BB962C8B-B14F-4D97-AF65-F5344CB8AC3E}">
        <p14:creationId xmlns:p14="http://schemas.microsoft.com/office/powerpoint/2010/main" xmlns="" val="406246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eaLnBrk="0" hangingPunct="0">
              <a:defRPr sz="1200">
                <a:latin typeface="Arial" charset="0"/>
                <a:ea typeface="ヒラギノ角ゴ Pro W3" pitchFamily="-111" charset="-128"/>
                <a:cs typeface="+mn-cs"/>
              </a:defRPr>
            </a:lvl1pPr>
          </a:lstStyle>
          <a:p>
            <a:pPr>
              <a:defRPr/>
            </a:pPr>
            <a:endParaRPr lang="en-US"/>
          </a:p>
        </p:txBody>
      </p:sp>
      <p:sp>
        <p:nvSpPr>
          <p:cNvPr id="3" name="Date Placeholder 2"/>
          <p:cNvSpPr>
            <a:spLocks noGrp="1"/>
          </p:cNvSpPr>
          <p:nvPr>
            <p:ph type="dt" idx="1"/>
          </p:nvPr>
        </p:nvSpPr>
        <p:spPr>
          <a:xfrm>
            <a:off x="3970338" y="0"/>
            <a:ext cx="3038475" cy="468313"/>
          </a:xfrm>
          <a:prstGeom prst="rect">
            <a:avLst/>
          </a:prstGeom>
        </p:spPr>
        <p:txBody>
          <a:bodyPr vert="horz" lIns="91440" tIns="45720" rIns="91440" bIns="45720" rtlCol="0"/>
          <a:lstStyle>
            <a:lvl1pPr algn="r" eaLnBrk="0" hangingPunct="0">
              <a:defRPr sz="1200">
                <a:latin typeface="Arial" charset="0"/>
                <a:ea typeface="ヒラギノ角ゴ Pro W3" pitchFamily="-111" charset="-128"/>
                <a:cs typeface="+mn-cs"/>
              </a:defRPr>
            </a:lvl1pPr>
          </a:lstStyle>
          <a:p>
            <a:pPr>
              <a:defRPr/>
            </a:pPr>
            <a:fld id="{3B3C117B-54CD-4F67-B5E2-95683DED2816}" type="datetimeFigureOut">
              <a:rPr lang="en-US"/>
              <a:pPr>
                <a:defRPr/>
              </a:pPr>
              <a:t>2/23/2012</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451350"/>
            <a:ext cx="5607050" cy="421798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902700"/>
            <a:ext cx="3038475" cy="468313"/>
          </a:xfrm>
          <a:prstGeom prst="rect">
            <a:avLst/>
          </a:prstGeom>
        </p:spPr>
        <p:txBody>
          <a:bodyPr vert="horz" lIns="91440" tIns="45720" rIns="91440" bIns="45720" rtlCol="0" anchor="b"/>
          <a:lstStyle>
            <a:lvl1pPr algn="l" eaLnBrk="0" hangingPunct="0">
              <a:defRPr sz="1200">
                <a:latin typeface="Arial" charset="0"/>
                <a:ea typeface="ヒラギノ角ゴ Pro W3" pitchFamily="-111" charset="-128"/>
                <a:cs typeface="+mn-cs"/>
              </a:defRPr>
            </a:lvl1pPr>
          </a:lstStyle>
          <a:p>
            <a:pPr>
              <a:defRPr/>
            </a:pPr>
            <a:endParaRPr lang="en-US"/>
          </a:p>
        </p:txBody>
      </p:sp>
      <p:sp>
        <p:nvSpPr>
          <p:cNvPr id="7" name="Slide Number Placeholder 6"/>
          <p:cNvSpPr>
            <a:spLocks noGrp="1"/>
          </p:cNvSpPr>
          <p:nvPr>
            <p:ph type="sldNum" sz="quarter" idx="5"/>
          </p:nvPr>
        </p:nvSpPr>
        <p:spPr>
          <a:xfrm>
            <a:off x="3970338" y="8902700"/>
            <a:ext cx="3038475" cy="468313"/>
          </a:xfrm>
          <a:prstGeom prst="rect">
            <a:avLst/>
          </a:prstGeom>
        </p:spPr>
        <p:txBody>
          <a:bodyPr vert="horz" lIns="91440" tIns="45720" rIns="91440" bIns="45720" rtlCol="0" anchor="b"/>
          <a:lstStyle>
            <a:lvl1pPr algn="r" eaLnBrk="0" hangingPunct="0">
              <a:defRPr sz="1200">
                <a:latin typeface="Arial" charset="0"/>
                <a:ea typeface="ヒラギノ角ゴ Pro W3" pitchFamily="-111" charset="-128"/>
                <a:cs typeface="+mn-cs"/>
              </a:defRPr>
            </a:lvl1pPr>
          </a:lstStyle>
          <a:p>
            <a:pPr>
              <a:defRPr/>
            </a:pPr>
            <a:fld id="{03B86997-26BF-41AB-B95D-86498EE6E8B4}" type="slidenum">
              <a:rPr lang="en-US"/>
              <a:pPr>
                <a:defRPr/>
              </a:pPr>
              <a:t>‹#›</a:t>
            </a:fld>
            <a:endParaRPr lang="en-US"/>
          </a:p>
        </p:txBody>
      </p:sp>
    </p:spTree>
    <p:extLst>
      <p:ext uri="{BB962C8B-B14F-4D97-AF65-F5344CB8AC3E}">
        <p14:creationId xmlns:p14="http://schemas.microsoft.com/office/powerpoint/2010/main" xmlns="" val="28899032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Health is results-oriented, across sectors</a:t>
            </a:r>
            <a:r>
              <a:rPr lang="en-US" baseline="0" dirty="0" smtClean="0"/>
              <a:t> and disciplines.</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Importance of surveillance for early detection, then</a:t>
            </a:r>
            <a:r>
              <a:rPr lang="en-US" baseline="0" dirty="0" smtClean="0"/>
              <a:t> rapid correct diagnosis and rapid correct control measures – shorter delays are likely with One Health approaches than each sector acting on its own.  Detecting disease in animals should not occur after human cases, which is too often the case now.</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From</a:t>
            </a:r>
            <a:r>
              <a:rPr lang="en-US" baseline="0" dirty="0" smtClean="0"/>
              <a:t> Economics of One Health report (to be published in spring 2012)</a:t>
            </a:r>
          </a:p>
          <a:p>
            <a:endParaRPr lang="en-US" baseline="0" dirty="0" smtClean="0"/>
          </a:p>
          <a:p>
            <a:r>
              <a:rPr lang="en-US" baseline="0" dirty="0" smtClean="0"/>
              <a:t>By spending about $3 billion every year on One Health systems in developing countries (these are the weak link in the global system for disease control) , the global community would gain about $20 billion - $40 billion  </a:t>
            </a:r>
            <a:r>
              <a:rPr lang="en-US" b="1" u="sng" baseline="0" dirty="0" smtClean="0"/>
              <a:t>every year</a:t>
            </a:r>
            <a:r>
              <a:rPr lang="en-US" baseline="0" dirty="0" smtClean="0"/>
              <a:t>.  </a:t>
            </a:r>
          </a:p>
          <a:p>
            <a:endParaRPr lang="en-US" baseline="0" dirty="0" smtClean="0"/>
          </a:p>
          <a:p>
            <a:r>
              <a:rPr lang="en-US" baseline="0" dirty="0" smtClean="0"/>
              <a:t>This is an order-of-magnitude result.  With even more pessimistic assumptions (e.g. assuming that most pandemics are not prevented despite better One Health systems), the net gain would be substantial.  This can be seen in the range of rates of returns under various scenarios (next 2 slides)</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21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If</a:t>
            </a:r>
            <a:r>
              <a:rPr lang="en-US" baseline="0" dirty="0" smtClean="0"/>
              <a:t> by spending $3.4 billion per year, we gain expected benefits on the order of $20 billion – 40 billion per year, why is this spending not being financed?   </a:t>
            </a:r>
          </a:p>
          <a:p>
            <a:endParaRPr lang="en-US" baseline="0" dirty="0" smtClean="0"/>
          </a:p>
          <a:p>
            <a:r>
              <a:rPr lang="en-US" baseline="0" dirty="0" smtClean="0"/>
              <a:t>Note that the costs of prevention are to be borne largely by a small group (poultry, swine sectors) whereas the vast majority of the benefits of successful pandemic flu prevention would accrue to others.  Governments should look across sectors and align incentives so as to maximize overall social benefits…</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Sources </a:t>
            </a:r>
          </a:p>
          <a:p>
            <a:r>
              <a:rPr lang="en-US" dirty="0" smtClean="0"/>
              <a:t>OIE World Animal Health 2006, 7, 8, 9</a:t>
            </a:r>
          </a:p>
          <a:p>
            <a:r>
              <a:rPr lang="en-US" dirty="0" smtClean="0"/>
              <a:t>FAO faostat.fao.org  - 2006-9 data</a:t>
            </a:r>
          </a:p>
          <a:p>
            <a:r>
              <a:rPr lang="en-US" dirty="0" smtClean="0"/>
              <a:t>176 countries  -- 71 diseases,  of which 30 </a:t>
            </a:r>
            <a:r>
              <a:rPr lang="en-US" dirty="0" err="1" smtClean="0"/>
              <a:t>zoonoses</a:t>
            </a:r>
            <a:endParaRPr lang="en-US" dirty="0" smtClean="0"/>
          </a:p>
          <a:p>
            <a:r>
              <a:rPr lang="en-US" dirty="0" smtClean="0"/>
              <a:t>Annual average in 2006-09</a:t>
            </a:r>
          </a:p>
          <a:p>
            <a:endParaRPr lang="en-US" dirty="0" smtClean="0"/>
          </a:p>
          <a:p>
            <a:r>
              <a:rPr lang="en-US" dirty="0" smtClean="0"/>
              <a:t>Under-reporting</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prstClr val="black"/>
                </a:solidFill>
              </a:rPr>
              <a:t>relative proportions vary by disease</a:t>
            </a:r>
          </a:p>
          <a:p>
            <a:endParaRPr lang="en-US" sz="1200" b="1" kern="1200" dirty="0" smtClean="0">
              <a:solidFill>
                <a:prstClr val="black"/>
              </a:solidFill>
            </a:endParaRPr>
          </a:p>
          <a:p>
            <a:r>
              <a:rPr lang="en-US" sz="1200" b="1" kern="1200" dirty="0" smtClean="0">
                <a:solidFill>
                  <a:prstClr val="black"/>
                </a:solidFill>
              </a:rPr>
              <a:t>Costs</a:t>
            </a:r>
            <a:r>
              <a:rPr lang="en-US" sz="1200" b="1" kern="1200" baseline="0" dirty="0" smtClean="0">
                <a:solidFill>
                  <a:prstClr val="black"/>
                </a:solidFill>
              </a:rPr>
              <a:t> incurred by different sectors  </a:t>
            </a:r>
          </a:p>
          <a:p>
            <a:endParaRPr lang="en-US" sz="1200" b="1" kern="1200" baseline="0" dirty="0" smtClean="0">
              <a:solidFill>
                <a:prstClr val="black"/>
              </a:solidFill>
            </a:endParaRPr>
          </a:p>
          <a:p>
            <a:r>
              <a:rPr lang="en-US" sz="1200" b="1" kern="1200" baseline="0" dirty="0" smtClean="0">
                <a:solidFill>
                  <a:prstClr val="black"/>
                </a:solidFill>
              </a:rPr>
              <a:t>Indirect costs and those due to ‘avoidance behaviors’ are the largest but are often not calculated.  </a:t>
            </a:r>
          </a:p>
          <a:p>
            <a:endParaRPr lang="en-US" sz="1200" b="1" kern="1200" baseline="0" dirty="0" smtClean="0">
              <a:solidFill>
                <a:prstClr val="black"/>
              </a:solidFill>
            </a:endParaRPr>
          </a:p>
          <a:p>
            <a:r>
              <a:rPr lang="en-US" sz="1200" b="1" kern="1200" baseline="0" dirty="0" smtClean="0">
                <a:solidFill>
                  <a:prstClr val="black"/>
                </a:solidFill>
              </a:rPr>
              <a:t>FAO and OIE should work with national statistical offices to capture the direct and indirect impacts and to report on them – an annual cost of disease publication would over time lead to more attention to disease prevention and control.</a:t>
            </a:r>
          </a:p>
          <a:p>
            <a:endParaRPr lang="en-US" sz="1200" b="1" kern="1200" baseline="0" dirty="0" smtClean="0">
              <a:solidFill>
                <a:prstClr val="black"/>
              </a:solidFill>
            </a:endParaRPr>
          </a:p>
          <a:p>
            <a:r>
              <a:rPr lang="en-US" sz="1200" b="1" kern="1200" baseline="0" dirty="0" smtClean="0">
                <a:solidFill>
                  <a:prstClr val="black"/>
                </a:solidFill>
              </a:rPr>
              <a:t>On the human health side, the calculation of costs in monetary  terms (rather than just DALYs) would also be helpful.</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endParaRPr lang="en-US" sz="1100" baseline="0" dirty="0" smtClean="0">
              <a:solidFill>
                <a:srgbClr val="000000"/>
              </a:solidFill>
              <a:latin typeface="Verdana"/>
            </a:endParaRPr>
          </a:p>
          <a:p>
            <a:r>
              <a:rPr lang="en-US" sz="1100" baseline="0" dirty="0" smtClean="0">
                <a:solidFill>
                  <a:srgbClr val="000000"/>
                </a:solidFill>
                <a:latin typeface="Verdana"/>
              </a:rPr>
              <a:t>See http://www.publications.parliament.uk/pa/ld200607/ldhansrd/text/70416w0001.htm#07041619000002</a:t>
            </a:r>
          </a:p>
          <a:p>
            <a:endParaRPr lang="en-US" sz="1100" baseline="0" dirty="0" smtClean="0">
              <a:solidFill>
                <a:srgbClr val="000000"/>
              </a:solidFill>
              <a:latin typeface="Verdana"/>
            </a:endParaRPr>
          </a:p>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Tourist arrivals in China and Thailand plummeted when SARS was spreading.</a:t>
            </a:r>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600" y="4451350"/>
            <a:ext cx="6080125" cy="4217988"/>
          </a:xfrm>
        </p:spPr>
        <p:txBody>
          <a:bodyPr>
            <a:normAutofit/>
          </a:bodyPr>
          <a:lstStyle/>
          <a:p>
            <a:r>
              <a:rPr lang="en-US" sz="1050" baseline="0" dirty="0" smtClean="0">
                <a:solidFill>
                  <a:srgbClr val="000000"/>
                </a:solidFill>
                <a:latin typeface="Verdana"/>
              </a:rPr>
              <a:t>Period		</a:t>
            </a:r>
            <a:r>
              <a:rPr lang="en-US" sz="1000" b="1" baseline="0" dirty="0" smtClean="0">
                <a:solidFill>
                  <a:srgbClr val="000000"/>
                </a:solidFill>
                <a:latin typeface="Times New Roman"/>
              </a:rPr>
              <a:t>Disease  (Country)	Start		Estimate	</a:t>
            </a:r>
            <a:r>
              <a:rPr lang="en-US" sz="1050" b="1" baseline="0" dirty="0" smtClean="0">
                <a:solidFill>
                  <a:srgbClr val="000000"/>
                </a:solidFill>
                <a:latin typeface="Verdana"/>
              </a:rPr>
              <a:t>	</a:t>
            </a:r>
          </a:p>
          <a:p>
            <a:r>
              <a:rPr lang="en-US" sz="1000" baseline="0" dirty="0" smtClean="0">
                <a:solidFill>
                  <a:srgbClr val="000000"/>
                </a:solidFill>
                <a:latin typeface="Times New Roman"/>
              </a:rPr>
              <a:t>1986-2009		Bovine Spongiform Encephalopathy (UK)	1986	15,500,000,000	6.1 billion in 1997-2009	</a:t>
            </a:r>
          </a:p>
          <a:p>
            <a:r>
              <a:rPr lang="en-US" sz="1000" baseline="0" dirty="0" smtClean="0">
                <a:solidFill>
                  <a:srgbClr val="000000"/>
                </a:solidFill>
                <a:latin typeface="Times New Roman"/>
              </a:rPr>
              <a:t>1994		Plague (India)	1994		2,000,000,000	</a:t>
            </a:r>
            <a:r>
              <a:rPr lang="en-US" sz="1050" baseline="0" dirty="0" smtClean="0">
                <a:solidFill>
                  <a:srgbClr val="000000"/>
                </a:solidFill>
                <a:latin typeface="Verdana"/>
              </a:rPr>
              <a:t>	</a:t>
            </a:r>
          </a:p>
          <a:p>
            <a:r>
              <a:rPr lang="en-US" sz="1000" baseline="0" dirty="0" smtClean="0">
                <a:solidFill>
                  <a:srgbClr val="000000"/>
                </a:solidFill>
                <a:latin typeface="Times New Roman"/>
              </a:rPr>
              <a:t>Sept. 1998-April 1999	</a:t>
            </a:r>
            <a:r>
              <a:rPr lang="en-US" sz="1000" baseline="0" dirty="0" err="1" smtClean="0">
                <a:solidFill>
                  <a:srgbClr val="000000"/>
                </a:solidFill>
                <a:latin typeface="Times New Roman"/>
              </a:rPr>
              <a:t>Nipah</a:t>
            </a:r>
            <a:r>
              <a:rPr lang="en-US" sz="1000" baseline="0" dirty="0" smtClean="0">
                <a:solidFill>
                  <a:srgbClr val="000000"/>
                </a:solidFill>
                <a:latin typeface="Times New Roman"/>
              </a:rPr>
              <a:t> virus (Malaysia)	1998		671,000,000	</a:t>
            </a:r>
            <a:r>
              <a:rPr lang="en-US" sz="1050" baseline="0" dirty="0" smtClean="0">
                <a:solidFill>
                  <a:srgbClr val="000000"/>
                </a:solidFill>
                <a:latin typeface="Verdana"/>
              </a:rPr>
              <a:t>	</a:t>
            </a:r>
          </a:p>
          <a:p>
            <a:r>
              <a:rPr lang="en-US" sz="1000" baseline="0" dirty="0" smtClean="0">
                <a:solidFill>
                  <a:srgbClr val="000000"/>
                </a:solidFill>
                <a:latin typeface="Times New Roman"/>
              </a:rPr>
              <a:t>January 1999-Dec. 2008	West Nile fever (USA)	1999		400,000,000	</a:t>
            </a:r>
            <a:r>
              <a:rPr lang="en-US" sz="1050" baseline="0" dirty="0" smtClean="0">
                <a:solidFill>
                  <a:srgbClr val="000000"/>
                </a:solidFill>
                <a:latin typeface="Verdana"/>
              </a:rPr>
              <a:t>	</a:t>
            </a:r>
          </a:p>
          <a:p>
            <a:r>
              <a:rPr lang="en-US" sz="1000" baseline="0" dirty="0" smtClean="0">
                <a:solidFill>
                  <a:srgbClr val="000000"/>
                </a:solidFill>
                <a:latin typeface="Times New Roman"/>
              </a:rPr>
              <a:t>Nov. 2002-July 2003	Severe Acute Respiratory Syndrome (CD, China, ROW)2002	41,500,000,000	</a:t>
            </a:r>
            <a:r>
              <a:rPr lang="en-US" sz="1050" baseline="0" dirty="0" smtClean="0">
                <a:solidFill>
                  <a:srgbClr val="000000"/>
                </a:solidFill>
                <a:latin typeface="Verdana"/>
              </a:rPr>
              <a:t>	</a:t>
            </a:r>
          </a:p>
          <a:p>
            <a:r>
              <a:rPr lang="en-US" sz="1000" baseline="0" dirty="0" smtClean="0">
                <a:solidFill>
                  <a:srgbClr val="000000"/>
                </a:solidFill>
                <a:latin typeface="Times New Roman"/>
              </a:rPr>
              <a:t>January 2004-January 2009Highly Pathogenic Avian Influenza (Asia)	2004	20,000,000,000	</a:t>
            </a:r>
            <a:r>
              <a:rPr lang="en-US" sz="1050" baseline="0" dirty="0" smtClean="0">
                <a:solidFill>
                  <a:srgbClr val="000000"/>
                </a:solidFill>
                <a:latin typeface="Verdana"/>
              </a:rPr>
              <a:t>	</a:t>
            </a:r>
          </a:p>
          <a:p>
            <a:r>
              <a:rPr lang="en-US" sz="1000" baseline="0" dirty="0" smtClean="0">
                <a:solidFill>
                  <a:srgbClr val="000000"/>
                </a:solidFill>
                <a:latin typeface="Times New Roman"/>
              </a:rPr>
              <a:t>2003-2007	Bovine Spongiform Encephalopathy (USA) 		2004	11,000,000,000	</a:t>
            </a:r>
            <a:r>
              <a:rPr lang="en-US" sz="1050" baseline="0" dirty="0" smtClean="0">
                <a:solidFill>
                  <a:srgbClr val="000000"/>
                </a:solidFill>
                <a:latin typeface="Verdana"/>
              </a:rPr>
              <a:t>	</a:t>
            </a:r>
          </a:p>
          <a:p>
            <a:r>
              <a:rPr lang="en-US" sz="1000" baseline="0" dirty="0" smtClean="0">
                <a:solidFill>
                  <a:srgbClr val="000000"/>
                </a:solidFill>
                <a:latin typeface="Times New Roman"/>
              </a:rPr>
              <a:t>Oct. 2005-Jan. 2009	Highly Pathogenic Avian Influenza (Europe)	2005	500,000,000	</a:t>
            </a:r>
            <a:r>
              <a:rPr lang="en-US" sz="1050" baseline="0" dirty="0" smtClean="0">
                <a:solidFill>
                  <a:srgbClr val="000000"/>
                </a:solidFill>
                <a:latin typeface="Verdana"/>
              </a:rPr>
              <a:t>	</a:t>
            </a:r>
          </a:p>
          <a:p>
            <a:r>
              <a:rPr lang="en-US" sz="1000" baseline="0" dirty="0" smtClean="0">
                <a:solidFill>
                  <a:srgbClr val="000000"/>
                </a:solidFill>
                <a:latin typeface="Times New Roman"/>
              </a:rPr>
              <a:t>Nov. 2005-January 2009	Highly Pathogenic Avian Influenza (Africa)	2005		</a:t>
            </a:r>
            <a:r>
              <a:rPr lang="en-US" sz="1050" baseline="0" dirty="0" smtClean="0">
                <a:solidFill>
                  <a:srgbClr val="000000"/>
                </a:solidFill>
                <a:latin typeface="Verdana"/>
              </a:rPr>
              <a:t>	</a:t>
            </a:r>
          </a:p>
          <a:p>
            <a:r>
              <a:rPr lang="en-US" sz="1000" baseline="0" dirty="0" smtClean="0">
                <a:solidFill>
                  <a:srgbClr val="000000"/>
                </a:solidFill>
                <a:latin typeface="Times New Roman"/>
              </a:rPr>
              <a:t>Nov. 2006-May 2007	Rift Valley Fever (Tanzania, Kenya, Somalia)	2006	30,000,000	</a:t>
            </a:r>
            <a:r>
              <a:rPr lang="en-US" sz="1050" baseline="0" dirty="0" smtClean="0">
                <a:solidFill>
                  <a:srgbClr val="000000"/>
                </a:solidFill>
                <a:latin typeface="Verdana"/>
              </a:rPr>
              <a:t>	</a:t>
            </a:r>
          </a:p>
          <a:p>
            <a:r>
              <a:rPr lang="en-US" sz="1050" baseline="0" dirty="0" smtClean="0">
                <a:solidFill>
                  <a:srgbClr val="000000"/>
                </a:solidFill>
                <a:latin typeface="Verdana"/>
              </a:rPr>
              <a:t>					     </a:t>
            </a:r>
            <a:r>
              <a:rPr lang="en-US" sz="1050" b="1" u="sng" baseline="0" dirty="0" smtClean="0">
                <a:solidFill>
                  <a:srgbClr val="000000"/>
                </a:solidFill>
                <a:latin typeface="Verdana"/>
              </a:rPr>
              <a:t>per year </a:t>
            </a:r>
            <a:r>
              <a:rPr lang="en-US" sz="1050" baseline="0" dirty="0" smtClean="0">
                <a:solidFill>
                  <a:srgbClr val="000000"/>
                </a:solidFill>
                <a:latin typeface="Verdana"/>
              </a:rPr>
              <a:t>	</a:t>
            </a:r>
          </a:p>
          <a:p>
            <a:r>
              <a:rPr lang="en-US" sz="900" baseline="0" dirty="0" smtClean="0">
                <a:solidFill>
                  <a:srgbClr val="000000"/>
                </a:solidFill>
                <a:latin typeface="Times New Roman"/>
              </a:rPr>
              <a:t>without SARS	</a:t>
            </a:r>
            <a:r>
              <a:rPr lang="en-US" sz="900" baseline="0" dirty="0" smtClean="0">
                <a:solidFill>
                  <a:srgbClr val="000000"/>
                </a:solidFill>
                <a:latin typeface="Verdana"/>
              </a:rPr>
              <a:t>		48,329,000,000	    2,301,380,952 	</a:t>
            </a:r>
          </a:p>
          <a:p>
            <a:r>
              <a:rPr lang="en-US" sz="900" baseline="0" dirty="0" smtClean="0">
                <a:solidFill>
                  <a:srgbClr val="000000"/>
                </a:solidFill>
                <a:latin typeface="Verdana"/>
              </a:rPr>
              <a:t>SARS			41,500,000,000	    1,976,190,476 	</a:t>
            </a:r>
          </a:p>
          <a:p>
            <a:r>
              <a:rPr lang="en-US" sz="900" baseline="0" dirty="0" smtClean="0">
                <a:solidFill>
                  <a:srgbClr val="000000"/>
                </a:solidFill>
                <a:latin typeface="Verdana"/>
              </a:rPr>
              <a:t>Total in 1986-2006		89,829,000,000	    4,277,571,429 	</a:t>
            </a:r>
          </a:p>
          <a:p>
            <a:r>
              <a:rPr lang="en-US" sz="900" b="1" baseline="0" dirty="0" smtClean="0">
                <a:solidFill>
                  <a:srgbClr val="000000"/>
                </a:solidFill>
                <a:latin typeface="Verdana"/>
              </a:rPr>
              <a:t>Total in 1998-2009 only	</a:t>
            </a:r>
            <a:r>
              <a:rPr lang="en-US" sz="900" baseline="0" dirty="0" smtClean="0">
                <a:solidFill>
                  <a:srgbClr val="000000"/>
                </a:solidFill>
                <a:latin typeface="Verdana"/>
              </a:rPr>
              <a:t>	</a:t>
            </a:r>
            <a:r>
              <a:rPr lang="en-US" sz="900" b="1" baseline="0" dirty="0" smtClean="0">
                <a:solidFill>
                  <a:srgbClr val="000000"/>
                </a:solidFill>
                <a:latin typeface="Verdana"/>
              </a:rPr>
              <a:t>80,201,000,000</a:t>
            </a:r>
            <a:r>
              <a:rPr lang="en-US" sz="900" baseline="0" dirty="0" smtClean="0">
                <a:solidFill>
                  <a:srgbClr val="000000"/>
                </a:solidFill>
                <a:latin typeface="Verdana"/>
              </a:rPr>
              <a:t>	    </a:t>
            </a:r>
            <a:r>
              <a:rPr lang="en-US" sz="900" b="1" baseline="0" dirty="0" smtClean="0">
                <a:solidFill>
                  <a:srgbClr val="000000"/>
                </a:solidFill>
                <a:latin typeface="Verdana"/>
              </a:rPr>
              <a:t>6,683,416,667 </a:t>
            </a:r>
            <a:r>
              <a:rPr lang="en-US" sz="900" baseline="0" dirty="0" smtClean="0">
                <a:solidFill>
                  <a:srgbClr val="000000"/>
                </a:solidFill>
                <a:latin typeface="Verdana"/>
              </a:rPr>
              <a:t>	</a:t>
            </a:r>
          </a:p>
          <a:p>
            <a:r>
              <a:rPr lang="en-US" sz="900" baseline="0" dirty="0" smtClean="0">
                <a:solidFill>
                  <a:srgbClr val="000000"/>
                </a:solidFill>
                <a:latin typeface="Verdana"/>
              </a:rPr>
              <a:t>without SARS			38,701,000,000	    3,225,083,333 	</a:t>
            </a:r>
          </a:p>
          <a:p>
            <a:r>
              <a:rPr lang="en-US" sz="900" baseline="0" dirty="0" smtClean="0">
                <a:solidFill>
                  <a:srgbClr val="000000"/>
                </a:solidFill>
                <a:latin typeface="Verdana"/>
              </a:rPr>
              <a:t>SARS			41,500,000,000	    3,458,333,333 	</a:t>
            </a:r>
          </a:p>
          <a:p>
            <a:r>
              <a:rPr lang="en-US" sz="1000" baseline="0" dirty="0" smtClean="0">
                <a:solidFill>
                  <a:srgbClr val="000000"/>
                </a:solidFill>
                <a:latin typeface="Verdana"/>
              </a:rPr>
              <a:t>	</a:t>
            </a:r>
            <a:r>
              <a:rPr lang="en-US" sz="1000" baseline="0" dirty="0" smtClean="0">
                <a:solidFill>
                  <a:srgbClr val="000000"/>
                </a:solidFill>
                <a:latin typeface="Arial" pitchFamily="34" charset="0"/>
                <a:cs typeface="Arial" pitchFamily="34" charset="0"/>
              </a:rPr>
              <a:t>		</a:t>
            </a:r>
            <a:endParaRPr lang="en-US" sz="900" dirty="0" smtClean="0">
              <a:solidFill>
                <a:srgbClr val="000000"/>
              </a:solidFill>
              <a:latin typeface="Arial" pitchFamily="34" charset="0"/>
              <a:cs typeface="Arial" pitchFamily="34" charset="0"/>
            </a:endParaRPr>
          </a:p>
          <a:p>
            <a:r>
              <a:rPr lang="en-US" sz="900" dirty="0" smtClean="0">
                <a:solidFill>
                  <a:srgbClr val="000000"/>
                </a:solidFill>
                <a:latin typeface="Arial" pitchFamily="34" charset="0"/>
                <a:cs typeface="Arial" pitchFamily="34" charset="0"/>
              </a:rPr>
              <a:t>Annual </a:t>
            </a:r>
            <a:r>
              <a:rPr lang="en-US" sz="900" dirty="0" err="1" smtClean="0">
                <a:solidFill>
                  <a:srgbClr val="000000"/>
                </a:solidFill>
                <a:latin typeface="Arial" pitchFamily="34" charset="0"/>
                <a:cs typeface="Arial" pitchFamily="34" charset="0"/>
              </a:rPr>
              <a:t>avg</a:t>
            </a:r>
            <a:r>
              <a:rPr lang="en-US" sz="900" dirty="0" smtClean="0">
                <a:solidFill>
                  <a:srgbClr val="000000"/>
                </a:solidFill>
                <a:latin typeface="Arial" pitchFamily="34" charset="0"/>
                <a:cs typeface="Arial" pitchFamily="34" charset="0"/>
              </a:rPr>
              <a:t> (12 yrs) for 7 outbreaks is $3.2 b</a:t>
            </a:r>
          </a:p>
          <a:p>
            <a:r>
              <a:rPr lang="en-US" sz="900" dirty="0" smtClean="0">
                <a:solidFill>
                  <a:srgbClr val="000000"/>
                </a:solidFill>
                <a:latin typeface="Arial" pitchFamily="34" charset="0"/>
                <a:cs typeface="Arial" pitchFamily="34" charset="0"/>
              </a:rPr>
              <a:t>If SARS is once in 12-yrs event, the annual cost is $3.5 b</a:t>
            </a:r>
          </a:p>
          <a:p>
            <a:endParaRPr lang="en-US" sz="900" dirty="0" smtClean="0">
              <a:solidFill>
                <a:srgbClr val="000000"/>
              </a:solidFill>
              <a:latin typeface="Arial" pitchFamily="34" charset="0"/>
              <a:cs typeface="Arial" pitchFamily="34" charset="0"/>
            </a:endParaRPr>
          </a:p>
          <a:p>
            <a:r>
              <a:rPr lang="en-US" sz="900" baseline="0" dirty="0" smtClean="0">
                <a:solidFill>
                  <a:srgbClr val="000000"/>
                </a:solidFill>
                <a:latin typeface="Arial" pitchFamily="34" charset="0"/>
                <a:cs typeface="Arial" pitchFamily="34" charset="0"/>
              </a:rPr>
              <a:t>Moreover, there</a:t>
            </a:r>
            <a:r>
              <a:rPr lang="en-US" sz="900" dirty="0" smtClean="0">
                <a:solidFill>
                  <a:srgbClr val="000000"/>
                </a:solidFill>
                <a:latin typeface="Arial" pitchFamily="34" charset="0"/>
                <a:cs typeface="Arial" pitchFamily="34" charset="0"/>
              </a:rPr>
              <a:t> are other </a:t>
            </a:r>
            <a:r>
              <a:rPr lang="en-US" sz="900" dirty="0" err="1" smtClean="0">
                <a:solidFill>
                  <a:srgbClr val="000000"/>
                </a:solidFill>
                <a:latin typeface="Arial" pitchFamily="34" charset="0"/>
                <a:cs typeface="Arial" pitchFamily="34" charset="0"/>
              </a:rPr>
              <a:t>zoonotic</a:t>
            </a:r>
            <a:r>
              <a:rPr lang="en-US" sz="900" dirty="0" smtClean="0">
                <a:solidFill>
                  <a:srgbClr val="000000"/>
                </a:solidFill>
                <a:latin typeface="Arial" pitchFamily="34" charset="0"/>
                <a:cs typeface="Arial" pitchFamily="34" charset="0"/>
              </a:rPr>
              <a:t> diseases that are not included in this calculation.  For instance HIV/AIDs which imposes heavy human, social and economic costs.  At present, programs to control the disease are spending on the order of $10 billion per year – if we had included this, the total costs would be even more staggering.</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Costs of a flu pandemic would range from about 5x the impact of these 8 outbreaks in a mild flu scenario </a:t>
            </a:r>
            <a:r>
              <a:rPr lang="en-US" sz="1200" b="1" kern="1200" dirty="0" smtClean="0">
                <a:solidFill>
                  <a:schemeClr val="tx1"/>
                </a:solidFill>
                <a:latin typeface="+mn-lt"/>
                <a:ea typeface="+mn-ea"/>
                <a:cs typeface="+mn-cs"/>
              </a:rPr>
              <a:t>(455 billion) </a:t>
            </a:r>
            <a:r>
              <a:rPr lang="en-US" sz="1200" kern="1200" dirty="0" smtClean="0">
                <a:solidFill>
                  <a:schemeClr val="tx1"/>
                </a:solidFill>
                <a:latin typeface="+mn-lt"/>
                <a:ea typeface="+mn-ea"/>
                <a:cs typeface="+mn-cs"/>
              </a:rPr>
              <a:t>to about 40 x in a severe flu scenario </a:t>
            </a:r>
            <a:r>
              <a:rPr lang="en-US" sz="1200" b="1" kern="1200" dirty="0" smtClean="0">
                <a:solidFill>
                  <a:schemeClr val="tx1"/>
                </a:solidFill>
                <a:latin typeface="+mn-lt"/>
                <a:ea typeface="+mn-ea"/>
                <a:cs typeface="+mn-cs"/>
              </a:rPr>
              <a:t>($3.1 trillion).  </a:t>
            </a:r>
            <a:r>
              <a:rPr lang="en-US" sz="1200" kern="1200" dirty="0" smtClean="0">
                <a:solidFill>
                  <a:schemeClr val="tx1"/>
                </a:solidFill>
                <a:latin typeface="+mn-lt"/>
                <a:ea typeface="+mn-ea"/>
                <a:cs typeface="+mn-cs"/>
              </a:rPr>
              <a:t>Most of these costs would be indirect.</a:t>
            </a:r>
          </a:p>
          <a:p>
            <a:r>
              <a:rPr lang="en-US" sz="1200" kern="1200" dirty="0" smtClean="0">
                <a:solidFill>
                  <a:schemeClr val="tx1"/>
                </a:solidFill>
                <a:latin typeface="+mn-lt"/>
                <a:ea typeface="+mn-ea"/>
                <a:cs typeface="+mn-cs"/>
              </a:rPr>
              <a:t> </a:t>
            </a:r>
          </a:p>
          <a:p>
            <a:r>
              <a:rPr lang="en-US" sz="900" baseline="0" dirty="0" smtClean="0">
                <a:solidFill>
                  <a:srgbClr val="000000"/>
                </a:solidFill>
                <a:latin typeface="Arial" pitchFamily="34" charset="0"/>
                <a:cs typeface="Arial" pitchFamily="34" charset="0"/>
              </a:rPr>
              <a:t>	</a:t>
            </a:r>
          </a:p>
          <a:p>
            <a:endParaRPr lang="en-US" sz="900"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Initial Assessment of the Impact of Poultry Sales and Production Bans on  Household Incomes in Vietnam</a:t>
            </a:r>
          </a:p>
          <a:p>
            <a:r>
              <a:rPr lang="en-US" dirty="0" smtClean="0"/>
              <a:t>D. Roland-</a:t>
            </a:r>
            <a:r>
              <a:rPr lang="en-US" dirty="0" err="1" smtClean="0"/>
              <a:t>Holst</a:t>
            </a:r>
            <a:r>
              <a:rPr lang="en-US" dirty="0" smtClean="0"/>
              <a:t>, J. </a:t>
            </a:r>
            <a:r>
              <a:rPr lang="en-US" dirty="0" err="1" smtClean="0"/>
              <a:t>Otte</a:t>
            </a:r>
            <a:r>
              <a:rPr lang="en-US" dirty="0" smtClean="0"/>
              <a:t>, D. Pfeiffer, FAO, 2006; study of data on 600 households.</a:t>
            </a:r>
          </a:p>
          <a:p>
            <a:r>
              <a:rPr lang="en-US" dirty="0" smtClean="0"/>
              <a:t>1.</a:t>
            </a:r>
          </a:p>
          <a:p>
            <a:endParaRPr lang="en-US" dirty="0" smtClean="0"/>
          </a:p>
          <a:p>
            <a:r>
              <a:rPr lang="en-US" dirty="0" smtClean="0"/>
              <a:t>Income declines up to 20% for poorest households</a:t>
            </a:r>
          </a:p>
          <a:p>
            <a:r>
              <a:rPr lang="en-US" dirty="0" smtClean="0"/>
              <a:t>The poorer the household (left side) the greater the decline in income</a:t>
            </a:r>
          </a:p>
          <a:p>
            <a:r>
              <a:rPr lang="en-US" dirty="0" smtClean="0"/>
              <a:t>Impact on food security, nutrition</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3B86997-26BF-41AB-B95D-86498EE6E8B4}"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295400" y="1219200"/>
            <a:ext cx="7162800" cy="2057400"/>
          </a:xfrm>
        </p:spPr>
        <p:txBody>
          <a:bodyPr/>
          <a:lstStyle>
            <a:lvl1pPr algn="l">
              <a:defRPr sz="3600" b="0" i="0" baseline="0">
                <a:solidFill>
                  <a:srgbClr val="5B8728"/>
                </a:solidFill>
                <a:latin typeface="Helvetica 45 Light"/>
              </a:defRPr>
            </a:lvl1pPr>
          </a:lstStyle>
          <a:p>
            <a:r>
              <a:rPr lang="en-US" dirty="0" smtClean="0"/>
              <a:t>Click to edit Master title style</a:t>
            </a:r>
            <a:endParaRPr lang="en-US" dirty="0"/>
          </a:p>
        </p:txBody>
      </p:sp>
      <p:sp>
        <p:nvSpPr>
          <p:cNvPr id="6147" name="Rectangle 3"/>
          <p:cNvSpPr>
            <a:spLocks noGrp="1" noChangeArrowheads="1"/>
          </p:cNvSpPr>
          <p:nvPr>
            <p:ph type="subTitle" idx="1"/>
          </p:nvPr>
        </p:nvSpPr>
        <p:spPr>
          <a:xfrm>
            <a:off x="1295400" y="3810000"/>
            <a:ext cx="6477000" cy="1295400"/>
          </a:xfrm>
        </p:spPr>
        <p:txBody>
          <a:bodyPr/>
          <a:lstStyle>
            <a:lvl1pPr marL="0" indent="0">
              <a:buFontTx/>
              <a:buNone/>
              <a:defRPr sz="2400" baseline="0">
                <a:solidFill>
                  <a:schemeClr val="tx1"/>
                </a:solidFill>
                <a:latin typeface="Helvetica 45 Light"/>
              </a:defRPr>
            </a:lvl1pPr>
          </a:lstStyle>
          <a:p>
            <a:r>
              <a:rPr lang="en-US" dirty="0" smtClean="0"/>
              <a:t>Click to edit Master subtitle style</a:t>
            </a:r>
          </a:p>
        </p:txBody>
      </p:sp>
      <p:pic>
        <p:nvPicPr>
          <p:cNvPr id="4" name="Picture 4" descr="WB K_centered horiz.eps"/>
          <p:cNvPicPr>
            <a:picLocks noChangeAspect="1"/>
          </p:cNvPicPr>
          <p:nvPr userDrawn="1"/>
        </p:nvPicPr>
        <p:blipFill>
          <a:blip r:embed="rId2"/>
          <a:srcRect/>
          <a:stretch>
            <a:fillRect/>
          </a:stretch>
        </p:blipFill>
        <p:spPr bwMode="auto">
          <a:xfrm>
            <a:off x="152400" y="6172200"/>
            <a:ext cx="2378075" cy="546100"/>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C7E542-31A9-4795-94DB-99B70B842BE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E92411F-465C-4518-918F-3D574FA8188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28E33C-B94A-4A7B-B8ED-D12592F14DF9}"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9EBD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EF899F-528C-463D-B8D7-BE0F9B6CB518}"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B5C2A5-1BA5-4173-9DCA-C1546974A5D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E4F091D-641F-48C9-A783-C8E8C2FA9BBB}"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E46F87B-1B0C-4999-A6F0-E2E33ED9D7E2}"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0B5BD5D3-19A7-4EED-81B4-625198F5DE0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8DE77BC-F8DB-4B2F-A3B1-E0616153309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CE817A-E60A-4DAC-97C4-E3D9B495E4FE}"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2">
                <a:tint val="80000"/>
                <a:satMod val="300000"/>
                <a:alpha val="43000"/>
              </a:scheme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4"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atin typeface="Arial" pitchFamily="-111" charset="0"/>
                <a:ea typeface="+mn-ea"/>
                <a:cs typeface="+mn-cs"/>
              </a:defRPr>
            </a:lvl1pPr>
          </a:lstStyle>
          <a:p>
            <a:pPr>
              <a:defRPr/>
            </a:pPr>
            <a:endParaRPr lang="en-US"/>
          </a:p>
        </p:txBody>
      </p:sp>
      <p:sp>
        <p:nvSpPr>
          <p:cNvPr id="512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atin typeface="Arial" pitchFamily="-111" charset="0"/>
                <a:ea typeface="+mn-ea"/>
                <a:cs typeface="+mn-cs"/>
              </a:defRPr>
            </a:lvl1pPr>
          </a:lstStyle>
          <a:p>
            <a:pPr>
              <a:defRPr/>
            </a:pPr>
            <a:endParaRPr lang="en-US" dirty="0"/>
          </a:p>
        </p:txBody>
      </p:sp>
      <p:sp>
        <p:nvSpPr>
          <p:cNvPr id="5126"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atin typeface="Arial" pitchFamily="34" charset="0"/>
                <a:ea typeface="Osaka" pitchFamily="-111" charset="-128"/>
                <a:cs typeface="+mn-cs"/>
              </a:defRPr>
            </a:lvl1pPr>
          </a:lstStyle>
          <a:p>
            <a:pPr>
              <a:defRPr/>
            </a:pPr>
            <a:fld id="{C9884288-06AE-4C51-AA38-E215BD816B31}" type="slidenum">
              <a:rPr lang="en-US"/>
              <a:pPr>
                <a:defRPr/>
              </a:pPr>
              <a:t>‹#›</a:t>
            </a:fld>
            <a:endParaRPr lang="en-US"/>
          </a:p>
        </p:txBody>
      </p:sp>
      <p:pic>
        <p:nvPicPr>
          <p:cNvPr id="7" name="Picture 6" descr="Bottom Bar.jpg"/>
          <p:cNvPicPr>
            <a:picLocks noChangeAspect="1"/>
          </p:cNvPicPr>
          <p:nvPr userDrawn="1"/>
        </p:nvPicPr>
        <p:blipFill>
          <a:blip r:embed="rId13"/>
          <a:srcRect/>
          <a:stretch>
            <a:fillRect/>
          </a:stretch>
        </p:blipFill>
        <p:spPr bwMode="auto">
          <a:xfrm>
            <a:off x="0" y="6019800"/>
            <a:ext cx="9144000" cy="838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01" r:id="rId1"/>
    <p:sldLayoutId id="2147483793" r:id="rId2"/>
    <p:sldLayoutId id="2147483792" r:id="rId3"/>
    <p:sldLayoutId id="2147483794" r:id="rId4"/>
    <p:sldLayoutId id="2147483795" r:id="rId5"/>
    <p:sldLayoutId id="2147483796" r:id="rId6"/>
    <p:sldLayoutId id="2147483802" r:id="rId7"/>
    <p:sldLayoutId id="2147483797" r:id="rId8"/>
    <p:sldLayoutId id="2147483798" r:id="rId9"/>
    <p:sldLayoutId id="2147483799" r:id="rId10"/>
    <p:sldLayoutId id="2147483800" r:id="rId11"/>
  </p:sldLayoutIdLst>
  <p:hf hdr="0" ftr="0" dt="0"/>
  <p:txStyles>
    <p:titleStyle>
      <a:lvl1pPr algn="l" rtl="0" eaLnBrk="0" fontAlgn="base" hangingPunct="0">
        <a:spcBef>
          <a:spcPct val="0"/>
        </a:spcBef>
        <a:spcAft>
          <a:spcPct val="0"/>
        </a:spcAft>
        <a:defRPr sz="3200">
          <a:solidFill>
            <a:srgbClr val="5B8728"/>
          </a:solidFill>
          <a:latin typeface="Helvetica 65 Medium"/>
          <a:ea typeface="+mj-ea"/>
          <a:cs typeface="+mj-cs"/>
        </a:defRPr>
      </a:lvl1pPr>
      <a:lvl2pPr algn="l" rtl="0" eaLnBrk="0" fontAlgn="base" hangingPunct="0">
        <a:spcBef>
          <a:spcPct val="0"/>
        </a:spcBef>
        <a:spcAft>
          <a:spcPct val="0"/>
        </a:spcAft>
        <a:defRPr sz="3200">
          <a:solidFill>
            <a:srgbClr val="5B8728"/>
          </a:solidFill>
          <a:latin typeface="Helvetica 65 Medium" pitchFamily="-111" charset="0"/>
          <a:ea typeface="Osaka" pitchFamily="-111" charset="-128"/>
          <a:cs typeface="Osaka" pitchFamily="-111" charset="-128"/>
        </a:defRPr>
      </a:lvl2pPr>
      <a:lvl3pPr algn="l" rtl="0" eaLnBrk="0" fontAlgn="base" hangingPunct="0">
        <a:spcBef>
          <a:spcPct val="0"/>
        </a:spcBef>
        <a:spcAft>
          <a:spcPct val="0"/>
        </a:spcAft>
        <a:defRPr sz="3200">
          <a:solidFill>
            <a:srgbClr val="5B8728"/>
          </a:solidFill>
          <a:latin typeface="Helvetica 65 Medium" pitchFamily="-111" charset="0"/>
          <a:ea typeface="Osaka" pitchFamily="-111" charset="-128"/>
          <a:cs typeface="Osaka" pitchFamily="-111" charset="-128"/>
        </a:defRPr>
      </a:lvl3pPr>
      <a:lvl4pPr algn="l" rtl="0" eaLnBrk="0" fontAlgn="base" hangingPunct="0">
        <a:spcBef>
          <a:spcPct val="0"/>
        </a:spcBef>
        <a:spcAft>
          <a:spcPct val="0"/>
        </a:spcAft>
        <a:defRPr sz="3200">
          <a:solidFill>
            <a:srgbClr val="5B8728"/>
          </a:solidFill>
          <a:latin typeface="Helvetica 65 Medium" pitchFamily="-111" charset="0"/>
          <a:ea typeface="Osaka" pitchFamily="-111" charset="-128"/>
          <a:cs typeface="Osaka" pitchFamily="-111" charset="-128"/>
        </a:defRPr>
      </a:lvl4pPr>
      <a:lvl5pPr algn="l" rtl="0" eaLnBrk="0" fontAlgn="base" hangingPunct="0">
        <a:spcBef>
          <a:spcPct val="0"/>
        </a:spcBef>
        <a:spcAft>
          <a:spcPct val="0"/>
        </a:spcAft>
        <a:defRPr sz="3200">
          <a:solidFill>
            <a:srgbClr val="5B8728"/>
          </a:solidFill>
          <a:latin typeface="Helvetica 65 Medium" pitchFamily="-111" charset="0"/>
          <a:ea typeface="Osaka" pitchFamily="-111" charset="-128"/>
          <a:cs typeface="Osaka" pitchFamily="-111" charset="-128"/>
        </a:defRPr>
      </a:lvl5pPr>
      <a:lvl6pPr marL="4572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6pPr>
      <a:lvl7pPr marL="9144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7pPr>
      <a:lvl8pPr marL="13716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8pPr>
      <a:lvl9pPr marL="1828800" algn="ctr" rtl="0" fontAlgn="base">
        <a:spcBef>
          <a:spcPct val="0"/>
        </a:spcBef>
        <a:spcAft>
          <a:spcPct val="0"/>
        </a:spcAft>
        <a:defRPr sz="4400">
          <a:solidFill>
            <a:schemeClr val="tx2"/>
          </a:solidFill>
          <a:latin typeface="Arial" pitchFamily="-111" charset="0"/>
          <a:ea typeface="Osaka" pitchFamily="-111" charset="-128"/>
          <a:cs typeface="Osaka" pitchFamily="-111" charset="-128"/>
        </a:defRPr>
      </a:lvl9pPr>
    </p:titleStyle>
    <p:bodyStyle>
      <a:lvl1pPr marL="342900" indent="-342900" algn="l" rtl="0" eaLnBrk="0" fontAlgn="base" hangingPunct="0">
        <a:spcBef>
          <a:spcPct val="20000"/>
        </a:spcBef>
        <a:spcAft>
          <a:spcPct val="0"/>
        </a:spcAft>
        <a:buClr>
          <a:srgbClr val="8EAA3D"/>
        </a:buClr>
        <a:buChar char="•"/>
        <a:defRPr sz="2400">
          <a:solidFill>
            <a:schemeClr val="tx1"/>
          </a:solidFill>
          <a:latin typeface="Helvetica 55 Roman"/>
          <a:ea typeface="+mn-ea"/>
          <a:cs typeface="+mn-cs"/>
        </a:defRPr>
      </a:lvl1pPr>
      <a:lvl2pPr marL="742950" indent="-285750" algn="l" rtl="0" eaLnBrk="0" fontAlgn="base" hangingPunct="0">
        <a:spcBef>
          <a:spcPct val="20000"/>
        </a:spcBef>
        <a:spcAft>
          <a:spcPct val="0"/>
        </a:spcAft>
        <a:buClr>
          <a:srgbClr val="8EAA3D"/>
        </a:buClr>
        <a:buChar char="–"/>
        <a:defRPr sz="2400">
          <a:solidFill>
            <a:schemeClr val="tx1"/>
          </a:solidFill>
          <a:latin typeface="Helvetica 55 Roman"/>
          <a:ea typeface="+mn-ea"/>
          <a:cs typeface="+mn-cs"/>
        </a:defRPr>
      </a:lvl2pPr>
      <a:lvl3pPr marL="1143000" indent="-228600" algn="l" rtl="0" eaLnBrk="0" fontAlgn="base" hangingPunct="0">
        <a:spcBef>
          <a:spcPct val="20000"/>
        </a:spcBef>
        <a:spcAft>
          <a:spcPct val="0"/>
        </a:spcAft>
        <a:buClr>
          <a:srgbClr val="8EAA3D"/>
        </a:buClr>
        <a:buChar char="•"/>
        <a:defRPr>
          <a:solidFill>
            <a:schemeClr val="tx1"/>
          </a:solidFill>
          <a:latin typeface="Helvetica 55 Roman"/>
          <a:ea typeface="+mn-ea"/>
          <a:cs typeface="+mn-cs"/>
        </a:defRPr>
      </a:lvl3pPr>
      <a:lvl4pPr marL="1600200" indent="-228600" algn="l" rtl="0" eaLnBrk="0" fontAlgn="base" hangingPunct="0">
        <a:spcBef>
          <a:spcPct val="20000"/>
        </a:spcBef>
        <a:spcAft>
          <a:spcPct val="0"/>
        </a:spcAft>
        <a:buClr>
          <a:srgbClr val="8EAA3D"/>
        </a:buClr>
        <a:buChar char="–"/>
        <a:defRPr>
          <a:solidFill>
            <a:schemeClr val="tx1"/>
          </a:solidFill>
          <a:latin typeface="Helvetica 55 Roman"/>
          <a:ea typeface="+mn-ea"/>
          <a:cs typeface="+mn-cs"/>
        </a:defRPr>
      </a:lvl4pPr>
      <a:lvl5pPr marL="2057400" indent="-228600" algn="l" rtl="0" eaLnBrk="0" fontAlgn="base" hangingPunct="0">
        <a:spcBef>
          <a:spcPct val="20000"/>
        </a:spcBef>
        <a:spcAft>
          <a:spcPct val="0"/>
        </a:spcAft>
        <a:buClr>
          <a:srgbClr val="8EAA3D"/>
        </a:buClr>
        <a:buChar char="»"/>
        <a:defRPr>
          <a:solidFill>
            <a:schemeClr val="tx1"/>
          </a:solidFill>
          <a:latin typeface="Helvetica 55 Roman"/>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hemeOverride" Target="../theme/themeOverride5.xml"/><Relationship Id="rId5" Type="http://schemas.openxmlformats.org/officeDocument/2006/relationships/image" Target="../media/image2.pn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hemeOverride" Target="../theme/themeOverride7.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9.x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304800" y="2667000"/>
            <a:ext cx="8534400" cy="1143000"/>
          </a:xfrm>
        </p:spPr>
        <p:txBody>
          <a:bodyPr anchor="b">
            <a:normAutofit fontScale="90000"/>
          </a:bodyPr>
          <a:lstStyle/>
          <a:p>
            <a:pPr algn="ctr" eaLnBrk="1" hangingPunct="1"/>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
            </a:r>
            <a:br>
              <a:rPr lang="en-US" sz="4400" b="1" dirty="0" smtClean="0">
                <a:solidFill>
                  <a:schemeClr val="tx1">
                    <a:lumMod val="85000"/>
                    <a:lumOff val="15000"/>
                  </a:schemeClr>
                </a:solidFill>
              </a:rPr>
            </a:br>
            <a:r>
              <a:rPr lang="en-US" sz="4400" b="1" dirty="0" smtClean="0">
                <a:solidFill>
                  <a:schemeClr val="tx1">
                    <a:lumMod val="85000"/>
                    <a:lumOff val="15000"/>
                  </a:schemeClr>
                </a:solidFill>
              </a:rPr>
              <a:t>Economics of One Health</a:t>
            </a:r>
            <a:r>
              <a:rPr lang="en-US" sz="4400" b="1" dirty="0" smtClean="0">
                <a:solidFill>
                  <a:srgbClr val="C00000"/>
                </a:solidFill>
              </a:rPr>
              <a:t/>
            </a:r>
            <a:br>
              <a:rPr lang="en-US" sz="4400" b="1" dirty="0" smtClean="0">
                <a:solidFill>
                  <a:srgbClr val="C00000"/>
                </a:solidFill>
              </a:rPr>
            </a:br>
            <a:endParaRPr lang="en-US" b="1" i="1" dirty="0" smtClean="0">
              <a:solidFill>
                <a:srgbClr val="C00000"/>
              </a:solidFill>
              <a:latin typeface="Helvetica 55 Roman"/>
            </a:endParaRPr>
          </a:p>
        </p:txBody>
      </p:sp>
      <p:sp>
        <p:nvSpPr>
          <p:cNvPr id="8195" name="Rectangle 3"/>
          <p:cNvSpPr>
            <a:spLocks noGrp="1" noChangeArrowheads="1"/>
          </p:cNvSpPr>
          <p:nvPr>
            <p:ph type="subTitle" idx="1"/>
          </p:nvPr>
        </p:nvSpPr>
        <p:spPr>
          <a:xfrm>
            <a:off x="533400" y="3962400"/>
            <a:ext cx="8229600" cy="2286000"/>
          </a:xfrm>
          <a:ln>
            <a:solidFill>
              <a:schemeClr val="accent1"/>
            </a:solidFill>
          </a:ln>
        </p:spPr>
        <p:txBody>
          <a:bodyPr/>
          <a:lstStyle/>
          <a:p>
            <a:pPr algn="ctr"/>
            <a:r>
              <a:rPr lang="en-US" dirty="0" smtClean="0"/>
              <a:t>Presentation to the One Health Summit 2012</a:t>
            </a:r>
          </a:p>
          <a:p>
            <a:pPr algn="ctr"/>
            <a:r>
              <a:rPr lang="en-US" dirty="0" err="1" smtClean="0"/>
              <a:t>Davos</a:t>
            </a:r>
            <a:r>
              <a:rPr lang="en-US" dirty="0" smtClean="0"/>
              <a:t>, February 19-23, 2012</a:t>
            </a:r>
          </a:p>
          <a:p>
            <a:pPr algn="ctr"/>
            <a:endParaRPr lang="en-US" dirty="0" smtClean="0"/>
          </a:p>
          <a:p>
            <a:pPr algn="ctr"/>
            <a:r>
              <a:rPr lang="en-US" sz="2000" b="1" dirty="0" smtClean="0">
                <a:solidFill>
                  <a:srgbClr val="FF0000"/>
                </a:solidFill>
                <a:latin typeface="+mj-lt"/>
              </a:rPr>
              <a:t>Olga Jonas, Economic Adviser, World Bank</a:t>
            </a:r>
          </a:p>
          <a:p>
            <a:pPr algn="ctr"/>
            <a:r>
              <a:rPr lang="en-US" sz="2000" b="1" dirty="0" smtClean="0">
                <a:solidFill>
                  <a:srgbClr val="FF0000"/>
                </a:solidFill>
                <a:latin typeface="+mj-lt"/>
              </a:rPr>
              <a:t> Report by Jimmy Smith, </a:t>
            </a:r>
            <a:r>
              <a:rPr lang="en-US" sz="2000" b="1" i="1" dirty="0" err="1" smtClean="0">
                <a:solidFill>
                  <a:srgbClr val="FF0000"/>
                </a:solidFill>
                <a:latin typeface="+mj-lt"/>
              </a:rPr>
              <a:t>Cornelis</a:t>
            </a:r>
            <a:r>
              <a:rPr lang="en-US" sz="2000" b="1" i="1" dirty="0" smtClean="0">
                <a:solidFill>
                  <a:srgbClr val="FF0000"/>
                </a:solidFill>
                <a:latin typeface="+mj-lt"/>
              </a:rPr>
              <a:t> de </a:t>
            </a:r>
            <a:r>
              <a:rPr lang="en-US" sz="2000" b="1" i="1" dirty="0" err="1" smtClean="0">
                <a:solidFill>
                  <a:srgbClr val="FF0000"/>
                </a:solidFill>
                <a:latin typeface="+mj-lt"/>
              </a:rPr>
              <a:t>Haan</a:t>
            </a:r>
            <a:r>
              <a:rPr lang="en-US" sz="2000" b="1" i="1" dirty="0" smtClean="0">
                <a:solidFill>
                  <a:srgbClr val="FF0000"/>
                </a:solidFill>
                <a:latin typeface="+mj-lt"/>
              </a:rPr>
              <a:t> and Sarah Stephenson</a:t>
            </a:r>
          </a:p>
        </p:txBody>
      </p:sp>
      <p:pic>
        <p:nvPicPr>
          <p:cNvPr id="1026" name="Picture 2"/>
          <p:cNvPicPr>
            <a:picLocks noChangeAspect="1" noChangeArrowheads="1"/>
          </p:cNvPicPr>
          <p:nvPr/>
        </p:nvPicPr>
        <p:blipFill>
          <a:blip r:embed="rId4"/>
          <a:srcRect/>
          <a:stretch>
            <a:fillRect/>
          </a:stretch>
        </p:blipFill>
        <p:spPr bwMode="auto">
          <a:xfrm>
            <a:off x="2362200" y="0"/>
            <a:ext cx="4303776" cy="2426208"/>
          </a:xfrm>
          <a:prstGeom prst="rect">
            <a:avLst/>
          </a:prstGeom>
          <a:noFill/>
          <a:ln w="9525">
            <a:noFill/>
            <a:miter lim="800000"/>
            <a:headEnd/>
            <a:tailEnd/>
          </a:ln>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0" y="1066799"/>
            <a:ext cx="9144000" cy="5850781"/>
          </a:xfrm>
          <a:prstGeom prst="rect">
            <a:avLst/>
          </a:prstGeom>
          <a:noFill/>
          <a:ln w="9525">
            <a:noFill/>
            <a:miter lim="800000"/>
            <a:headEnd/>
            <a:tailEnd/>
          </a:ln>
        </p:spPr>
      </p:pic>
      <p:sp>
        <p:nvSpPr>
          <p:cNvPr id="4" name="Title 3"/>
          <p:cNvSpPr>
            <a:spLocks noGrp="1"/>
          </p:cNvSpPr>
          <p:nvPr>
            <p:ph type="title"/>
          </p:nvPr>
        </p:nvSpPr>
        <p:spPr>
          <a:xfrm>
            <a:off x="304800" y="304800"/>
            <a:ext cx="8458200" cy="914400"/>
          </a:xfrm>
        </p:spPr>
        <p:txBody>
          <a:bodyPr/>
          <a:lstStyle/>
          <a:p>
            <a:r>
              <a:rPr lang="en-US" dirty="0" smtClean="0"/>
              <a:t>Poor households hardest hit – household income effect of backyard poultry sales ban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762000"/>
            <a:ext cx="7772400" cy="5334000"/>
          </a:xfrm>
        </p:spPr>
        <p:txBody>
          <a:bodyPr/>
          <a:lstStyle/>
          <a:p>
            <a:r>
              <a:rPr lang="en-US" sz="3200" dirty="0" smtClean="0"/>
              <a:t>Significant negative impacts …. </a:t>
            </a:r>
            <a:r>
              <a:rPr lang="en-US" sz="3200" dirty="0" smtClean="0"/>
              <a:t>but </a:t>
            </a:r>
            <a:r>
              <a:rPr lang="en-US" sz="3200" dirty="0" smtClean="0"/>
              <a:t>only partially monitored and </a:t>
            </a:r>
            <a:r>
              <a:rPr lang="en-US" sz="3200" dirty="0" smtClean="0"/>
              <a:t>documented</a:t>
            </a:r>
            <a:endParaRPr lang="en-US" sz="3200" dirty="0" smtClean="0"/>
          </a:p>
          <a:p>
            <a:endParaRPr lang="en-US" sz="3200" dirty="0" smtClean="0"/>
          </a:p>
          <a:p>
            <a:r>
              <a:rPr lang="en-US" sz="3200" dirty="0" smtClean="0"/>
              <a:t>What could One Health approaches contribute to reduce negative impacts?</a:t>
            </a:r>
            <a:endParaRPr lang="en-US" sz="3200" dirty="0"/>
          </a:p>
        </p:txBody>
      </p:sp>
      <p:sp>
        <p:nvSpPr>
          <p:cNvPr id="4" name="Slide Number Placeholder 3"/>
          <p:cNvSpPr>
            <a:spLocks noGrp="1"/>
          </p:cNvSpPr>
          <p:nvPr>
            <p:ph type="sldNum" sz="quarter" idx="12"/>
          </p:nvPr>
        </p:nvSpPr>
        <p:spPr/>
        <p:txBody>
          <a:bodyPr/>
          <a:lstStyle/>
          <a:p>
            <a:pPr>
              <a:defRPr/>
            </a:pPr>
            <a:fld id="{45EF899F-528C-463D-B8D7-BE0F9B6CB518}" type="slidenum">
              <a:rPr lang="en-US" smtClean="0"/>
              <a:pPr>
                <a:defRPr/>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6" descr="Bottom Bar.jpg"/>
          <p:cNvPicPr>
            <a:picLocks noChangeAspect="1"/>
          </p:cNvPicPr>
          <p:nvPr/>
        </p:nvPicPr>
        <p:blipFill>
          <a:blip r:embed="rId3"/>
          <a:srcRect/>
          <a:stretch>
            <a:fillRect/>
          </a:stretch>
        </p:blipFill>
        <p:spPr bwMode="auto">
          <a:xfrm>
            <a:off x="0" y="6019800"/>
            <a:ext cx="9144000" cy="838200"/>
          </a:xfrm>
          <a:prstGeom prst="rect">
            <a:avLst/>
          </a:prstGeom>
          <a:noFill/>
          <a:ln w="9525">
            <a:noFill/>
            <a:miter lim="800000"/>
            <a:headEnd/>
            <a:tailEnd/>
          </a:ln>
        </p:spPr>
      </p:pic>
      <p:sp>
        <p:nvSpPr>
          <p:cNvPr id="12291" name="Title 1"/>
          <p:cNvSpPr>
            <a:spLocks noGrp="1"/>
          </p:cNvSpPr>
          <p:nvPr>
            <p:ph type="title"/>
          </p:nvPr>
        </p:nvSpPr>
        <p:spPr>
          <a:xfrm>
            <a:off x="685800" y="609600"/>
            <a:ext cx="7772400" cy="1828800"/>
          </a:xfrm>
        </p:spPr>
        <p:txBody>
          <a:bodyPr/>
          <a:lstStyle/>
          <a:p>
            <a:pPr eaLnBrk="1" hangingPunct="1"/>
            <a:r>
              <a:rPr lang="en-US" smtClean="0">
                <a:solidFill>
                  <a:srgbClr val="008000"/>
                </a:solidFill>
              </a:rPr>
              <a:t>One Health approach – an integrated response to </a:t>
            </a:r>
            <a:r>
              <a:rPr lang="en-US" b="1" smtClean="0">
                <a:solidFill>
                  <a:srgbClr val="008000"/>
                </a:solidFill>
              </a:rPr>
              <a:t>“what needs to be done?” </a:t>
            </a:r>
            <a:r>
              <a:rPr lang="en-US" smtClean="0">
                <a:solidFill>
                  <a:srgbClr val="008000"/>
                </a:solidFill>
              </a:rPr>
              <a:t>-- as opposed to the classical approach based on </a:t>
            </a:r>
            <a:r>
              <a:rPr lang="en-US" b="1" smtClean="0">
                <a:solidFill>
                  <a:srgbClr val="008000"/>
                </a:solidFill>
              </a:rPr>
              <a:t>“what can I do?”</a:t>
            </a:r>
          </a:p>
        </p:txBody>
      </p:sp>
      <p:pic>
        <p:nvPicPr>
          <p:cNvPr id="12292" name="Picture 5" descr="WB K_centered horiz.eps"/>
          <p:cNvPicPr>
            <a:picLocks noChangeAspect="1"/>
          </p:cNvPicPr>
          <p:nvPr/>
        </p:nvPicPr>
        <p:blipFill>
          <a:blip r:embed="rId4"/>
          <a:srcRect/>
          <a:stretch>
            <a:fillRect/>
          </a:stretch>
        </p:blipFill>
        <p:spPr bwMode="auto">
          <a:xfrm>
            <a:off x="609600" y="6350000"/>
            <a:ext cx="1219200" cy="279400"/>
          </a:xfrm>
          <a:prstGeom prst="rect">
            <a:avLst/>
          </a:prstGeom>
          <a:noFill/>
          <a:ln w="9525">
            <a:noFill/>
            <a:miter lim="800000"/>
            <a:headEnd/>
            <a:tailEnd/>
          </a:ln>
        </p:spPr>
      </p:pic>
      <p:pic>
        <p:nvPicPr>
          <p:cNvPr id="12293" name="Picture 5" descr="HorizontalVertical"/>
          <p:cNvPicPr>
            <a:picLocks noGrp="1" noChangeAspect="1" noChangeArrowheads="1"/>
          </p:cNvPicPr>
          <p:nvPr>
            <p:ph idx="1"/>
          </p:nvPr>
        </p:nvPicPr>
        <p:blipFill>
          <a:blip r:embed="rId5"/>
          <a:srcRect/>
          <a:stretch>
            <a:fillRect/>
          </a:stretch>
        </p:blipFill>
        <p:spPr>
          <a:xfrm>
            <a:off x="838200" y="2438400"/>
            <a:ext cx="7467600" cy="3505200"/>
          </a:xfrm>
        </p:spPr>
      </p:pic>
      <p:sp>
        <p:nvSpPr>
          <p:cNvPr id="12294" name="Slide Number Placeholder 6"/>
          <p:cNvSpPr>
            <a:spLocks noGrp="1"/>
          </p:cNvSpPr>
          <p:nvPr>
            <p:ph type="sldNum" sz="quarter" idx="12"/>
          </p:nvPr>
        </p:nvSpPr>
        <p:spPr>
          <a:noFill/>
        </p:spPr>
        <p:txBody>
          <a:bodyPr/>
          <a:lstStyle/>
          <a:p>
            <a:fld id="{EFBDECD5-3CD0-4B03-8D0A-042E50051E5F}" type="slidenum">
              <a:rPr lang="en-US" smtClean="0">
                <a:ea typeface="Osaka"/>
              </a:rPr>
              <a:pPr/>
              <a:t>12</a:t>
            </a:fld>
            <a:endParaRPr lang="en-US" smtClean="0">
              <a:ea typeface="Osaka"/>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6" descr="Bottom Bar.jpg"/>
          <p:cNvPicPr>
            <a:picLocks noChangeAspect="1"/>
          </p:cNvPicPr>
          <p:nvPr/>
        </p:nvPicPr>
        <p:blipFill>
          <a:blip r:embed="rId2"/>
          <a:srcRect/>
          <a:stretch>
            <a:fillRect/>
          </a:stretch>
        </p:blipFill>
        <p:spPr bwMode="auto">
          <a:xfrm>
            <a:off x="0" y="6019800"/>
            <a:ext cx="9144000" cy="838200"/>
          </a:xfrm>
          <a:prstGeom prst="rect">
            <a:avLst/>
          </a:prstGeom>
          <a:noFill/>
          <a:ln w="9525">
            <a:noFill/>
            <a:miter lim="800000"/>
            <a:headEnd/>
            <a:tailEnd/>
          </a:ln>
        </p:spPr>
      </p:pic>
      <p:sp>
        <p:nvSpPr>
          <p:cNvPr id="13315" name="Title 1"/>
          <p:cNvSpPr>
            <a:spLocks noGrp="1"/>
          </p:cNvSpPr>
          <p:nvPr>
            <p:ph type="title"/>
          </p:nvPr>
        </p:nvSpPr>
        <p:spPr>
          <a:xfrm>
            <a:off x="228600" y="381000"/>
            <a:ext cx="8610600" cy="1066800"/>
          </a:xfrm>
        </p:spPr>
        <p:txBody>
          <a:bodyPr/>
          <a:lstStyle/>
          <a:p>
            <a:pPr eaLnBrk="1" hangingPunct="1"/>
            <a:r>
              <a:rPr lang="en-US" sz="3600" b="1" dirty="0" smtClean="0">
                <a:solidFill>
                  <a:srgbClr val="008000"/>
                </a:solidFill>
              </a:rPr>
              <a:t>One Health approaches can increase:</a:t>
            </a:r>
          </a:p>
        </p:txBody>
      </p:sp>
      <p:sp>
        <p:nvSpPr>
          <p:cNvPr id="13316" name="Content Placeholder 2"/>
          <p:cNvSpPr>
            <a:spLocks noGrp="1"/>
          </p:cNvSpPr>
          <p:nvPr>
            <p:ph idx="1"/>
          </p:nvPr>
        </p:nvSpPr>
        <p:spPr>
          <a:xfrm>
            <a:off x="609600" y="1752600"/>
            <a:ext cx="8153400" cy="4191000"/>
          </a:xfrm>
        </p:spPr>
        <p:txBody>
          <a:bodyPr/>
          <a:lstStyle/>
          <a:p>
            <a:r>
              <a:rPr lang="en-US" sz="3200" b="1" dirty="0" smtClean="0">
                <a:solidFill>
                  <a:srgbClr val="008000"/>
                </a:solidFill>
                <a:latin typeface="Helvetica 65 Medium"/>
              </a:rPr>
              <a:t>EFFECTIVENESS</a:t>
            </a:r>
            <a:endParaRPr lang="en-US" sz="3200" dirty="0" smtClean="0"/>
          </a:p>
          <a:p>
            <a:pPr lvl="1"/>
            <a:r>
              <a:rPr lang="en-US" sz="3200" b="1" dirty="0" smtClean="0"/>
              <a:t>doing </a:t>
            </a:r>
            <a:r>
              <a:rPr lang="en-US" sz="3200" b="1" dirty="0" smtClean="0">
                <a:solidFill>
                  <a:srgbClr val="C00000"/>
                </a:solidFill>
              </a:rPr>
              <a:t>the right thing</a:t>
            </a:r>
            <a:r>
              <a:rPr lang="en-US" sz="3200" b="1" dirty="0" smtClean="0"/>
              <a:t>, getting the desired results: prevention, accurate and timely diagnostics, effective control measures</a:t>
            </a:r>
          </a:p>
          <a:p>
            <a:r>
              <a:rPr lang="en-US" sz="3200" b="1" dirty="0" smtClean="0">
                <a:solidFill>
                  <a:srgbClr val="008000"/>
                </a:solidFill>
                <a:latin typeface="Helvetica 65 Medium"/>
              </a:rPr>
              <a:t>EFFICIENCY</a:t>
            </a:r>
          </a:p>
          <a:p>
            <a:pPr lvl="1"/>
            <a:r>
              <a:rPr lang="en-US" sz="3200" b="1" dirty="0" smtClean="0"/>
              <a:t>doing the thing right, achieving results </a:t>
            </a:r>
            <a:r>
              <a:rPr lang="en-US" sz="3200" b="1" dirty="0" smtClean="0">
                <a:solidFill>
                  <a:srgbClr val="C00000"/>
                </a:solidFill>
              </a:rPr>
              <a:t>at least cost</a:t>
            </a:r>
          </a:p>
          <a:p>
            <a:endParaRPr lang="en-US" sz="3200" dirty="0" smtClean="0"/>
          </a:p>
        </p:txBody>
      </p:sp>
      <p:pic>
        <p:nvPicPr>
          <p:cNvPr id="13317" name="Picture 5" descr="WB K_centered horiz.eps"/>
          <p:cNvPicPr>
            <a:picLocks noChangeAspect="1"/>
          </p:cNvPicPr>
          <p:nvPr/>
        </p:nvPicPr>
        <p:blipFill>
          <a:blip r:embed="rId3"/>
          <a:srcRect/>
          <a:stretch>
            <a:fillRect/>
          </a:stretch>
        </p:blipFill>
        <p:spPr bwMode="auto">
          <a:xfrm>
            <a:off x="609600" y="6350000"/>
            <a:ext cx="1219200" cy="279400"/>
          </a:xfrm>
          <a:prstGeom prst="rect">
            <a:avLst/>
          </a:prstGeom>
          <a:noFill/>
          <a:ln w="9525">
            <a:noFill/>
            <a:miter lim="800000"/>
            <a:headEnd/>
            <a:tailEnd/>
          </a:ln>
        </p:spPr>
      </p:pic>
      <p:sp>
        <p:nvSpPr>
          <p:cNvPr id="13318" name="Slide Number Placeholder 6"/>
          <p:cNvSpPr>
            <a:spLocks noGrp="1"/>
          </p:cNvSpPr>
          <p:nvPr>
            <p:ph type="sldNum" sz="quarter" idx="12"/>
          </p:nvPr>
        </p:nvSpPr>
        <p:spPr>
          <a:noFill/>
        </p:spPr>
        <p:txBody>
          <a:bodyPr/>
          <a:lstStyle/>
          <a:p>
            <a:fld id="{8673B78B-EB63-4887-8087-5178B4637352}" type="slidenum">
              <a:rPr lang="en-US" smtClean="0">
                <a:ea typeface="Osaka"/>
              </a:rPr>
              <a:pPr/>
              <a:t>13</a:t>
            </a:fld>
            <a:endParaRPr lang="en-US" smtClean="0">
              <a:ea typeface="Osak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title"/>
          </p:nvPr>
        </p:nvSpPr>
        <p:spPr>
          <a:xfrm>
            <a:off x="609600" y="228600"/>
            <a:ext cx="7772400" cy="1143000"/>
          </a:xfrm>
        </p:spPr>
        <p:txBody>
          <a:bodyPr/>
          <a:lstStyle/>
          <a:p>
            <a:r>
              <a:rPr lang="en-US" sz="3600" b="1" dirty="0" smtClean="0"/>
              <a:t>Delays increase costs</a:t>
            </a:r>
          </a:p>
        </p:txBody>
      </p:sp>
      <p:cxnSp>
        <p:nvCxnSpPr>
          <p:cNvPr id="13" name="Straight Connector 12"/>
          <p:cNvCxnSpPr/>
          <p:nvPr/>
        </p:nvCxnSpPr>
        <p:spPr>
          <a:xfrm>
            <a:off x="304800" y="5943600"/>
            <a:ext cx="8382000" cy="0"/>
          </a:xfrm>
          <a:prstGeom prst="line">
            <a:avLst/>
          </a:prstGeom>
        </p:spPr>
        <p:style>
          <a:lnRef idx="1">
            <a:schemeClr val="accent1"/>
          </a:lnRef>
          <a:fillRef idx="0">
            <a:schemeClr val="accent1"/>
          </a:fillRef>
          <a:effectRef idx="0">
            <a:schemeClr val="accent1"/>
          </a:effectRef>
          <a:fontRef idx="minor">
            <a:schemeClr val="tx1"/>
          </a:fontRef>
        </p:style>
      </p:cxnSp>
      <p:sp>
        <p:nvSpPr>
          <p:cNvPr id="19460" name="TextBox 13"/>
          <p:cNvSpPr txBox="1">
            <a:spLocks noChangeArrowheads="1"/>
          </p:cNvSpPr>
          <p:nvPr/>
        </p:nvSpPr>
        <p:spPr bwMode="auto">
          <a:xfrm>
            <a:off x="5334000" y="6248400"/>
            <a:ext cx="3124200" cy="369888"/>
          </a:xfrm>
          <a:prstGeom prst="rect">
            <a:avLst/>
          </a:prstGeom>
          <a:noFill/>
          <a:ln w="9525">
            <a:noFill/>
            <a:miter lim="800000"/>
            <a:headEnd/>
            <a:tailEnd/>
          </a:ln>
        </p:spPr>
        <p:txBody>
          <a:bodyPr>
            <a:spAutoFit/>
          </a:bodyPr>
          <a:lstStyle/>
          <a:p>
            <a:pPr eaLnBrk="0" hangingPunct="0"/>
            <a:r>
              <a:rPr lang="en-US" sz="1800" i="1">
                <a:cs typeface="ヒラギノ角ゴ Pro W3"/>
              </a:rPr>
              <a:t>Adapted from IOM (2009)</a:t>
            </a:r>
          </a:p>
        </p:txBody>
      </p:sp>
      <p:sp>
        <p:nvSpPr>
          <p:cNvPr id="22" name="Freeform 21"/>
          <p:cNvSpPr/>
          <p:nvPr/>
        </p:nvSpPr>
        <p:spPr>
          <a:xfrm>
            <a:off x="304800" y="2209800"/>
            <a:ext cx="2941638" cy="4076700"/>
          </a:xfrm>
          <a:custGeom>
            <a:avLst/>
            <a:gdLst>
              <a:gd name="connsiteX0" fmla="*/ 0 w 2438400"/>
              <a:gd name="connsiteY0" fmla="*/ 3946525 h 3946525"/>
              <a:gd name="connsiteX1" fmla="*/ 1428750 w 2438400"/>
              <a:gd name="connsiteY1" fmla="*/ 41275 h 3946525"/>
              <a:gd name="connsiteX2" fmla="*/ 2438400 w 2438400"/>
              <a:gd name="connsiteY2" fmla="*/ 3698875 h 3946525"/>
              <a:gd name="connsiteX3" fmla="*/ 2438400 w 2438400"/>
              <a:gd name="connsiteY3" fmla="*/ 3698875 h 3946525"/>
              <a:gd name="connsiteX0" fmla="*/ 0 w 2605269"/>
              <a:gd name="connsiteY0" fmla="*/ 3946525 h 4309479"/>
              <a:gd name="connsiteX1" fmla="*/ 1428750 w 2605269"/>
              <a:gd name="connsiteY1" fmla="*/ 41275 h 4309479"/>
              <a:gd name="connsiteX2" fmla="*/ 2438400 w 2605269"/>
              <a:gd name="connsiteY2" fmla="*/ 3698875 h 4309479"/>
              <a:gd name="connsiteX3" fmla="*/ 2429963 w 2605269"/>
              <a:gd name="connsiteY3" fmla="*/ 3704901 h 4309479"/>
            </a:gdLst>
            <a:ahLst/>
            <a:cxnLst>
              <a:cxn ang="0">
                <a:pos x="connsiteX0" y="connsiteY0"/>
              </a:cxn>
              <a:cxn ang="0">
                <a:pos x="connsiteX1" y="connsiteY1"/>
              </a:cxn>
              <a:cxn ang="0">
                <a:pos x="connsiteX2" y="connsiteY2"/>
              </a:cxn>
              <a:cxn ang="0">
                <a:pos x="connsiteX3" y="connsiteY3"/>
              </a:cxn>
            </a:cxnLst>
            <a:rect l="l" t="t" r="r" b="b"/>
            <a:pathLst>
              <a:path w="2605269" h="4309479">
                <a:moveTo>
                  <a:pt x="0" y="3946525"/>
                </a:moveTo>
                <a:cubicBezTo>
                  <a:pt x="511175" y="2014537"/>
                  <a:pt x="1022350" y="82550"/>
                  <a:pt x="1428750" y="41275"/>
                </a:cubicBezTo>
                <a:cubicBezTo>
                  <a:pt x="1835150" y="0"/>
                  <a:pt x="2271531" y="3088271"/>
                  <a:pt x="2438400" y="3698875"/>
                </a:cubicBezTo>
                <a:cubicBezTo>
                  <a:pt x="2605269" y="4309479"/>
                  <a:pt x="2432775" y="3702892"/>
                  <a:pt x="2429963" y="3704901"/>
                </a:cubicBezTo>
              </a:path>
            </a:pathLst>
          </a:custGeom>
          <a:ln w="38100">
            <a:prstDash val="sysDot"/>
          </a:ln>
        </p:spPr>
        <p:style>
          <a:lnRef idx="1">
            <a:schemeClr val="accent2"/>
          </a:lnRef>
          <a:fillRef idx="0">
            <a:schemeClr val="accent2"/>
          </a:fillRef>
          <a:effectRef idx="0">
            <a:schemeClr val="accent2"/>
          </a:effectRef>
          <a:fontRef idx="minor">
            <a:schemeClr val="tx1"/>
          </a:fontRef>
        </p:style>
        <p:txBody>
          <a:bodyPr anchor="ctr"/>
          <a:lstStyle/>
          <a:p>
            <a:pPr algn="ctr" eaLnBrk="0" hangingPunct="0">
              <a:defRPr/>
            </a:pPr>
            <a:endParaRPr lang="en-US"/>
          </a:p>
        </p:txBody>
      </p:sp>
      <p:sp>
        <p:nvSpPr>
          <p:cNvPr id="24" name="Freeform 23"/>
          <p:cNvSpPr/>
          <p:nvPr/>
        </p:nvSpPr>
        <p:spPr>
          <a:xfrm>
            <a:off x="1219200" y="2703513"/>
            <a:ext cx="3952875" cy="3240087"/>
          </a:xfrm>
          <a:custGeom>
            <a:avLst/>
            <a:gdLst>
              <a:gd name="connsiteX0" fmla="*/ 0 w 3952875"/>
              <a:gd name="connsiteY0" fmla="*/ 3230562 h 3240087"/>
              <a:gd name="connsiteX1" fmla="*/ 1847850 w 3952875"/>
              <a:gd name="connsiteY1" fmla="*/ 1587 h 3240087"/>
              <a:gd name="connsiteX2" fmla="*/ 3943350 w 3952875"/>
              <a:gd name="connsiteY2" fmla="*/ 3240087 h 3240087"/>
              <a:gd name="connsiteX3" fmla="*/ 3943350 w 3952875"/>
              <a:gd name="connsiteY3" fmla="*/ 3240087 h 3240087"/>
              <a:gd name="connsiteX4" fmla="*/ 3943350 w 3952875"/>
              <a:gd name="connsiteY4" fmla="*/ 3240087 h 3240087"/>
              <a:gd name="connsiteX5" fmla="*/ 3943350 w 3952875"/>
              <a:gd name="connsiteY5" fmla="*/ 3240087 h 3240087"/>
              <a:gd name="connsiteX6" fmla="*/ 3943350 w 3952875"/>
              <a:gd name="connsiteY6" fmla="*/ 3240087 h 3240087"/>
              <a:gd name="connsiteX7" fmla="*/ 3943350 w 3952875"/>
              <a:gd name="connsiteY7" fmla="*/ 3240087 h 3240087"/>
              <a:gd name="connsiteX8" fmla="*/ 3952875 w 3952875"/>
              <a:gd name="connsiteY8" fmla="*/ 3230562 h 3240087"/>
              <a:gd name="connsiteX9" fmla="*/ 3943350 w 3952875"/>
              <a:gd name="connsiteY9" fmla="*/ 3230562 h 3240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52875" h="3240087">
                <a:moveTo>
                  <a:pt x="0" y="3230562"/>
                </a:moveTo>
                <a:cubicBezTo>
                  <a:pt x="595312" y="1615281"/>
                  <a:pt x="1190625" y="0"/>
                  <a:pt x="1847850" y="1587"/>
                </a:cubicBezTo>
                <a:cubicBezTo>
                  <a:pt x="2505075" y="3174"/>
                  <a:pt x="3943350" y="3240087"/>
                  <a:pt x="3943350" y="3240087"/>
                </a:cubicBezTo>
                <a:lnTo>
                  <a:pt x="3943350" y="3240087"/>
                </a:lnTo>
                <a:lnTo>
                  <a:pt x="3943350" y="3240087"/>
                </a:lnTo>
                <a:lnTo>
                  <a:pt x="3943350" y="3240087"/>
                </a:lnTo>
                <a:lnTo>
                  <a:pt x="3943350" y="3240087"/>
                </a:lnTo>
                <a:lnTo>
                  <a:pt x="3943350" y="3240087"/>
                </a:lnTo>
                <a:cubicBezTo>
                  <a:pt x="3944937" y="3238500"/>
                  <a:pt x="3952875" y="3232149"/>
                  <a:pt x="3952875" y="3230562"/>
                </a:cubicBezTo>
                <a:cubicBezTo>
                  <a:pt x="3952875" y="3228975"/>
                  <a:pt x="3948112" y="3229768"/>
                  <a:pt x="3943350" y="3230562"/>
                </a:cubicBezTo>
              </a:path>
            </a:pathLst>
          </a:custGeom>
          <a:ln>
            <a:prstDash val="lgDash"/>
          </a:ln>
        </p:spPr>
        <p:style>
          <a:lnRef idx="2">
            <a:schemeClr val="accent3"/>
          </a:lnRef>
          <a:fillRef idx="0">
            <a:schemeClr val="accent3"/>
          </a:fillRef>
          <a:effectRef idx="1">
            <a:schemeClr val="accent3"/>
          </a:effectRef>
          <a:fontRef idx="minor">
            <a:schemeClr val="tx1"/>
          </a:fontRef>
        </p:style>
        <p:txBody>
          <a:bodyPr anchor="ctr"/>
          <a:lstStyle/>
          <a:p>
            <a:pPr algn="ctr" eaLnBrk="0" hangingPunct="0">
              <a:defRPr/>
            </a:pPr>
            <a:endParaRPr lang="en-US"/>
          </a:p>
        </p:txBody>
      </p:sp>
      <p:sp>
        <p:nvSpPr>
          <p:cNvPr id="26" name="Freeform 25"/>
          <p:cNvSpPr/>
          <p:nvPr/>
        </p:nvSpPr>
        <p:spPr>
          <a:xfrm>
            <a:off x="2809875" y="2133600"/>
            <a:ext cx="4733925" cy="3819525"/>
          </a:xfrm>
          <a:custGeom>
            <a:avLst/>
            <a:gdLst>
              <a:gd name="connsiteX0" fmla="*/ 0 w 4733925"/>
              <a:gd name="connsiteY0" fmla="*/ 3382962 h 3392487"/>
              <a:gd name="connsiteX1" fmla="*/ 2333625 w 4733925"/>
              <a:gd name="connsiteY1" fmla="*/ 1587 h 3392487"/>
              <a:gd name="connsiteX2" fmla="*/ 4733925 w 4733925"/>
              <a:gd name="connsiteY2" fmla="*/ 3392487 h 3392487"/>
              <a:gd name="connsiteX3" fmla="*/ 4733925 w 4733925"/>
              <a:gd name="connsiteY3" fmla="*/ 3392487 h 3392487"/>
            </a:gdLst>
            <a:ahLst/>
            <a:cxnLst>
              <a:cxn ang="0">
                <a:pos x="connsiteX0" y="connsiteY0"/>
              </a:cxn>
              <a:cxn ang="0">
                <a:pos x="connsiteX1" y="connsiteY1"/>
              </a:cxn>
              <a:cxn ang="0">
                <a:pos x="connsiteX2" y="connsiteY2"/>
              </a:cxn>
              <a:cxn ang="0">
                <a:pos x="connsiteX3" y="connsiteY3"/>
              </a:cxn>
            </a:cxnLst>
            <a:rect l="l" t="t" r="r" b="b"/>
            <a:pathLst>
              <a:path w="4733925" h="3392487">
                <a:moveTo>
                  <a:pt x="0" y="3382962"/>
                </a:moveTo>
                <a:cubicBezTo>
                  <a:pt x="772319" y="1691481"/>
                  <a:pt x="1544638" y="0"/>
                  <a:pt x="2333625" y="1587"/>
                </a:cubicBezTo>
                <a:cubicBezTo>
                  <a:pt x="3122612" y="3174"/>
                  <a:pt x="4733925" y="3392487"/>
                  <a:pt x="4733925" y="3392487"/>
                </a:cubicBezTo>
                <a:lnTo>
                  <a:pt x="4733925" y="3392487"/>
                </a:lnTo>
              </a:path>
            </a:pathLst>
          </a:custGeom>
          <a:ln>
            <a:prstDash val="sysDot"/>
          </a:ln>
        </p:spPr>
        <p:style>
          <a:lnRef idx="3">
            <a:schemeClr val="dk1"/>
          </a:lnRef>
          <a:fillRef idx="0">
            <a:schemeClr val="dk1"/>
          </a:fillRef>
          <a:effectRef idx="2">
            <a:schemeClr val="dk1"/>
          </a:effectRef>
          <a:fontRef idx="minor">
            <a:schemeClr val="tx1"/>
          </a:fontRef>
        </p:style>
        <p:txBody>
          <a:bodyPr anchor="ctr"/>
          <a:lstStyle/>
          <a:p>
            <a:pPr algn="ctr" eaLnBrk="0" hangingPunct="0">
              <a:defRPr/>
            </a:pPr>
            <a:endParaRPr lang="en-US"/>
          </a:p>
        </p:txBody>
      </p:sp>
      <p:sp>
        <p:nvSpPr>
          <p:cNvPr id="28" name="Freeform 27"/>
          <p:cNvSpPr/>
          <p:nvPr/>
        </p:nvSpPr>
        <p:spPr>
          <a:xfrm>
            <a:off x="4038600" y="2724150"/>
            <a:ext cx="4572000" cy="3219450"/>
          </a:xfrm>
          <a:custGeom>
            <a:avLst/>
            <a:gdLst>
              <a:gd name="connsiteX0" fmla="*/ 0 w 4067175"/>
              <a:gd name="connsiteY0" fmla="*/ 3219450 h 3219450"/>
              <a:gd name="connsiteX1" fmla="*/ 2076450 w 4067175"/>
              <a:gd name="connsiteY1" fmla="*/ 0 h 3219450"/>
              <a:gd name="connsiteX2" fmla="*/ 4067175 w 4067175"/>
              <a:gd name="connsiteY2" fmla="*/ 3219450 h 3219450"/>
              <a:gd name="connsiteX3" fmla="*/ 4067175 w 4067175"/>
              <a:gd name="connsiteY3" fmla="*/ 3219450 h 3219450"/>
            </a:gdLst>
            <a:ahLst/>
            <a:cxnLst>
              <a:cxn ang="0">
                <a:pos x="connsiteX0" y="connsiteY0"/>
              </a:cxn>
              <a:cxn ang="0">
                <a:pos x="connsiteX1" y="connsiteY1"/>
              </a:cxn>
              <a:cxn ang="0">
                <a:pos x="connsiteX2" y="connsiteY2"/>
              </a:cxn>
              <a:cxn ang="0">
                <a:pos x="connsiteX3" y="connsiteY3"/>
              </a:cxn>
            </a:cxnLst>
            <a:rect l="l" t="t" r="r" b="b"/>
            <a:pathLst>
              <a:path w="4067175" h="3219450">
                <a:moveTo>
                  <a:pt x="0" y="3219450"/>
                </a:moveTo>
                <a:cubicBezTo>
                  <a:pt x="699294" y="1609725"/>
                  <a:pt x="1398588" y="0"/>
                  <a:pt x="2076450" y="0"/>
                </a:cubicBezTo>
                <a:cubicBezTo>
                  <a:pt x="2754312" y="0"/>
                  <a:pt x="4067175" y="3219450"/>
                  <a:pt x="4067175" y="3219450"/>
                </a:cubicBezTo>
                <a:lnTo>
                  <a:pt x="4067175" y="3219450"/>
                </a:lnTo>
              </a:path>
            </a:pathLst>
          </a:custGeom>
          <a:ln>
            <a:prstDash val="lgDash"/>
          </a:ln>
        </p:spPr>
        <p:style>
          <a:lnRef idx="3">
            <a:schemeClr val="accent5"/>
          </a:lnRef>
          <a:fillRef idx="0">
            <a:schemeClr val="accent5"/>
          </a:fillRef>
          <a:effectRef idx="2">
            <a:schemeClr val="accent5"/>
          </a:effectRef>
          <a:fontRef idx="minor">
            <a:schemeClr val="tx1"/>
          </a:fontRef>
        </p:style>
        <p:txBody>
          <a:bodyPr anchor="ctr"/>
          <a:lstStyle/>
          <a:p>
            <a:pPr algn="ctr" eaLnBrk="0" hangingPunct="0">
              <a:defRPr/>
            </a:pPr>
            <a:endParaRPr lang="en-US"/>
          </a:p>
        </p:txBody>
      </p:sp>
      <p:sp>
        <p:nvSpPr>
          <p:cNvPr id="30" name="Freeform 29"/>
          <p:cNvSpPr/>
          <p:nvPr/>
        </p:nvSpPr>
        <p:spPr>
          <a:xfrm>
            <a:off x="5553075" y="3278188"/>
            <a:ext cx="3171825" cy="2665412"/>
          </a:xfrm>
          <a:custGeom>
            <a:avLst/>
            <a:gdLst>
              <a:gd name="connsiteX0" fmla="*/ 0 w 3171825"/>
              <a:gd name="connsiteY0" fmla="*/ 2665412 h 2665412"/>
              <a:gd name="connsiteX1" fmla="*/ 1981200 w 3171825"/>
              <a:gd name="connsiteY1" fmla="*/ 341312 h 2665412"/>
              <a:gd name="connsiteX2" fmla="*/ 3171825 w 3171825"/>
              <a:gd name="connsiteY2" fmla="*/ 617537 h 2665412"/>
              <a:gd name="connsiteX3" fmla="*/ 3171825 w 3171825"/>
              <a:gd name="connsiteY3" fmla="*/ 617537 h 2665412"/>
            </a:gdLst>
            <a:ahLst/>
            <a:cxnLst>
              <a:cxn ang="0">
                <a:pos x="connsiteX0" y="connsiteY0"/>
              </a:cxn>
              <a:cxn ang="0">
                <a:pos x="connsiteX1" y="connsiteY1"/>
              </a:cxn>
              <a:cxn ang="0">
                <a:pos x="connsiteX2" y="connsiteY2"/>
              </a:cxn>
              <a:cxn ang="0">
                <a:pos x="connsiteX3" y="connsiteY3"/>
              </a:cxn>
            </a:cxnLst>
            <a:rect l="l" t="t" r="r" b="b"/>
            <a:pathLst>
              <a:path w="3171825" h="2665412">
                <a:moveTo>
                  <a:pt x="0" y="2665412"/>
                </a:moveTo>
                <a:cubicBezTo>
                  <a:pt x="726281" y="1674018"/>
                  <a:pt x="1452563" y="682624"/>
                  <a:pt x="1981200" y="341312"/>
                </a:cubicBezTo>
                <a:cubicBezTo>
                  <a:pt x="2509837" y="0"/>
                  <a:pt x="3171825" y="617537"/>
                  <a:pt x="3171825" y="617537"/>
                </a:cubicBezTo>
                <a:lnTo>
                  <a:pt x="3171825" y="617537"/>
                </a:lnTo>
              </a:path>
            </a:pathLst>
          </a:custGeom>
        </p:spPr>
        <p:style>
          <a:lnRef idx="2">
            <a:schemeClr val="accent4"/>
          </a:lnRef>
          <a:fillRef idx="0">
            <a:schemeClr val="accent4"/>
          </a:fillRef>
          <a:effectRef idx="1">
            <a:schemeClr val="accent4"/>
          </a:effectRef>
          <a:fontRef idx="minor">
            <a:schemeClr val="tx1"/>
          </a:fontRef>
        </p:style>
        <p:txBody>
          <a:bodyPr anchor="ctr"/>
          <a:lstStyle/>
          <a:p>
            <a:pPr algn="ctr" eaLnBrk="0" hangingPunct="0">
              <a:defRPr/>
            </a:pPr>
            <a:endParaRPr lang="en-US"/>
          </a:p>
        </p:txBody>
      </p:sp>
      <p:sp>
        <p:nvSpPr>
          <p:cNvPr id="31" name="Freeform 30"/>
          <p:cNvSpPr/>
          <p:nvPr/>
        </p:nvSpPr>
        <p:spPr>
          <a:xfrm>
            <a:off x="228600" y="914400"/>
            <a:ext cx="7620000" cy="5029200"/>
          </a:xfrm>
          <a:custGeom>
            <a:avLst/>
            <a:gdLst>
              <a:gd name="connsiteX0" fmla="*/ 0 w 8029575"/>
              <a:gd name="connsiteY0" fmla="*/ 3543300 h 3543300"/>
              <a:gd name="connsiteX1" fmla="*/ 4124325 w 8029575"/>
              <a:gd name="connsiteY1" fmla="*/ 3238500 h 3543300"/>
              <a:gd name="connsiteX2" fmla="*/ 5619750 w 8029575"/>
              <a:gd name="connsiteY2" fmla="*/ 2457450 h 3543300"/>
              <a:gd name="connsiteX3" fmla="*/ 8029575 w 8029575"/>
              <a:gd name="connsiteY3" fmla="*/ 0 h 3543300"/>
              <a:gd name="connsiteX4" fmla="*/ 8029575 w 8029575"/>
              <a:gd name="connsiteY4" fmla="*/ 0 h 3543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9575" h="3543300">
                <a:moveTo>
                  <a:pt x="0" y="3543300"/>
                </a:moveTo>
                <a:cubicBezTo>
                  <a:pt x="1593850" y="3481387"/>
                  <a:pt x="3187700" y="3419475"/>
                  <a:pt x="4124325" y="3238500"/>
                </a:cubicBezTo>
                <a:cubicBezTo>
                  <a:pt x="5060950" y="3057525"/>
                  <a:pt x="4968875" y="2997200"/>
                  <a:pt x="5619750" y="2457450"/>
                </a:cubicBezTo>
                <a:cubicBezTo>
                  <a:pt x="6270625" y="1917700"/>
                  <a:pt x="8029575" y="0"/>
                  <a:pt x="8029575" y="0"/>
                </a:cubicBezTo>
                <a:lnTo>
                  <a:pt x="8029575" y="0"/>
                </a:lnTo>
              </a:path>
            </a:pathLst>
          </a:custGeom>
          <a:ln w="57150">
            <a:solidFill>
              <a:srgbClr val="FF0000"/>
            </a:solidFill>
            <a:prstDash val="solid"/>
          </a:ln>
        </p:spPr>
        <p:style>
          <a:lnRef idx="3">
            <a:schemeClr val="accent6"/>
          </a:lnRef>
          <a:fillRef idx="0">
            <a:schemeClr val="accent6"/>
          </a:fillRef>
          <a:effectRef idx="2">
            <a:schemeClr val="accent6"/>
          </a:effectRef>
          <a:fontRef idx="minor">
            <a:schemeClr val="tx1"/>
          </a:fontRef>
        </p:style>
        <p:txBody>
          <a:bodyPr anchor="ctr"/>
          <a:lstStyle/>
          <a:p>
            <a:pPr algn="ctr" eaLnBrk="0" hangingPunct="0">
              <a:defRPr/>
            </a:pPr>
            <a:endParaRPr lang="en-US"/>
          </a:p>
        </p:txBody>
      </p:sp>
      <p:sp>
        <p:nvSpPr>
          <p:cNvPr id="32" name="TextBox 31"/>
          <p:cNvSpPr txBox="1">
            <a:spLocks noChangeArrowheads="1"/>
          </p:cNvSpPr>
          <p:nvPr/>
        </p:nvSpPr>
        <p:spPr bwMode="auto">
          <a:xfrm>
            <a:off x="838200" y="1828800"/>
            <a:ext cx="1524000" cy="708025"/>
          </a:xfrm>
          <a:prstGeom prst="rect">
            <a:avLst/>
          </a:prstGeom>
          <a:noFill/>
          <a:ln w="9525">
            <a:noFill/>
            <a:miter lim="800000"/>
            <a:headEnd/>
            <a:tailEnd/>
          </a:ln>
        </p:spPr>
        <p:txBody>
          <a:bodyPr>
            <a:spAutoFit/>
          </a:bodyPr>
          <a:lstStyle/>
          <a:p>
            <a:pPr eaLnBrk="0" hangingPunct="0"/>
            <a:r>
              <a:rPr lang="en-US" sz="2000">
                <a:cs typeface="ヒラギノ角ゴ Pro W3"/>
              </a:rPr>
              <a:t>Exposure in animals</a:t>
            </a:r>
          </a:p>
        </p:txBody>
      </p:sp>
      <p:sp>
        <p:nvSpPr>
          <p:cNvPr id="33" name="TextBox 32"/>
          <p:cNvSpPr txBox="1">
            <a:spLocks noChangeArrowheads="1"/>
          </p:cNvSpPr>
          <p:nvPr/>
        </p:nvSpPr>
        <p:spPr bwMode="auto">
          <a:xfrm>
            <a:off x="2438400" y="1905000"/>
            <a:ext cx="1447800" cy="1016000"/>
          </a:xfrm>
          <a:prstGeom prst="rect">
            <a:avLst/>
          </a:prstGeom>
          <a:noFill/>
          <a:ln w="9525">
            <a:noFill/>
            <a:miter lim="800000"/>
            <a:headEnd/>
            <a:tailEnd/>
          </a:ln>
        </p:spPr>
        <p:txBody>
          <a:bodyPr>
            <a:spAutoFit/>
          </a:bodyPr>
          <a:lstStyle/>
          <a:p>
            <a:pPr eaLnBrk="0" hangingPunct="0"/>
            <a:r>
              <a:rPr lang="en-US" sz="2000" dirty="0">
                <a:cs typeface="ヒラギノ角ゴ Pro W3"/>
              </a:rPr>
              <a:t>Clinical signs in animals</a:t>
            </a:r>
          </a:p>
        </p:txBody>
      </p:sp>
      <p:sp>
        <p:nvSpPr>
          <p:cNvPr id="34" name="TextBox 33"/>
          <p:cNvSpPr txBox="1">
            <a:spLocks noChangeArrowheads="1"/>
          </p:cNvSpPr>
          <p:nvPr/>
        </p:nvSpPr>
        <p:spPr bwMode="auto">
          <a:xfrm>
            <a:off x="4419600" y="1447800"/>
            <a:ext cx="1524000" cy="708025"/>
          </a:xfrm>
          <a:prstGeom prst="rect">
            <a:avLst/>
          </a:prstGeom>
          <a:noFill/>
          <a:ln w="9525">
            <a:noFill/>
            <a:miter lim="800000"/>
            <a:headEnd/>
            <a:tailEnd/>
          </a:ln>
        </p:spPr>
        <p:txBody>
          <a:bodyPr>
            <a:spAutoFit/>
          </a:bodyPr>
          <a:lstStyle/>
          <a:p>
            <a:pPr eaLnBrk="0" hangingPunct="0"/>
            <a:r>
              <a:rPr lang="en-US" sz="2000">
                <a:cs typeface="ヒラギノ角ゴ Pro W3"/>
              </a:rPr>
              <a:t>Exposure in humans</a:t>
            </a:r>
          </a:p>
        </p:txBody>
      </p:sp>
      <p:sp>
        <p:nvSpPr>
          <p:cNvPr id="36" name="TextBox 35"/>
          <p:cNvSpPr txBox="1">
            <a:spLocks noChangeArrowheads="1"/>
          </p:cNvSpPr>
          <p:nvPr/>
        </p:nvSpPr>
        <p:spPr bwMode="auto">
          <a:xfrm>
            <a:off x="6019800" y="1828800"/>
            <a:ext cx="1143000" cy="1016000"/>
          </a:xfrm>
          <a:prstGeom prst="rect">
            <a:avLst/>
          </a:prstGeom>
          <a:noFill/>
          <a:ln w="9525">
            <a:noFill/>
            <a:miter lim="800000"/>
            <a:headEnd/>
            <a:tailEnd/>
          </a:ln>
        </p:spPr>
        <p:txBody>
          <a:bodyPr>
            <a:spAutoFit/>
          </a:bodyPr>
          <a:lstStyle/>
          <a:p>
            <a:pPr eaLnBrk="0" hangingPunct="0"/>
            <a:r>
              <a:rPr lang="en-US" sz="2000">
                <a:cs typeface="ヒラギノ角ゴ Pro W3"/>
              </a:rPr>
              <a:t>Clinical signs in humans</a:t>
            </a:r>
          </a:p>
        </p:txBody>
      </p:sp>
      <p:sp>
        <p:nvSpPr>
          <p:cNvPr id="37" name="TextBox 36"/>
          <p:cNvSpPr txBox="1">
            <a:spLocks noChangeArrowheads="1"/>
          </p:cNvSpPr>
          <p:nvPr/>
        </p:nvSpPr>
        <p:spPr bwMode="auto">
          <a:xfrm>
            <a:off x="7696200" y="3352800"/>
            <a:ext cx="1295400" cy="1323975"/>
          </a:xfrm>
          <a:prstGeom prst="rect">
            <a:avLst/>
          </a:prstGeom>
          <a:noFill/>
          <a:ln w="9525">
            <a:noFill/>
            <a:miter lim="800000"/>
            <a:headEnd/>
            <a:tailEnd/>
          </a:ln>
        </p:spPr>
        <p:txBody>
          <a:bodyPr>
            <a:spAutoFit/>
          </a:bodyPr>
          <a:lstStyle/>
          <a:p>
            <a:pPr eaLnBrk="0" hangingPunct="0"/>
            <a:r>
              <a:rPr lang="en-US" sz="2000">
                <a:cs typeface="ヒラギノ角ゴ Pro W3"/>
              </a:rPr>
              <a:t>Humans seek medical care</a:t>
            </a:r>
          </a:p>
        </p:txBody>
      </p:sp>
      <p:sp>
        <p:nvSpPr>
          <p:cNvPr id="38" name="TextBox 37"/>
          <p:cNvSpPr txBox="1">
            <a:spLocks noChangeArrowheads="1"/>
          </p:cNvSpPr>
          <p:nvPr/>
        </p:nvSpPr>
        <p:spPr bwMode="auto">
          <a:xfrm>
            <a:off x="7620000" y="1066800"/>
            <a:ext cx="1676400" cy="1200150"/>
          </a:xfrm>
          <a:prstGeom prst="rect">
            <a:avLst/>
          </a:prstGeom>
          <a:noFill/>
          <a:ln w="9525">
            <a:noFill/>
            <a:miter lim="800000"/>
            <a:headEnd/>
            <a:tailEnd/>
          </a:ln>
        </p:spPr>
        <p:txBody>
          <a:bodyPr>
            <a:spAutoFit/>
          </a:bodyPr>
          <a:lstStyle/>
          <a:p>
            <a:pPr eaLnBrk="0" hangingPunct="0"/>
            <a:r>
              <a:rPr lang="en-US" b="1">
                <a:solidFill>
                  <a:srgbClr val="FF0000"/>
                </a:solidFill>
                <a:cs typeface="ヒラギノ角ゴ Pro W3"/>
              </a:rPr>
              <a:t>Cost of control outbreak</a:t>
            </a:r>
          </a:p>
        </p:txBody>
      </p:sp>
      <p:sp>
        <p:nvSpPr>
          <p:cNvPr id="19473" name="Slide Number Placeholder 16"/>
          <p:cNvSpPr>
            <a:spLocks noGrp="1"/>
          </p:cNvSpPr>
          <p:nvPr>
            <p:ph type="sldNum" sz="quarter" idx="12"/>
          </p:nvPr>
        </p:nvSpPr>
        <p:spPr>
          <a:noFill/>
        </p:spPr>
        <p:txBody>
          <a:bodyPr/>
          <a:lstStyle/>
          <a:p>
            <a:fld id="{764EC58A-2E86-440A-B124-27D8AF573DDE}" type="slidenum">
              <a:rPr lang="en-US" smtClean="0">
                <a:ea typeface="Osaka"/>
              </a:rPr>
              <a:pPr/>
              <a:t>14</a:t>
            </a:fld>
            <a:endParaRPr lang="en-US" smtClean="0">
              <a:ea typeface="Osak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1000"/>
                                        <p:tgtEl>
                                          <p:spTgt spid="2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left)">
                                      <p:cBhvr>
                                        <p:cTn id="10" dur="10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1000"/>
                                        <p:tgtEl>
                                          <p:spTgt spid="2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wipe(left)">
                                      <p:cBhvr>
                                        <p:cTn id="18" dur="10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left)">
                                      <p:cBhvr>
                                        <p:cTn id="23" dur="1000"/>
                                        <p:tgtEl>
                                          <p:spTgt spid="26"/>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wipe(left)">
                                      <p:cBhvr>
                                        <p:cTn id="26" dur="10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1000"/>
                                        <p:tgtEl>
                                          <p:spTgt spid="28"/>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left)">
                                      <p:cBhvr>
                                        <p:cTn id="34" dur="10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37"/>
                                        </p:tgtEl>
                                        <p:attrNameLst>
                                          <p:attrName>style.visibility</p:attrName>
                                        </p:attrNameLst>
                                      </p:cBhvr>
                                      <p:to>
                                        <p:strVal val="visible"/>
                                      </p:to>
                                    </p:set>
                                    <p:animEffect transition="in" filter="wipe(down)">
                                      <p:cBhvr>
                                        <p:cTn id="39" dur="1000"/>
                                        <p:tgtEl>
                                          <p:spTgt spid="37"/>
                                        </p:tgtEl>
                                      </p:cBhvr>
                                    </p:animEffect>
                                  </p:childTnLst>
                                </p:cTn>
                              </p:par>
                              <p:par>
                                <p:cTn id="40" presetID="2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10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3000"/>
                                        <p:tgtEl>
                                          <p:spTgt spid="31"/>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wipe(left)">
                                      <p:cBhvr>
                                        <p:cTn id="50" dur="3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4" grpId="0"/>
      <p:bldP spid="36" grpId="0"/>
      <p:bldP spid="37" grpId="0"/>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85800" y="228600"/>
            <a:ext cx="7772400" cy="1447800"/>
          </a:xfrm>
        </p:spPr>
        <p:txBody>
          <a:bodyPr/>
          <a:lstStyle/>
          <a:p>
            <a:r>
              <a:rPr lang="en-US" dirty="0" smtClean="0"/>
              <a:t>Funding requirements for “One Health” efficient prevention and control system</a:t>
            </a:r>
          </a:p>
        </p:txBody>
      </p:sp>
      <p:sp>
        <p:nvSpPr>
          <p:cNvPr id="27651" name="Content Placeholder 2"/>
          <p:cNvSpPr>
            <a:spLocks noGrp="1"/>
          </p:cNvSpPr>
          <p:nvPr>
            <p:ph idx="1"/>
          </p:nvPr>
        </p:nvSpPr>
        <p:spPr>
          <a:xfrm>
            <a:off x="0" y="1676400"/>
            <a:ext cx="9144000" cy="4419600"/>
          </a:xfrm>
        </p:spPr>
        <p:txBody>
          <a:bodyPr/>
          <a:lstStyle/>
          <a:p>
            <a:r>
              <a:rPr lang="en-US" sz="2800" dirty="0" smtClean="0"/>
              <a:t>Total for 139 low- and middle-income countries</a:t>
            </a:r>
          </a:p>
          <a:p>
            <a:pPr lvl="1"/>
            <a:r>
              <a:rPr lang="en-US" sz="3600" b="1" dirty="0" smtClean="0"/>
              <a:t>$ 1.9 b – 3.4 b per year</a:t>
            </a:r>
          </a:p>
          <a:p>
            <a:pPr lvl="4"/>
            <a:r>
              <a:rPr lang="en-US" sz="1600" dirty="0" smtClean="0">
                <a:solidFill>
                  <a:srgbClr val="FF0000"/>
                </a:solidFill>
              </a:rPr>
              <a:t>Note: actual losses in 1998-2008 were &gt;US$ 6.7b/year (i.e., double)</a:t>
            </a:r>
          </a:p>
          <a:p>
            <a:pPr lvl="4"/>
            <a:endParaRPr lang="en-US" sz="1600" dirty="0" smtClean="0">
              <a:solidFill>
                <a:srgbClr val="FF0000"/>
              </a:solidFill>
            </a:endParaRPr>
          </a:p>
          <a:p>
            <a:pPr lvl="1"/>
            <a:r>
              <a:rPr lang="en-US" sz="2800" dirty="0" smtClean="0"/>
              <a:t>About 7x more than current effort, which is waning due to “flu fatigue”</a:t>
            </a:r>
          </a:p>
          <a:p>
            <a:pPr lvl="1"/>
            <a:r>
              <a:rPr lang="en-US" sz="2800" dirty="0" smtClean="0"/>
              <a:t>Equivalent to $1.90 - $3.40 per person per year in OECD countries </a:t>
            </a:r>
            <a:r>
              <a:rPr lang="en-US" sz="2800" dirty="0" smtClean="0"/>
              <a:t>(low price to pay for greater </a:t>
            </a:r>
            <a:r>
              <a:rPr lang="en-US" sz="2800" dirty="0" smtClean="0"/>
              <a:t>health security and protection of incomes)</a:t>
            </a:r>
          </a:p>
        </p:txBody>
      </p:sp>
      <p:sp>
        <p:nvSpPr>
          <p:cNvPr id="27652" name="Slide Number Placeholder 3"/>
          <p:cNvSpPr>
            <a:spLocks noGrp="1"/>
          </p:cNvSpPr>
          <p:nvPr>
            <p:ph type="sldNum" sz="quarter" idx="12"/>
          </p:nvPr>
        </p:nvSpPr>
        <p:spPr>
          <a:noFill/>
        </p:spPr>
        <p:txBody>
          <a:bodyPr/>
          <a:lstStyle/>
          <a:p>
            <a:fld id="{860BFB5E-C84D-41B4-924B-33BA17D3853F}" type="slidenum">
              <a:rPr lang="en-US" smtClean="0">
                <a:ea typeface="Osaka"/>
              </a:rPr>
              <a:pPr/>
              <a:t>15</a:t>
            </a:fld>
            <a:endParaRPr lang="en-US" smtClean="0">
              <a:ea typeface="Osak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B5BD5D3-19A7-4EED-81B4-625198F5DE0D}" type="slidenum">
              <a:rPr lang="en-US" smtClean="0"/>
              <a:pPr>
                <a:defRPr/>
              </a:pPr>
              <a:t>16</a:t>
            </a:fld>
            <a:endParaRPr lang="en-US"/>
          </a:p>
        </p:txBody>
      </p:sp>
      <p:graphicFrame>
        <p:nvGraphicFramePr>
          <p:cNvPr id="3" name="Chart 2"/>
          <p:cNvGraphicFramePr/>
          <p:nvPr>
            <p:extLst>
              <p:ext uri="{D42A27DB-BD31-4B8C-83A1-F6EECF244321}">
                <p14:modId xmlns:p14="http://schemas.microsoft.com/office/powerpoint/2010/main" xmlns="" val="3134046175"/>
              </p:ext>
            </p:extLst>
          </p:nvPr>
        </p:nvGraphicFramePr>
        <p:xfrm>
          <a:off x="423862" y="228600"/>
          <a:ext cx="8296275" cy="58007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0B5BD5D3-19A7-4EED-81B4-625198F5DE0D}" type="slidenum">
              <a:rPr lang="en-US" smtClean="0"/>
              <a:pPr>
                <a:defRPr/>
              </a:pPr>
              <a:t>17</a:t>
            </a:fld>
            <a:endParaRPr lang="en-US"/>
          </a:p>
        </p:txBody>
      </p:sp>
      <p:graphicFrame>
        <p:nvGraphicFramePr>
          <p:cNvPr id="3" name="Table 2"/>
          <p:cNvGraphicFramePr>
            <a:graphicFrameLocks noGrp="1"/>
          </p:cNvGraphicFramePr>
          <p:nvPr/>
        </p:nvGraphicFramePr>
        <p:xfrm>
          <a:off x="304800" y="152400"/>
          <a:ext cx="8305800" cy="5705985"/>
        </p:xfrm>
        <a:graphic>
          <a:graphicData uri="http://schemas.openxmlformats.org/drawingml/2006/table">
            <a:tbl>
              <a:tblPr/>
              <a:tblGrid>
                <a:gridCol w="2562489"/>
                <a:gridCol w="1673470"/>
                <a:gridCol w="2072167"/>
                <a:gridCol w="1997674"/>
              </a:tblGrid>
              <a:tr h="1880960">
                <a:tc gridSpan="4">
                  <a:txBody>
                    <a:bodyPr/>
                    <a:lstStyle/>
                    <a:p>
                      <a:pPr marL="0" marR="0" algn="ctr">
                        <a:lnSpc>
                          <a:spcPct val="115000"/>
                        </a:lnSpc>
                        <a:spcBef>
                          <a:spcPts val="0"/>
                        </a:spcBef>
                        <a:spcAft>
                          <a:spcPts val="600"/>
                        </a:spcAft>
                      </a:pPr>
                      <a:r>
                        <a:rPr lang="en-US" sz="2400" b="1" dirty="0" smtClean="0">
                          <a:solidFill>
                            <a:srgbClr val="000000"/>
                          </a:solidFill>
                          <a:latin typeface="Calibri"/>
                          <a:ea typeface="Times New Roman"/>
                          <a:cs typeface="Times New Roman"/>
                        </a:rPr>
                        <a:t>Case 1 : Mild Influenza Pandemic*</a:t>
                      </a:r>
                    </a:p>
                    <a:p>
                      <a:pPr marL="0" marR="0" algn="ctr">
                        <a:lnSpc>
                          <a:spcPct val="115000"/>
                        </a:lnSpc>
                        <a:spcBef>
                          <a:spcPts val="0"/>
                        </a:spcBef>
                        <a:spcAft>
                          <a:spcPts val="600"/>
                        </a:spcAft>
                      </a:pPr>
                      <a:r>
                        <a:rPr lang="en-US" sz="2400" b="1" dirty="0" smtClean="0">
                          <a:solidFill>
                            <a:srgbClr val="000000"/>
                          </a:solidFill>
                          <a:latin typeface="Calibri"/>
                          <a:ea typeface="Times New Roman"/>
                          <a:cs typeface="Times New Roman"/>
                        </a:rPr>
                        <a:t>Annual </a:t>
                      </a:r>
                      <a:r>
                        <a:rPr lang="en-US" sz="2400" b="1" dirty="0">
                          <a:solidFill>
                            <a:srgbClr val="000000"/>
                          </a:solidFill>
                          <a:latin typeface="Calibri"/>
                          <a:ea typeface="Times New Roman"/>
                          <a:cs typeface="Times New Roman"/>
                        </a:rPr>
                        <a:t>Expected Rate of Return on Investments in </a:t>
                      </a:r>
                      <a:r>
                        <a:rPr lang="en-US" sz="2400" b="1" dirty="0" smtClean="0">
                          <a:solidFill>
                            <a:srgbClr val="000000"/>
                          </a:solidFill>
                          <a:latin typeface="Calibri"/>
                          <a:ea typeface="Times New Roman"/>
                          <a:cs typeface="Times New Roman"/>
                        </a:rPr>
                        <a:t>Prevention</a:t>
                      </a:r>
                    </a:p>
                    <a:p>
                      <a:pPr marL="0" marR="0" algn="ctr">
                        <a:lnSpc>
                          <a:spcPct val="115000"/>
                        </a:lnSpc>
                        <a:spcBef>
                          <a:spcPts val="0"/>
                        </a:spcBef>
                        <a:spcAft>
                          <a:spcPts val="600"/>
                        </a:spcAft>
                      </a:pPr>
                      <a:r>
                        <a:rPr lang="en-US" sz="2000" b="1" dirty="0" smtClean="0">
                          <a:solidFill>
                            <a:srgbClr val="000000"/>
                          </a:solidFill>
                          <a:latin typeface="Calibri"/>
                          <a:ea typeface="Times New Roman"/>
                          <a:cs typeface="Times New Roman"/>
                        </a:rPr>
                        <a:t> </a:t>
                      </a:r>
                      <a:endParaRPr lang="en-US" sz="2000" b="1" dirty="0">
                        <a:latin typeface="Calibri"/>
                        <a:ea typeface="Times New Roman"/>
                        <a:cs typeface="Times New Roman"/>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966086">
                <a:tc>
                  <a:txBody>
                    <a:bodyPr/>
                    <a:lstStyle/>
                    <a:p>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dirty="0">
                        <a:latin typeface="Calibri"/>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a:solidFill>
                            <a:srgbClr val="000000"/>
                          </a:solidFill>
                          <a:latin typeface="Calibri"/>
                          <a:ea typeface="Times New Roman"/>
                          <a:cs typeface="Times New Roman"/>
                        </a:rPr>
                        <a:t>low preventive effort</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2400" b="1" dirty="0">
                          <a:solidFill>
                            <a:srgbClr val="000000"/>
                          </a:solidFill>
                          <a:latin typeface="Calibri"/>
                          <a:ea typeface="Times New Roman"/>
                          <a:cs typeface="Times New Roman"/>
                        </a:rPr>
                        <a:t>high preventive effort</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744633">
                <a:tc rowSpan="3">
                  <a:txBody>
                    <a:bodyPr/>
                    <a:lstStyle/>
                    <a:p>
                      <a:pPr marL="0" marR="0">
                        <a:lnSpc>
                          <a:spcPct val="115000"/>
                        </a:lnSpc>
                        <a:spcBef>
                          <a:spcPts val="0"/>
                        </a:spcBef>
                        <a:spcAft>
                          <a:spcPts val="0"/>
                        </a:spcAft>
                      </a:pPr>
                      <a:r>
                        <a:rPr lang="en-US" sz="2400" dirty="0">
                          <a:solidFill>
                            <a:srgbClr val="000000"/>
                          </a:solidFill>
                          <a:latin typeface="Calibri"/>
                          <a:ea typeface="Times New Roman"/>
                          <a:cs typeface="Times New Roman"/>
                        </a:rPr>
                        <a:t>Reduction in expected disease outbreak impact</a:t>
                      </a:r>
                      <a:endParaRPr lang="en-US" sz="24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dirty="0">
                          <a:solidFill>
                            <a:srgbClr val="000000"/>
                          </a:solidFill>
                          <a:latin typeface="Calibri"/>
                          <a:ea typeface="Times New Roman"/>
                          <a:cs typeface="Times New Roman"/>
                        </a:rPr>
                        <a:t>20%</a:t>
                      </a: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31%</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14%</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699041">
                <a:tc vMerge="1">
                  <a:txBody>
                    <a:bodyPr/>
                    <a:lstStyle/>
                    <a:p>
                      <a:endParaRPr lang="en-US"/>
                    </a:p>
                  </a:txBody>
                  <a:tcPr/>
                </a:tc>
                <a:tc>
                  <a:txBody>
                    <a:bodyPr/>
                    <a:lstStyle/>
                    <a:p>
                      <a:pPr marL="0" marR="182880" algn="ctr">
                        <a:lnSpc>
                          <a:spcPct val="115000"/>
                        </a:lnSpc>
                        <a:spcBef>
                          <a:spcPts val="0"/>
                        </a:spcBef>
                        <a:spcAft>
                          <a:spcPts val="0"/>
                        </a:spcAft>
                      </a:pPr>
                      <a:r>
                        <a:rPr lang="en-US" sz="2400" dirty="0">
                          <a:solidFill>
                            <a:srgbClr val="000000"/>
                          </a:solidFill>
                          <a:latin typeface="Calibri"/>
                          <a:ea typeface="Times New Roman"/>
                          <a:cs typeface="Times New Roman"/>
                        </a:rPr>
                        <a:t>50%</a:t>
                      </a: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65%</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44%</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1119479">
                <a:tc vMerge="1">
                  <a:txBody>
                    <a:bodyPr/>
                    <a:lstStyle/>
                    <a:p>
                      <a:endParaRPr lang="en-US"/>
                    </a:p>
                  </a:txBody>
                  <a:tcPr/>
                </a:tc>
                <a:tc>
                  <a:txBody>
                    <a:bodyPr/>
                    <a:lstStyle/>
                    <a:p>
                      <a:pPr marL="0" marR="182880" algn="ctr">
                        <a:lnSpc>
                          <a:spcPct val="115000"/>
                        </a:lnSpc>
                        <a:spcBef>
                          <a:spcPts val="0"/>
                        </a:spcBef>
                        <a:spcAft>
                          <a:spcPts val="0"/>
                        </a:spcAft>
                      </a:pPr>
                      <a:r>
                        <a:rPr lang="en-US" sz="2400" dirty="0">
                          <a:solidFill>
                            <a:srgbClr val="000000"/>
                          </a:solidFill>
                          <a:latin typeface="Calibri"/>
                          <a:ea typeface="Times New Roman"/>
                          <a:cs typeface="Times New Roman"/>
                        </a:rPr>
                        <a:t>100%</a:t>
                      </a: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97%</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71%</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bl>
          </a:graphicData>
        </a:graphic>
      </p:graphicFrame>
      <p:sp>
        <p:nvSpPr>
          <p:cNvPr id="4" name="TextBox 3"/>
          <p:cNvSpPr txBox="1"/>
          <p:nvPr/>
        </p:nvSpPr>
        <p:spPr>
          <a:xfrm>
            <a:off x="1" y="6324600"/>
            <a:ext cx="8153400" cy="307777"/>
          </a:xfrm>
          <a:prstGeom prst="rect">
            <a:avLst/>
          </a:prstGeom>
          <a:noFill/>
        </p:spPr>
        <p:txBody>
          <a:bodyPr wrap="square" rtlCol="0">
            <a:spAutoFit/>
          </a:bodyPr>
          <a:lstStyle/>
          <a:p>
            <a:r>
              <a:rPr lang="en-US" sz="1400" dirty="0" smtClean="0"/>
              <a:t>* Impact $600 b (1% of GDP), probability 2.5%, expected benefit of prevention $15 b/year</a:t>
            </a:r>
            <a:endParaRPr lang="en-US" sz="1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382000" y="6248400"/>
            <a:ext cx="457200" cy="457200"/>
          </a:xfrm>
        </p:spPr>
        <p:txBody>
          <a:bodyPr/>
          <a:lstStyle/>
          <a:p>
            <a:pPr>
              <a:defRPr/>
            </a:pPr>
            <a:fld id="{0B5BD5D3-19A7-4EED-81B4-625198F5DE0D}" type="slidenum">
              <a:rPr lang="en-US" smtClean="0"/>
              <a:pPr>
                <a:defRPr/>
              </a:pPr>
              <a:t>18</a:t>
            </a:fld>
            <a:endParaRPr lang="en-US" dirty="0"/>
          </a:p>
        </p:txBody>
      </p:sp>
      <p:graphicFrame>
        <p:nvGraphicFramePr>
          <p:cNvPr id="3" name="Table 2"/>
          <p:cNvGraphicFramePr>
            <a:graphicFrameLocks noGrp="1"/>
          </p:cNvGraphicFramePr>
          <p:nvPr/>
        </p:nvGraphicFramePr>
        <p:xfrm>
          <a:off x="152400" y="304802"/>
          <a:ext cx="8686799" cy="5257798"/>
        </p:xfrm>
        <a:graphic>
          <a:graphicData uri="http://schemas.openxmlformats.org/drawingml/2006/table">
            <a:tbl>
              <a:tblPr/>
              <a:tblGrid>
                <a:gridCol w="2286000"/>
                <a:gridCol w="2286000"/>
                <a:gridCol w="1987420"/>
                <a:gridCol w="2127379"/>
              </a:tblGrid>
              <a:tr h="1401061">
                <a:tc gridSpan="4">
                  <a:txBody>
                    <a:bodyPr/>
                    <a:lstStyle/>
                    <a:p>
                      <a:pPr marL="0" marR="0" algn="ctr">
                        <a:lnSpc>
                          <a:spcPct val="115000"/>
                        </a:lnSpc>
                        <a:spcBef>
                          <a:spcPts val="0"/>
                        </a:spcBef>
                        <a:spcAft>
                          <a:spcPts val="600"/>
                        </a:spcAft>
                      </a:pPr>
                      <a:r>
                        <a:rPr lang="en-US" sz="2400" b="1" dirty="0" smtClean="0">
                          <a:solidFill>
                            <a:srgbClr val="000000"/>
                          </a:solidFill>
                          <a:latin typeface="Calibri"/>
                          <a:ea typeface="Times New Roman"/>
                          <a:cs typeface="Times New Roman"/>
                        </a:rPr>
                        <a:t>Case 2:  Severe Influenza Pandemic</a:t>
                      </a:r>
                    </a:p>
                    <a:p>
                      <a:pPr marL="0" marR="0" algn="ctr">
                        <a:lnSpc>
                          <a:spcPct val="115000"/>
                        </a:lnSpc>
                        <a:spcBef>
                          <a:spcPts val="0"/>
                        </a:spcBef>
                        <a:spcAft>
                          <a:spcPts val="600"/>
                        </a:spcAft>
                      </a:pPr>
                      <a:r>
                        <a:rPr lang="en-US" sz="2400" b="1" dirty="0" smtClean="0">
                          <a:solidFill>
                            <a:srgbClr val="000000"/>
                          </a:solidFill>
                          <a:latin typeface="Calibri"/>
                          <a:ea typeface="Times New Roman"/>
                          <a:cs typeface="Times New Roman"/>
                        </a:rPr>
                        <a:t>Annual </a:t>
                      </a:r>
                      <a:r>
                        <a:rPr lang="en-US" sz="2400" b="1" dirty="0">
                          <a:solidFill>
                            <a:srgbClr val="000000"/>
                          </a:solidFill>
                          <a:latin typeface="Calibri"/>
                          <a:ea typeface="Times New Roman"/>
                          <a:cs typeface="Times New Roman"/>
                        </a:rPr>
                        <a:t>Expected Rate of Return on Investments in Prevention</a:t>
                      </a:r>
                      <a:endParaRPr lang="en-US" sz="2400" b="1" dirty="0">
                        <a:latin typeface="Calibri"/>
                        <a:ea typeface="Times New Roman"/>
                        <a:cs typeface="Times New Roman"/>
                      </a:endParaRPr>
                    </a:p>
                  </a:txBody>
                  <a:tcPr marL="68580" marR="68580"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1446277">
                <a:tc>
                  <a:txBody>
                    <a:bodyPr/>
                    <a:lstStyle/>
                    <a:p>
                      <a:pPr algn="ct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en-US" sz="2400" dirty="0">
                        <a:latin typeface="Calibri"/>
                        <a:ea typeface="Times New Roman"/>
                        <a:cs typeface="Times New Roman"/>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2400" b="1" dirty="0">
                          <a:solidFill>
                            <a:srgbClr val="000000"/>
                          </a:solidFill>
                          <a:latin typeface="Calibri"/>
                          <a:ea typeface="Times New Roman"/>
                          <a:cs typeface="Times New Roman"/>
                        </a:rPr>
                        <a:t>low preventive effort</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15000"/>
                        </a:lnSpc>
                        <a:spcBef>
                          <a:spcPts val="0"/>
                        </a:spcBef>
                        <a:spcAft>
                          <a:spcPts val="0"/>
                        </a:spcAft>
                      </a:pPr>
                      <a:r>
                        <a:rPr lang="en-US" sz="2400" b="1" dirty="0">
                          <a:solidFill>
                            <a:srgbClr val="000000"/>
                          </a:solidFill>
                          <a:latin typeface="Calibri"/>
                          <a:ea typeface="Times New Roman"/>
                          <a:cs typeface="Times New Roman"/>
                        </a:rPr>
                        <a:t>high preventive effort</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686521">
                <a:tc rowSpan="3">
                  <a:txBody>
                    <a:bodyPr/>
                    <a:lstStyle/>
                    <a:p>
                      <a:pPr marL="0" marR="0" algn="ctr">
                        <a:lnSpc>
                          <a:spcPct val="115000"/>
                        </a:lnSpc>
                        <a:spcBef>
                          <a:spcPts val="0"/>
                        </a:spcBef>
                        <a:spcAft>
                          <a:spcPts val="0"/>
                        </a:spcAft>
                      </a:pPr>
                      <a:r>
                        <a:rPr lang="en-US" sz="2400" dirty="0">
                          <a:solidFill>
                            <a:srgbClr val="000000"/>
                          </a:solidFill>
                          <a:latin typeface="Calibri"/>
                          <a:ea typeface="Times New Roman"/>
                          <a:cs typeface="Times New Roman"/>
                        </a:rPr>
                        <a:t>Reduction in expected disease outbreak impact</a:t>
                      </a:r>
                      <a:endParaRPr lang="en-US" sz="2400" dirty="0">
                        <a:latin typeface="Calibri"/>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dirty="0">
                          <a:solidFill>
                            <a:srgbClr val="000000"/>
                          </a:solidFill>
                          <a:latin typeface="Calibri"/>
                          <a:ea typeface="Times New Roman"/>
                          <a:cs typeface="Times New Roman"/>
                        </a:rPr>
                        <a:t>20%</a:t>
                      </a: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49%</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25%</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644487">
                <a:tc vMerge="1">
                  <a:txBody>
                    <a:bodyPr/>
                    <a:lstStyle/>
                    <a:p>
                      <a:endParaRPr lang="en-US"/>
                    </a:p>
                  </a:txBody>
                  <a:tcPr/>
                </a:tc>
                <a:tc>
                  <a:txBody>
                    <a:bodyPr/>
                    <a:lstStyle/>
                    <a:p>
                      <a:pPr marL="0" marR="182880" algn="ctr">
                        <a:lnSpc>
                          <a:spcPct val="115000"/>
                        </a:lnSpc>
                        <a:spcBef>
                          <a:spcPts val="0"/>
                        </a:spcBef>
                        <a:spcAft>
                          <a:spcPts val="0"/>
                        </a:spcAft>
                      </a:pPr>
                      <a:r>
                        <a:rPr lang="en-US" sz="2400" dirty="0">
                          <a:solidFill>
                            <a:srgbClr val="000000"/>
                          </a:solidFill>
                          <a:latin typeface="Calibri"/>
                          <a:ea typeface="Times New Roman"/>
                          <a:cs typeface="Times New Roman"/>
                        </a:rPr>
                        <a:t>50%</a:t>
                      </a: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88%</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57%</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r h="1079452">
                <a:tc vMerge="1">
                  <a:txBody>
                    <a:bodyPr/>
                    <a:lstStyle/>
                    <a:p>
                      <a:endParaRPr lang="en-US"/>
                    </a:p>
                  </a:txBody>
                  <a:tcPr/>
                </a:tc>
                <a:tc>
                  <a:txBody>
                    <a:bodyPr/>
                    <a:lstStyle/>
                    <a:p>
                      <a:pPr marL="0" marR="182880" algn="ctr">
                        <a:lnSpc>
                          <a:spcPct val="115000"/>
                        </a:lnSpc>
                        <a:spcBef>
                          <a:spcPts val="0"/>
                        </a:spcBef>
                        <a:spcAft>
                          <a:spcPts val="0"/>
                        </a:spcAft>
                      </a:pPr>
                      <a:r>
                        <a:rPr lang="en-US" sz="2400" dirty="0">
                          <a:solidFill>
                            <a:srgbClr val="000000"/>
                          </a:solidFill>
                          <a:latin typeface="Calibri"/>
                          <a:ea typeface="Times New Roman"/>
                          <a:cs typeface="Times New Roman"/>
                        </a:rPr>
                        <a:t>100%</a:t>
                      </a:r>
                      <a:endParaRPr lang="en-US" sz="2400"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123%</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182880" algn="ctr">
                        <a:lnSpc>
                          <a:spcPct val="115000"/>
                        </a:lnSpc>
                        <a:spcBef>
                          <a:spcPts val="0"/>
                        </a:spcBef>
                        <a:spcAft>
                          <a:spcPts val="0"/>
                        </a:spcAft>
                      </a:pPr>
                      <a:r>
                        <a:rPr lang="en-US" sz="2400" b="1" dirty="0">
                          <a:solidFill>
                            <a:srgbClr val="000000"/>
                          </a:solidFill>
                          <a:latin typeface="Calibri"/>
                          <a:ea typeface="Times New Roman"/>
                          <a:cs typeface="Times New Roman"/>
                        </a:rPr>
                        <a:t>86%</a:t>
                      </a:r>
                      <a:endParaRPr lang="en-US" sz="2400" b="1" dirty="0">
                        <a:latin typeface="Calibri"/>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r>
            </a:tbl>
          </a:graphicData>
        </a:graphic>
      </p:graphicFrame>
      <p:sp>
        <p:nvSpPr>
          <p:cNvPr id="4" name="TextBox 3"/>
          <p:cNvSpPr txBox="1"/>
          <p:nvPr/>
        </p:nvSpPr>
        <p:spPr>
          <a:xfrm>
            <a:off x="0" y="6150114"/>
            <a:ext cx="8534400" cy="707886"/>
          </a:xfrm>
          <a:prstGeom prst="rect">
            <a:avLst/>
          </a:prstGeom>
          <a:noFill/>
        </p:spPr>
        <p:txBody>
          <a:bodyPr wrap="square" rtlCol="0">
            <a:spAutoFit/>
          </a:bodyPr>
          <a:lstStyle/>
          <a:p>
            <a:r>
              <a:rPr lang="en-US" dirty="0" smtClean="0"/>
              <a:t>* </a:t>
            </a:r>
            <a:r>
              <a:rPr lang="en-US" sz="1600" dirty="0" smtClean="0"/>
              <a:t>Impact $3 trillion (4.8% of GDP), probability 1%, expected benefit of prevention $30 b/year</a:t>
            </a:r>
          </a:p>
          <a:p>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16386" name="Freeform 6"/>
          <p:cNvSpPr>
            <a:spLocks noEditPoints="1"/>
          </p:cNvSpPr>
          <p:nvPr/>
        </p:nvSpPr>
        <p:spPr bwMode="auto">
          <a:xfrm>
            <a:off x="1357313" y="1168400"/>
            <a:ext cx="6032500" cy="3652838"/>
          </a:xfrm>
          <a:custGeom>
            <a:avLst/>
            <a:gdLst>
              <a:gd name="T0" fmla="*/ 1474292218 w 3800"/>
              <a:gd name="T1" fmla="*/ 2147483647 h 2301"/>
              <a:gd name="T2" fmla="*/ 2147483647 w 3800"/>
              <a:gd name="T3" fmla="*/ 2147483647 h 2301"/>
              <a:gd name="T4" fmla="*/ 2147483647 w 3800"/>
              <a:gd name="T5" fmla="*/ 2147483647 h 2301"/>
              <a:gd name="T6" fmla="*/ 2147483647 w 3800"/>
              <a:gd name="T7" fmla="*/ 2147483647 h 2301"/>
              <a:gd name="T8" fmla="*/ 2147483647 w 3800"/>
              <a:gd name="T9" fmla="*/ 2147483647 h 2301"/>
              <a:gd name="T10" fmla="*/ 2147483647 w 3800"/>
              <a:gd name="T11" fmla="*/ 2147483647 h 2301"/>
              <a:gd name="T12" fmla="*/ 909777363 w 3800"/>
              <a:gd name="T13" fmla="*/ 2147483647 h 2301"/>
              <a:gd name="T14" fmla="*/ 2147483647 w 3800"/>
              <a:gd name="T15" fmla="*/ 2147483647 h 2301"/>
              <a:gd name="T16" fmla="*/ 2147483647 w 3800"/>
              <a:gd name="T17" fmla="*/ 2147483647 h 2301"/>
              <a:gd name="T18" fmla="*/ 2147483647 w 3800"/>
              <a:gd name="T19" fmla="*/ 2147483647 h 2301"/>
              <a:gd name="T20" fmla="*/ 2147483647 w 3800"/>
              <a:gd name="T21" fmla="*/ 2147483647 h 2301"/>
              <a:gd name="T22" fmla="*/ 2147483647 w 3800"/>
              <a:gd name="T23" fmla="*/ 2147483647 h 2301"/>
              <a:gd name="T24" fmla="*/ 345262210 w 3800"/>
              <a:gd name="T25" fmla="*/ 2147483647 h 2301"/>
              <a:gd name="T26" fmla="*/ 1849795006 w 3800"/>
              <a:gd name="T27" fmla="*/ 2147483647 h 2301"/>
              <a:gd name="T28" fmla="*/ 2147483647 w 3800"/>
              <a:gd name="T29" fmla="*/ 2147483647 h 2301"/>
              <a:gd name="T30" fmla="*/ 2147483647 w 3800"/>
              <a:gd name="T31" fmla="*/ 2147483647 h 2301"/>
              <a:gd name="T32" fmla="*/ 2147483647 w 3800"/>
              <a:gd name="T33" fmla="*/ 2147483647 h 2301"/>
              <a:gd name="T34" fmla="*/ 2147483647 w 3800"/>
              <a:gd name="T35" fmla="*/ 2147483647 h 2301"/>
              <a:gd name="T36" fmla="*/ 2147483647 w 3800"/>
              <a:gd name="T37" fmla="*/ 2147483647 h 2301"/>
              <a:gd name="T38" fmla="*/ 1285279754 w 3800"/>
              <a:gd name="T39" fmla="*/ 2147483647 h 2301"/>
              <a:gd name="T40" fmla="*/ 2147483647 w 3800"/>
              <a:gd name="T41" fmla="*/ 2147483647 h 2301"/>
              <a:gd name="T42" fmla="*/ 2147483647 w 3800"/>
              <a:gd name="T43" fmla="*/ 2147483647 h 2301"/>
              <a:gd name="T44" fmla="*/ 2147483647 w 3800"/>
              <a:gd name="T45" fmla="*/ 2147483647 h 2301"/>
              <a:gd name="T46" fmla="*/ 2147483647 w 3800"/>
              <a:gd name="T47" fmla="*/ 2147483647 h 2301"/>
              <a:gd name="T48" fmla="*/ 2147483647 w 3800"/>
              <a:gd name="T49" fmla="*/ 2147483647 h 2301"/>
              <a:gd name="T50" fmla="*/ 720764701 w 3800"/>
              <a:gd name="T51" fmla="*/ 2147483647 h 2301"/>
              <a:gd name="T52" fmla="*/ 2147483647 w 3800"/>
              <a:gd name="T53" fmla="*/ 2147483647 h 2301"/>
              <a:gd name="T54" fmla="*/ 2147483647 w 3800"/>
              <a:gd name="T55" fmla="*/ 2147483647 h 2301"/>
              <a:gd name="T56" fmla="*/ 2147483647 w 3800"/>
              <a:gd name="T57" fmla="*/ 2147483647 h 2301"/>
              <a:gd name="T58" fmla="*/ 2147483647 w 3800"/>
              <a:gd name="T59" fmla="*/ 2147483647 h 2301"/>
              <a:gd name="T60" fmla="*/ 2147483647 w 3800"/>
              <a:gd name="T61" fmla="*/ 2147483647 h 2301"/>
              <a:gd name="T62" fmla="*/ 158769059 w 3800"/>
              <a:gd name="T63" fmla="*/ 2147483647 h 2301"/>
              <a:gd name="T64" fmla="*/ 1663303094 w 3800"/>
              <a:gd name="T65" fmla="*/ 2147483647 h 2301"/>
              <a:gd name="T66" fmla="*/ 2147483647 w 3800"/>
              <a:gd name="T67" fmla="*/ 2147483647 h 2301"/>
              <a:gd name="T68" fmla="*/ 2147483647 w 3800"/>
              <a:gd name="T69" fmla="*/ 2147483647 h 2301"/>
              <a:gd name="T70" fmla="*/ 2147483647 w 3800"/>
              <a:gd name="T71" fmla="*/ 2147483647 h 2301"/>
              <a:gd name="T72" fmla="*/ 2147483647 w 3800"/>
              <a:gd name="T73" fmla="*/ 2147483647 h 2301"/>
              <a:gd name="T74" fmla="*/ 2147483647 w 3800"/>
              <a:gd name="T75" fmla="*/ 2147483647 h 2301"/>
              <a:gd name="T76" fmla="*/ 1098788239 w 3800"/>
              <a:gd name="T77" fmla="*/ 1930439926 h 2301"/>
              <a:gd name="T78" fmla="*/ 2147483647 w 3800"/>
              <a:gd name="T79" fmla="*/ 1930439926 h 2301"/>
              <a:gd name="T80" fmla="*/ 2147483647 w 3800"/>
              <a:gd name="T81" fmla="*/ 1930439926 h 2301"/>
              <a:gd name="T82" fmla="*/ 2147483647 w 3800"/>
              <a:gd name="T83" fmla="*/ 1930439926 h 2301"/>
              <a:gd name="T84" fmla="*/ 2147483647 w 3800"/>
              <a:gd name="T85" fmla="*/ 1930439926 h 2301"/>
              <a:gd name="T86" fmla="*/ 2147483647 w 3800"/>
              <a:gd name="T87" fmla="*/ 1930439926 h 2301"/>
              <a:gd name="T88" fmla="*/ 534273186 w 3800"/>
              <a:gd name="T89" fmla="*/ 1287799077 h 2301"/>
              <a:gd name="T90" fmla="*/ 2038807470 w 3800"/>
              <a:gd name="T91" fmla="*/ 1287799077 h 2301"/>
              <a:gd name="T92" fmla="*/ 2147483647 w 3800"/>
              <a:gd name="T93" fmla="*/ 1287799077 h 2301"/>
              <a:gd name="T94" fmla="*/ 2147483647 w 3800"/>
              <a:gd name="T95" fmla="*/ 1287799077 h 2301"/>
              <a:gd name="T96" fmla="*/ 2147483647 w 3800"/>
              <a:gd name="T97" fmla="*/ 1287799077 h 2301"/>
              <a:gd name="T98" fmla="*/ 2147483647 w 3800"/>
              <a:gd name="T99" fmla="*/ 1287799077 h 2301"/>
              <a:gd name="T100" fmla="*/ 2147483647 w 3800"/>
              <a:gd name="T101" fmla="*/ 1287799077 h 2301"/>
              <a:gd name="T102" fmla="*/ 1474292218 w 3800"/>
              <a:gd name="T103" fmla="*/ 642639064 h 2301"/>
              <a:gd name="T104" fmla="*/ 2147483647 w 3800"/>
              <a:gd name="T105" fmla="*/ 642639064 h 2301"/>
              <a:gd name="T106" fmla="*/ 2147483647 w 3800"/>
              <a:gd name="T107" fmla="*/ 642639064 h 2301"/>
              <a:gd name="T108" fmla="*/ 2147483647 w 3800"/>
              <a:gd name="T109" fmla="*/ 642639064 h 2301"/>
              <a:gd name="T110" fmla="*/ 2147483647 w 3800"/>
              <a:gd name="T111" fmla="*/ 642639064 h 2301"/>
              <a:gd name="T112" fmla="*/ 2147483647 w 3800"/>
              <a:gd name="T113" fmla="*/ 642639064 h 2301"/>
              <a:gd name="T114" fmla="*/ 909777363 w 3800"/>
              <a:gd name="T115" fmla="*/ 0 h 2301"/>
              <a:gd name="T116" fmla="*/ 2147483647 w 3800"/>
              <a:gd name="T117" fmla="*/ 0 h 2301"/>
              <a:gd name="T118" fmla="*/ 2147483647 w 3800"/>
              <a:gd name="T119" fmla="*/ 0 h 2301"/>
              <a:gd name="T120" fmla="*/ 2147483647 w 3800"/>
              <a:gd name="T121" fmla="*/ 0 h 2301"/>
              <a:gd name="T122" fmla="*/ 2147483647 w 3800"/>
              <a:gd name="T123" fmla="*/ 0 h 2301"/>
              <a:gd name="T124" fmla="*/ 2147483647 w 3800"/>
              <a:gd name="T125" fmla="*/ 0 h 23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800"/>
              <a:gd name="T190" fmla="*/ 0 h 2301"/>
              <a:gd name="T191" fmla="*/ 3800 w 3800"/>
              <a:gd name="T192" fmla="*/ 2301 h 23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800" h="2301">
                <a:moveTo>
                  <a:pt x="0" y="2298"/>
                </a:moveTo>
                <a:lnTo>
                  <a:pt x="10" y="2298"/>
                </a:lnTo>
                <a:lnTo>
                  <a:pt x="10" y="2301"/>
                </a:lnTo>
                <a:lnTo>
                  <a:pt x="0" y="2301"/>
                </a:lnTo>
                <a:lnTo>
                  <a:pt x="0" y="2298"/>
                </a:lnTo>
                <a:close/>
                <a:moveTo>
                  <a:pt x="13" y="2298"/>
                </a:moveTo>
                <a:lnTo>
                  <a:pt x="22" y="2298"/>
                </a:lnTo>
                <a:lnTo>
                  <a:pt x="22" y="2301"/>
                </a:lnTo>
                <a:lnTo>
                  <a:pt x="13" y="2301"/>
                </a:lnTo>
                <a:lnTo>
                  <a:pt x="13" y="2298"/>
                </a:lnTo>
                <a:close/>
                <a:moveTo>
                  <a:pt x="25" y="2298"/>
                </a:moveTo>
                <a:lnTo>
                  <a:pt x="35" y="2298"/>
                </a:lnTo>
                <a:lnTo>
                  <a:pt x="35" y="2301"/>
                </a:lnTo>
                <a:lnTo>
                  <a:pt x="25" y="2301"/>
                </a:lnTo>
                <a:lnTo>
                  <a:pt x="25" y="2298"/>
                </a:lnTo>
                <a:close/>
                <a:moveTo>
                  <a:pt x="38" y="2298"/>
                </a:moveTo>
                <a:lnTo>
                  <a:pt x="47" y="2298"/>
                </a:lnTo>
                <a:lnTo>
                  <a:pt x="47" y="2301"/>
                </a:lnTo>
                <a:lnTo>
                  <a:pt x="38" y="2301"/>
                </a:lnTo>
                <a:lnTo>
                  <a:pt x="38" y="2298"/>
                </a:lnTo>
                <a:close/>
                <a:moveTo>
                  <a:pt x="50" y="2298"/>
                </a:moveTo>
                <a:lnTo>
                  <a:pt x="59" y="2298"/>
                </a:lnTo>
                <a:lnTo>
                  <a:pt x="59" y="2301"/>
                </a:lnTo>
                <a:lnTo>
                  <a:pt x="50" y="2301"/>
                </a:lnTo>
                <a:lnTo>
                  <a:pt x="50" y="2298"/>
                </a:lnTo>
                <a:close/>
                <a:moveTo>
                  <a:pt x="63" y="2298"/>
                </a:moveTo>
                <a:lnTo>
                  <a:pt x="72" y="2298"/>
                </a:lnTo>
                <a:lnTo>
                  <a:pt x="72" y="2301"/>
                </a:lnTo>
                <a:lnTo>
                  <a:pt x="63" y="2301"/>
                </a:lnTo>
                <a:lnTo>
                  <a:pt x="63" y="2298"/>
                </a:lnTo>
                <a:close/>
                <a:moveTo>
                  <a:pt x="75" y="2298"/>
                </a:moveTo>
                <a:lnTo>
                  <a:pt x="84" y="2298"/>
                </a:lnTo>
                <a:lnTo>
                  <a:pt x="84" y="2301"/>
                </a:lnTo>
                <a:lnTo>
                  <a:pt x="75" y="2301"/>
                </a:lnTo>
                <a:lnTo>
                  <a:pt x="75" y="2298"/>
                </a:lnTo>
                <a:close/>
                <a:moveTo>
                  <a:pt x="87" y="2298"/>
                </a:moveTo>
                <a:lnTo>
                  <a:pt x="97" y="2298"/>
                </a:lnTo>
                <a:lnTo>
                  <a:pt x="97" y="2301"/>
                </a:lnTo>
                <a:lnTo>
                  <a:pt x="87" y="2301"/>
                </a:lnTo>
                <a:lnTo>
                  <a:pt x="87" y="2298"/>
                </a:lnTo>
                <a:close/>
                <a:moveTo>
                  <a:pt x="100" y="2298"/>
                </a:moveTo>
                <a:lnTo>
                  <a:pt x="109" y="2298"/>
                </a:lnTo>
                <a:lnTo>
                  <a:pt x="109" y="2301"/>
                </a:lnTo>
                <a:lnTo>
                  <a:pt x="100" y="2301"/>
                </a:lnTo>
                <a:lnTo>
                  <a:pt x="100" y="2298"/>
                </a:lnTo>
                <a:close/>
                <a:moveTo>
                  <a:pt x="112" y="2298"/>
                </a:moveTo>
                <a:lnTo>
                  <a:pt x="122" y="2298"/>
                </a:lnTo>
                <a:lnTo>
                  <a:pt x="122" y="2301"/>
                </a:lnTo>
                <a:lnTo>
                  <a:pt x="112" y="2301"/>
                </a:lnTo>
                <a:lnTo>
                  <a:pt x="112" y="2298"/>
                </a:lnTo>
                <a:close/>
                <a:moveTo>
                  <a:pt x="125" y="2298"/>
                </a:moveTo>
                <a:lnTo>
                  <a:pt x="134" y="2298"/>
                </a:lnTo>
                <a:lnTo>
                  <a:pt x="134" y="2301"/>
                </a:lnTo>
                <a:lnTo>
                  <a:pt x="125" y="2301"/>
                </a:lnTo>
                <a:lnTo>
                  <a:pt x="125" y="2298"/>
                </a:lnTo>
                <a:close/>
                <a:moveTo>
                  <a:pt x="137" y="2298"/>
                </a:moveTo>
                <a:lnTo>
                  <a:pt x="146" y="2298"/>
                </a:lnTo>
                <a:lnTo>
                  <a:pt x="146" y="2301"/>
                </a:lnTo>
                <a:lnTo>
                  <a:pt x="137" y="2301"/>
                </a:lnTo>
                <a:lnTo>
                  <a:pt x="137" y="2298"/>
                </a:lnTo>
                <a:close/>
                <a:moveTo>
                  <a:pt x="150" y="2298"/>
                </a:moveTo>
                <a:lnTo>
                  <a:pt x="159" y="2298"/>
                </a:lnTo>
                <a:lnTo>
                  <a:pt x="159" y="2301"/>
                </a:lnTo>
                <a:lnTo>
                  <a:pt x="150" y="2301"/>
                </a:lnTo>
                <a:lnTo>
                  <a:pt x="150" y="2298"/>
                </a:lnTo>
                <a:close/>
                <a:moveTo>
                  <a:pt x="162" y="2298"/>
                </a:moveTo>
                <a:lnTo>
                  <a:pt x="171" y="2298"/>
                </a:lnTo>
                <a:lnTo>
                  <a:pt x="171" y="2301"/>
                </a:lnTo>
                <a:lnTo>
                  <a:pt x="162" y="2301"/>
                </a:lnTo>
                <a:lnTo>
                  <a:pt x="162" y="2298"/>
                </a:lnTo>
                <a:close/>
                <a:moveTo>
                  <a:pt x="174" y="2298"/>
                </a:moveTo>
                <a:lnTo>
                  <a:pt x="184" y="2298"/>
                </a:lnTo>
                <a:lnTo>
                  <a:pt x="184" y="2301"/>
                </a:lnTo>
                <a:lnTo>
                  <a:pt x="174" y="2301"/>
                </a:lnTo>
                <a:lnTo>
                  <a:pt x="174" y="2298"/>
                </a:lnTo>
                <a:close/>
                <a:moveTo>
                  <a:pt x="187" y="2298"/>
                </a:moveTo>
                <a:lnTo>
                  <a:pt x="196" y="2298"/>
                </a:lnTo>
                <a:lnTo>
                  <a:pt x="196" y="2301"/>
                </a:lnTo>
                <a:lnTo>
                  <a:pt x="187" y="2301"/>
                </a:lnTo>
                <a:lnTo>
                  <a:pt x="187" y="2298"/>
                </a:lnTo>
                <a:close/>
                <a:moveTo>
                  <a:pt x="199" y="2298"/>
                </a:moveTo>
                <a:lnTo>
                  <a:pt x="209" y="2298"/>
                </a:lnTo>
                <a:lnTo>
                  <a:pt x="209" y="2301"/>
                </a:lnTo>
                <a:lnTo>
                  <a:pt x="199" y="2301"/>
                </a:lnTo>
                <a:lnTo>
                  <a:pt x="199" y="2298"/>
                </a:lnTo>
                <a:close/>
                <a:moveTo>
                  <a:pt x="212" y="2298"/>
                </a:moveTo>
                <a:lnTo>
                  <a:pt x="221" y="2298"/>
                </a:lnTo>
                <a:lnTo>
                  <a:pt x="221" y="2301"/>
                </a:lnTo>
                <a:lnTo>
                  <a:pt x="212" y="2301"/>
                </a:lnTo>
                <a:lnTo>
                  <a:pt x="212" y="2298"/>
                </a:lnTo>
                <a:close/>
                <a:moveTo>
                  <a:pt x="224" y="2298"/>
                </a:moveTo>
                <a:lnTo>
                  <a:pt x="234" y="2298"/>
                </a:lnTo>
                <a:lnTo>
                  <a:pt x="234" y="2301"/>
                </a:lnTo>
                <a:lnTo>
                  <a:pt x="224" y="2301"/>
                </a:lnTo>
                <a:lnTo>
                  <a:pt x="224" y="2298"/>
                </a:lnTo>
                <a:close/>
                <a:moveTo>
                  <a:pt x="237" y="2298"/>
                </a:moveTo>
                <a:lnTo>
                  <a:pt x="246" y="2298"/>
                </a:lnTo>
                <a:lnTo>
                  <a:pt x="246" y="2301"/>
                </a:lnTo>
                <a:lnTo>
                  <a:pt x="237" y="2301"/>
                </a:lnTo>
                <a:lnTo>
                  <a:pt x="237" y="2298"/>
                </a:lnTo>
                <a:close/>
                <a:moveTo>
                  <a:pt x="249" y="2298"/>
                </a:moveTo>
                <a:lnTo>
                  <a:pt x="258" y="2298"/>
                </a:lnTo>
                <a:lnTo>
                  <a:pt x="258" y="2301"/>
                </a:lnTo>
                <a:lnTo>
                  <a:pt x="249" y="2301"/>
                </a:lnTo>
                <a:lnTo>
                  <a:pt x="249" y="2298"/>
                </a:lnTo>
                <a:close/>
                <a:moveTo>
                  <a:pt x="262" y="2298"/>
                </a:moveTo>
                <a:lnTo>
                  <a:pt x="271" y="2298"/>
                </a:lnTo>
                <a:lnTo>
                  <a:pt x="271" y="2301"/>
                </a:lnTo>
                <a:lnTo>
                  <a:pt x="262" y="2301"/>
                </a:lnTo>
                <a:lnTo>
                  <a:pt x="262" y="2298"/>
                </a:lnTo>
                <a:close/>
                <a:moveTo>
                  <a:pt x="274" y="2298"/>
                </a:moveTo>
                <a:lnTo>
                  <a:pt x="283" y="2298"/>
                </a:lnTo>
                <a:lnTo>
                  <a:pt x="283" y="2301"/>
                </a:lnTo>
                <a:lnTo>
                  <a:pt x="274" y="2301"/>
                </a:lnTo>
                <a:lnTo>
                  <a:pt x="274" y="2298"/>
                </a:lnTo>
                <a:close/>
                <a:moveTo>
                  <a:pt x="286" y="2298"/>
                </a:moveTo>
                <a:lnTo>
                  <a:pt x="296" y="2298"/>
                </a:lnTo>
                <a:lnTo>
                  <a:pt x="296" y="2301"/>
                </a:lnTo>
                <a:lnTo>
                  <a:pt x="286" y="2301"/>
                </a:lnTo>
                <a:lnTo>
                  <a:pt x="286" y="2298"/>
                </a:lnTo>
                <a:close/>
                <a:moveTo>
                  <a:pt x="299" y="2298"/>
                </a:moveTo>
                <a:lnTo>
                  <a:pt x="308" y="2298"/>
                </a:lnTo>
                <a:lnTo>
                  <a:pt x="308" y="2301"/>
                </a:lnTo>
                <a:lnTo>
                  <a:pt x="299" y="2301"/>
                </a:lnTo>
                <a:lnTo>
                  <a:pt x="299" y="2298"/>
                </a:lnTo>
                <a:close/>
                <a:moveTo>
                  <a:pt x="311" y="2298"/>
                </a:moveTo>
                <a:lnTo>
                  <a:pt x="321" y="2298"/>
                </a:lnTo>
                <a:lnTo>
                  <a:pt x="321" y="2301"/>
                </a:lnTo>
                <a:lnTo>
                  <a:pt x="311" y="2301"/>
                </a:lnTo>
                <a:lnTo>
                  <a:pt x="311" y="2298"/>
                </a:lnTo>
                <a:close/>
                <a:moveTo>
                  <a:pt x="324" y="2298"/>
                </a:moveTo>
                <a:lnTo>
                  <a:pt x="333" y="2298"/>
                </a:lnTo>
                <a:lnTo>
                  <a:pt x="333" y="2301"/>
                </a:lnTo>
                <a:lnTo>
                  <a:pt x="324" y="2301"/>
                </a:lnTo>
                <a:lnTo>
                  <a:pt x="324" y="2298"/>
                </a:lnTo>
                <a:close/>
                <a:moveTo>
                  <a:pt x="336" y="2298"/>
                </a:moveTo>
                <a:lnTo>
                  <a:pt x="346" y="2298"/>
                </a:lnTo>
                <a:lnTo>
                  <a:pt x="346" y="2301"/>
                </a:lnTo>
                <a:lnTo>
                  <a:pt x="336" y="2301"/>
                </a:lnTo>
                <a:lnTo>
                  <a:pt x="336" y="2298"/>
                </a:lnTo>
                <a:close/>
                <a:moveTo>
                  <a:pt x="349" y="2298"/>
                </a:moveTo>
                <a:lnTo>
                  <a:pt x="358" y="2298"/>
                </a:lnTo>
                <a:lnTo>
                  <a:pt x="358" y="2301"/>
                </a:lnTo>
                <a:lnTo>
                  <a:pt x="349" y="2301"/>
                </a:lnTo>
                <a:lnTo>
                  <a:pt x="349" y="2298"/>
                </a:lnTo>
                <a:close/>
                <a:moveTo>
                  <a:pt x="361" y="2298"/>
                </a:moveTo>
                <a:lnTo>
                  <a:pt x="370" y="2298"/>
                </a:lnTo>
                <a:lnTo>
                  <a:pt x="370" y="2301"/>
                </a:lnTo>
                <a:lnTo>
                  <a:pt x="361" y="2301"/>
                </a:lnTo>
                <a:lnTo>
                  <a:pt x="361" y="2298"/>
                </a:lnTo>
                <a:close/>
                <a:moveTo>
                  <a:pt x="373" y="2298"/>
                </a:moveTo>
                <a:lnTo>
                  <a:pt x="383" y="2298"/>
                </a:lnTo>
                <a:lnTo>
                  <a:pt x="383" y="2301"/>
                </a:lnTo>
                <a:lnTo>
                  <a:pt x="373" y="2301"/>
                </a:lnTo>
                <a:lnTo>
                  <a:pt x="373" y="2298"/>
                </a:lnTo>
                <a:close/>
                <a:moveTo>
                  <a:pt x="386" y="2298"/>
                </a:moveTo>
                <a:lnTo>
                  <a:pt x="395" y="2298"/>
                </a:lnTo>
                <a:lnTo>
                  <a:pt x="395" y="2301"/>
                </a:lnTo>
                <a:lnTo>
                  <a:pt x="386" y="2301"/>
                </a:lnTo>
                <a:lnTo>
                  <a:pt x="386" y="2298"/>
                </a:lnTo>
                <a:close/>
                <a:moveTo>
                  <a:pt x="398" y="2298"/>
                </a:moveTo>
                <a:lnTo>
                  <a:pt x="408" y="2298"/>
                </a:lnTo>
                <a:lnTo>
                  <a:pt x="408" y="2301"/>
                </a:lnTo>
                <a:lnTo>
                  <a:pt x="398" y="2301"/>
                </a:lnTo>
                <a:lnTo>
                  <a:pt x="398" y="2298"/>
                </a:lnTo>
                <a:close/>
                <a:moveTo>
                  <a:pt x="411" y="2298"/>
                </a:moveTo>
                <a:lnTo>
                  <a:pt x="420" y="2298"/>
                </a:lnTo>
                <a:lnTo>
                  <a:pt x="420" y="2301"/>
                </a:lnTo>
                <a:lnTo>
                  <a:pt x="411" y="2301"/>
                </a:lnTo>
                <a:lnTo>
                  <a:pt x="411" y="2298"/>
                </a:lnTo>
                <a:close/>
                <a:moveTo>
                  <a:pt x="423" y="2298"/>
                </a:moveTo>
                <a:lnTo>
                  <a:pt x="433" y="2298"/>
                </a:lnTo>
                <a:lnTo>
                  <a:pt x="433" y="2301"/>
                </a:lnTo>
                <a:lnTo>
                  <a:pt x="423" y="2301"/>
                </a:lnTo>
                <a:lnTo>
                  <a:pt x="423" y="2298"/>
                </a:lnTo>
                <a:close/>
                <a:moveTo>
                  <a:pt x="436" y="2298"/>
                </a:moveTo>
                <a:lnTo>
                  <a:pt x="445" y="2298"/>
                </a:lnTo>
                <a:lnTo>
                  <a:pt x="445" y="2301"/>
                </a:lnTo>
                <a:lnTo>
                  <a:pt x="436" y="2301"/>
                </a:lnTo>
                <a:lnTo>
                  <a:pt x="436" y="2298"/>
                </a:lnTo>
                <a:close/>
                <a:moveTo>
                  <a:pt x="448" y="2298"/>
                </a:moveTo>
                <a:lnTo>
                  <a:pt x="457" y="2298"/>
                </a:lnTo>
                <a:lnTo>
                  <a:pt x="457" y="2301"/>
                </a:lnTo>
                <a:lnTo>
                  <a:pt x="448" y="2301"/>
                </a:lnTo>
                <a:lnTo>
                  <a:pt x="448" y="2298"/>
                </a:lnTo>
                <a:close/>
                <a:moveTo>
                  <a:pt x="461" y="2298"/>
                </a:moveTo>
                <a:lnTo>
                  <a:pt x="470" y="2298"/>
                </a:lnTo>
                <a:lnTo>
                  <a:pt x="470" y="2301"/>
                </a:lnTo>
                <a:lnTo>
                  <a:pt x="461" y="2301"/>
                </a:lnTo>
                <a:lnTo>
                  <a:pt x="461" y="2298"/>
                </a:lnTo>
                <a:close/>
                <a:moveTo>
                  <a:pt x="473" y="2298"/>
                </a:moveTo>
                <a:lnTo>
                  <a:pt x="482" y="2298"/>
                </a:lnTo>
                <a:lnTo>
                  <a:pt x="482" y="2301"/>
                </a:lnTo>
                <a:lnTo>
                  <a:pt x="473" y="2301"/>
                </a:lnTo>
                <a:lnTo>
                  <a:pt x="473" y="2298"/>
                </a:lnTo>
                <a:close/>
                <a:moveTo>
                  <a:pt x="485" y="2298"/>
                </a:moveTo>
                <a:lnTo>
                  <a:pt x="495" y="2298"/>
                </a:lnTo>
                <a:lnTo>
                  <a:pt x="495" y="2301"/>
                </a:lnTo>
                <a:lnTo>
                  <a:pt x="485" y="2301"/>
                </a:lnTo>
                <a:lnTo>
                  <a:pt x="485" y="2298"/>
                </a:lnTo>
                <a:close/>
                <a:moveTo>
                  <a:pt x="498" y="2298"/>
                </a:moveTo>
                <a:lnTo>
                  <a:pt x="507" y="2298"/>
                </a:lnTo>
                <a:lnTo>
                  <a:pt x="507" y="2301"/>
                </a:lnTo>
                <a:lnTo>
                  <a:pt x="498" y="2301"/>
                </a:lnTo>
                <a:lnTo>
                  <a:pt x="498" y="2298"/>
                </a:lnTo>
                <a:close/>
                <a:moveTo>
                  <a:pt x="510" y="2298"/>
                </a:moveTo>
                <a:lnTo>
                  <a:pt x="520" y="2298"/>
                </a:lnTo>
                <a:lnTo>
                  <a:pt x="520" y="2301"/>
                </a:lnTo>
                <a:lnTo>
                  <a:pt x="510" y="2301"/>
                </a:lnTo>
                <a:lnTo>
                  <a:pt x="510" y="2298"/>
                </a:lnTo>
                <a:close/>
                <a:moveTo>
                  <a:pt x="523" y="2298"/>
                </a:moveTo>
                <a:lnTo>
                  <a:pt x="532" y="2298"/>
                </a:lnTo>
                <a:lnTo>
                  <a:pt x="532" y="2301"/>
                </a:lnTo>
                <a:lnTo>
                  <a:pt x="523" y="2301"/>
                </a:lnTo>
                <a:lnTo>
                  <a:pt x="523" y="2298"/>
                </a:lnTo>
                <a:close/>
                <a:moveTo>
                  <a:pt x="535" y="2298"/>
                </a:moveTo>
                <a:lnTo>
                  <a:pt x="545" y="2298"/>
                </a:lnTo>
                <a:lnTo>
                  <a:pt x="545" y="2301"/>
                </a:lnTo>
                <a:lnTo>
                  <a:pt x="535" y="2301"/>
                </a:lnTo>
                <a:lnTo>
                  <a:pt x="535" y="2298"/>
                </a:lnTo>
                <a:close/>
                <a:moveTo>
                  <a:pt x="548" y="2298"/>
                </a:moveTo>
                <a:lnTo>
                  <a:pt x="557" y="2298"/>
                </a:lnTo>
                <a:lnTo>
                  <a:pt x="557" y="2301"/>
                </a:lnTo>
                <a:lnTo>
                  <a:pt x="548" y="2301"/>
                </a:lnTo>
                <a:lnTo>
                  <a:pt x="548" y="2298"/>
                </a:lnTo>
                <a:close/>
                <a:moveTo>
                  <a:pt x="560" y="2298"/>
                </a:moveTo>
                <a:lnTo>
                  <a:pt x="569" y="2298"/>
                </a:lnTo>
                <a:lnTo>
                  <a:pt x="569" y="2301"/>
                </a:lnTo>
                <a:lnTo>
                  <a:pt x="560" y="2301"/>
                </a:lnTo>
                <a:lnTo>
                  <a:pt x="560" y="2298"/>
                </a:lnTo>
                <a:close/>
                <a:moveTo>
                  <a:pt x="573" y="2298"/>
                </a:moveTo>
                <a:lnTo>
                  <a:pt x="582" y="2298"/>
                </a:lnTo>
                <a:lnTo>
                  <a:pt x="582" y="2301"/>
                </a:lnTo>
                <a:lnTo>
                  <a:pt x="573" y="2301"/>
                </a:lnTo>
                <a:lnTo>
                  <a:pt x="573" y="2298"/>
                </a:lnTo>
                <a:close/>
                <a:moveTo>
                  <a:pt x="585" y="2298"/>
                </a:moveTo>
                <a:lnTo>
                  <a:pt x="594" y="2298"/>
                </a:lnTo>
                <a:lnTo>
                  <a:pt x="594" y="2301"/>
                </a:lnTo>
                <a:lnTo>
                  <a:pt x="585" y="2301"/>
                </a:lnTo>
                <a:lnTo>
                  <a:pt x="585" y="2298"/>
                </a:lnTo>
                <a:close/>
                <a:moveTo>
                  <a:pt x="597" y="2298"/>
                </a:moveTo>
                <a:lnTo>
                  <a:pt x="607" y="2298"/>
                </a:lnTo>
                <a:lnTo>
                  <a:pt x="607" y="2301"/>
                </a:lnTo>
                <a:lnTo>
                  <a:pt x="597" y="2301"/>
                </a:lnTo>
                <a:lnTo>
                  <a:pt x="597" y="2298"/>
                </a:lnTo>
                <a:close/>
                <a:moveTo>
                  <a:pt x="610" y="2298"/>
                </a:moveTo>
                <a:lnTo>
                  <a:pt x="619" y="2298"/>
                </a:lnTo>
                <a:lnTo>
                  <a:pt x="619" y="2301"/>
                </a:lnTo>
                <a:lnTo>
                  <a:pt x="610" y="2301"/>
                </a:lnTo>
                <a:lnTo>
                  <a:pt x="610" y="2298"/>
                </a:lnTo>
                <a:close/>
                <a:moveTo>
                  <a:pt x="622" y="2298"/>
                </a:moveTo>
                <a:lnTo>
                  <a:pt x="632" y="2298"/>
                </a:lnTo>
                <a:lnTo>
                  <a:pt x="632" y="2301"/>
                </a:lnTo>
                <a:lnTo>
                  <a:pt x="622" y="2301"/>
                </a:lnTo>
                <a:lnTo>
                  <a:pt x="622" y="2298"/>
                </a:lnTo>
                <a:close/>
                <a:moveTo>
                  <a:pt x="635" y="2298"/>
                </a:moveTo>
                <a:lnTo>
                  <a:pt x="644" y="2298"/>
                </a:lnTo>
                <a:lnTo>
                  <a:pt x="644" y="2301"/>
                </a:lnTo>
                <a:lnTo>
                  <a:pt x="635" y="2301"/>
                </a:lnTo>
                <a:lnTo>
                  <a:pt x="635" y="2298"/>
                </a:lnTo>
                <a:close/>
                <a:moveTo>
                  <a:pt x="647" y="2298"/>
                </a:moveTo>
                <a:lnTo>
                  <a:pt x="656" y="2298"/>
                </a:lnTo>
                <a:lnTo>
                  <a:pt x="656" y="2301"/>
                </a:lnTo>
                <a:lnTo>
                  <a:pt x="647" y="2301"/>
                </a:lnTo>
                <a:lnTo>
                  <a:pt x="647" y="2298"/>
                </a:lnTo>
                <a:close/>
                <a:moveTo>
                  <a:pt x="660" y="2298"/>
                </a:moveTo>
                <a:lnTo>
                  <a:pt x="669" y="2298"/>
                </a:lnTo>
                <a:lnTo>
                  <a:pt x="669" y="2301"/>
                </a:lnTo>
                <a:lnTo>
                  <a:pt x="660" y="2301"/>
                </a:lnTo>
                <a:lnTo>
                  <a:pt x="660" y="2298"/>
                </a:lnTo>
                <a:close/>
                <a:moveTo>
                  <a:pt x="672" y="2298"/>
                </a:moveTo>
                <a:lnTo>
                  <a:pt x="681" y="2298"/>
                </a:lnTo>
                <a:lnTo>
                  <a:pt x="681" y="2301"/>
                </a:lnTo>
                <a:lnTo>
                  <a:pt x="672" y="2301"/>
                </a:lnTo>
                <a:lnTo>
                  <a:pt x="672" y="2298"/>
                </a:lnTo>
                <a:close/>
                <a:moveTo>
                  <a:pt x="684" y="2298"/>
                </a:moveTo>
                <a:lnTo>
                  <a:pt x="694" y="2298"/>
                </a:lnTo>
                <a:lnTo>
                  <a:pt x="694" y="2301"/>
                </a:lnTo>
                <a:lnTo>
                  <a:pt x="684" y="2301"/>
                </a:lnTo>
                <a:lnTo>
                  <a:pt x="684" y="2298"/>
                </a:lnTo>
                <a:close/>
                <a:moveTo>
                  <a:pt x="697" y="2298"/>
                </a:moveTo>
                <a:lnTo>
                  <a:pt x="706" y="2298"/>
                </a:lnTo>
                <a:lnTo>
                  <a:pt x="706" y="2301"/>
                </a:lnTo>
                <a:lnTo>
                  <a:pt x="697" y="2301"/>
                </a:lnTo>
                <a:lnTo>
                  <a:pt x="697" y="2298"/>
                </a:lnTo>
                <a:close/>
                <a:moveTo>
                  <a:pt x="709" y="2298"/>
                </a:moveTo>
                <a:lnTo>
                  <a:pt x="719" y="2298"/>
                </a:lnTo>
                <a:lnTo>
                  <a:pt x="719" y="2301"/>
                </a:lnTo>
                <a:lnTo>
                  <a:pt x="709" y="2301"/>
                </a:lnTo>
                <a:lnTo>
                  <a:pt x="709" y="2298"/>
                </a:lnTo>
                <a:close/>
                <a:moveTo>
                  <a:pt x="722" y="2298"/>
                </a:moveTo>
                <a:lnTo>
                  <a:pt x="731" y="2298"/>
                </a:lnTo>
                <a:lnTo>
                  <a:pt x="731" y="2301"/>
                </a:lnTo>
                <a:lnTo>
                  <a:pt x="722" y="2301"/>
                </a:lnTo>
                <a:lnTo>
                  <a:pt x="722" y="2298"/>
                </a:lnTo>
                <a:close/>
                <a:moveTo>
                  <a:pt x="734" y="2298"/>
                </a:moveTo>
                <a:lnTo>
                  <a:pt x="744" y="2298"/>
                </a:lnTo>
                <a:lnTo>
                  <a:pt x="744" y="2301"/>
                </a:lnTo>
                <a:lnTo>
                  <a:pt x="734" y="2301"/>
                </a:lnTo>
                <a:lnTo>
                  <a:pt x="734" y="2298"/>
                </a:lnTo>
                <a:close/>
                <a:moveTo>
                  <a:pt x="747" y="2298"/>
                </a:moveTo>
                <a:lnTo>
                  <a:pt x="756" y="2298"/>
                </a:lnTo>
                <a:lnTo>
                  <a:pt x="756" y="2301"/>
                </a:lnTo>
                <a:lnTo>
                  <a:pt x="747" y="2301"/>
                </a:lnTo>
                <a:lnTo>
                  <a:pt x="747" y="2298"/>
                </a:lnTo>
                <a:close/>
                <a:moveTo>
                  <a:pt x="759" y="2298"/>
                </a:moveTo>
                <a:lnTo>
                  <a:pt x="768" y="2298"/>
                </a:lnTo>
                <a:lnTo>
                  <a:pt x="768" y="2301"/>
                </a:lnTo>
                <a:lnTo>
                  <a:pt x="759" y="2301"/>
                </a:lnTo>
                <a:lnTo>
                  <a:pt x="759" y="2298"/>
                </a:lnTo>
                <a:close/>
                <a:moveTo>
                  <a:pt x="772" y="2298"/>
                </a:moveTo>
                <a:lnTo>
                  <a:pt x="781" y="2298"/>
                </a:lnTo>
                <a:lnTo>
                  <a:pt x="781" y="2301"/>
                </a:lnTo>
                <a:lnTo>
                  <a:pt x="772" y="2301"/>
                </a:lnTo>
                <a:lnTo>
                  <a:pt x="772" y="2298"/>
                </a:lnTo>
                <a:close/>
                <a:moveTo>
                  <a:pt x="784" y="2298"/>
                </a:moveTo>
                <a:lnTo>
                  <a:pt x="793" y="2298"/>
                </a:lnTo>
                <a:lnTo>
                  <a:pt x="793" y="2301"/>
                </a:lnTo>
                <a:lnTo>
                  <a:pt x="784" y="2301"/>
                </a:lnTo>
                <a:lnTo>
                  <a:pt x="784" y="2298"/>
                </a:lnTo>
                <a:close/>
                <a:moveTo>
                  <a:pt x="796" y="2298"/>
                </a:moveTo>
                <a:lnTo>
                  <a:pt x="806" y="2298"/>
                </a:lnTo>
                <a:lnTo>
                  <a:pt x="806" y="2301"/>
                </a:lnTo>
                <a:lnTo>
                  <a:pt x="796" y="2301"/>
                </a:lnTo>
                <a:lnTo>
                  <a:pt x="796" y="2298"/>
                </a:lnTo>
                <a:close/>
                <a:moveTo>
                  <a:pt x="809" y="2298"/>
                </a:moveTo>
                <a:lnTo>
                  <a:pt x="818" y="2298"/>
                </a:lnTo>
                <a:lnTo>
                  <a:pt x="818" y="2301"/>
                </a:lnTo>
                <a:lnTo>
                  <a:pt x="809" y="2301"/>
                </a:lnTo>
                <a:lnTo>
                  <a:pt x="809" y="2298"/>
                </a:lnTo>
                <a:close/>
                <a:moveTo>
                  <a:pt x="821" y="2298"/>
                </a:moveTo>
                <a:lnTo>
                  <a:pt x="831" y="2298"/>
                </a:lnTo>
                <a:lnTo>
                  <a:pt x="831" y="2301"/>
                </a:lnTo>
                <a:lnTo>
                  <a:pt x="821" y="2301"/>
                </a:lnTo>
                <a:lnTo>
                  <a:pt x="821" y="2298"/>
                </a:lnTo>
                <a:close/>
                <a:moveTo>
                  <a:pt x="834" y="2298"/>
                </a:moveTo>
                <a:lnTo>
                  <a:pt x="843" y="2298"/>
                </a:lnTo>
                <a:lnTo>
                  <a:pt x="843" y="2301"/>
                </a:lnTo>
                <a:lnTo>
                  <a:pt x="834" y="2301"/>
                </a:lnTo>
                <a:lnTo>
                  <a:pt x="834" y="2298"/>
                </a:lnTo>
                <a:close/>
                <a:moveTo>
                  <a:pt x="846" y="2298"/>
                </a:moveTo>
                <a:lnTo>
                  <a:pt x="855" y="2298"/>
                </a:lnTo>
                <a:lnTo>
                  <a:pt x="855" y="2301"/>
                </a:lnTo>
                <a:lnTo>
                  <a:pt x="846" y="2301"/>
                </a:lnTo>
                <a:lnTo>
                  <a:pt x="846" y="2298"/>
                </a:lnTo>
                <a:close/>
                <a:moveTo>
                  <a:pt x="859" y="2298"/>
                </a:moveTo>
                <a:lnTo>
                  <a:pt x="868" y="2298"/>
                </a:lnTo>
                <a:lnTo>
                  <a:pt x="868" y="2301"/>
                </a:lnTo>
                <a:lnTo>
                  <a:pt x="859" y="2301"/>
                </a:lnTo>
                <a:lnTo>
                  <a:pt x="859" y="2298"/>
                </a:lnTo>
                <a:close/>
                <a:moveTo>
                  <a:pt x="871" y="2298"/>
                </a:moveTo>
                <a:lnTo>
                  <a:pt x="880" y="2298"/>
                </a:lnTo>
                <a:lnTo>
                  <a:pt x="880" y="2301"/>
                </a:lnTo>
                <a:lnTo>
                  <a:pt x="871" y="2301"/>
                </a:lnTo>
                <a:lnTo>
                  <a:pt x="871" y="2298"/>
                </a:lnTo>
                <a:close/>
                <a:moveTo>
                  <a:pt x="883" y="2298"/>
                </a:moveTo>
                <a:lnTo>
                  <a:pt x="893" y="2298"/>
                </a:lnTo>
                <a:lnTo>
                  <a:pt x="893" y="2301"/>
                </a:lnTo>
                <a:lnTo>
                  <a:pt x="883" y="2301"/>
                </a:lnTo>
                <a:lnTo>
                  <a:pt x="883" y="2298"/>
                </a:lnTo>
                <a:close/>
                <a:moveTo>
                  <a:pt x="896" y="2298"/>
                </a:moveTo>
                <a:lnTo>
                  <a:pt x="905" y="2298"/>
                </a:lnTo>
                <a:lnTo>
                  <a:pt x="905" y="2301"/>
                </a:lnTo>
                <a:lnTo>
                  <a:pt x="896" y="2301"/>
                </a:lnTo>
                <a:lnTo>
                  <a:pt x="896" y="2298"/>
                </a:lnTo>
                <a:close/>
                <a:moveTo>
                  <a:pt x="908" y="2298"/>
                </a:moveTo>
                <a:lnTo>
                  <a:pt x="918" y="2298"/>
                </a:lnTo>
                <a:lnTo>
                  <a:pt x="918" y="2301"/>
                </a:lnTo>
                <a:lnTo>
                  <a:pt x="908" y="2301"/>
                </a:lnTo>
                <a:lnTo>
                  <a:pt x="908" y="2298"/>
                </a:lnTo>
                <a:close/>
                <a:moveTo>
                  <a:pt x="921" y="2298"/>
                </a:moveTo>
                <a:lnTo>
                  <a:pt x="930" y="2298"/>
                </a:lnTo>
                <a:lnTo>
                  <a:pt x="930" y="2301"/>
                </a:lnTo>
                <a:lnTo>
                  <a:pt x="921" y="2301"/>
                </a:lnTo>
                <a:lnTo>
                  <a:pt x="921" y="2298"/>
                </a:lnTo>
                <a:close/>
                <a:moveTo>
                  <a:pt x="933" y="2298"/>
                </a:moveTo>
                <a:lnTo>
                  <a:pt x="943" y="2298"/>
                </a:lnTo>
                <a:lnTo>
                  <a:pt x="943" y="2301"/>
                </a:lnTo>
                <a:lnTo>
                  <a:pt x="933" y="2301"/>
                </a:lnTo>
                <a:lnTo>
                  <a:pt x="933" y="2298"/>
                </a:lnTo>
                <a:close/>
                <a:moveTo>
                  <a:pt x="946" y="2298"/>
                </a:moveTo>
                <a:lnTo>
                  <a:pt x="955" y="2298"/>
                </a:lnTo>
                <a:lnTo>
                  <a:pt x="955" y="2301"/>
                </a:lnTo>
                <a:lnTo>
                  <a:pt x="946" y="2301"/>
                </a:lnTo>
                <a:lnTo>
                  <a:pt x="946" y="2298"/>
                </a:lnTo>
                <a:close/>
                <a:moveTo>
                  <a:pt x="958" y="2298"/>
                </a:moveTo>
                <a:lnTo>
                  <a:pt x="967" y="2298"/>
                </a:lnTo>
                <a:lnTo>
                  <a:pt x="967" y="2301"/>
                </a:lnTo>
                <a:lnTo>
                  <a:pt x="958" y="2301"/>
                </a:lnTo>
                <a:lnTo>
                  <a:pt x="958" y="2298"/>
                </a:lnTo>
                <a:close/>
                <a:moveTo>
                  <a:pt x="971" y="2298"/>
                </a:moveTo>
                <a:lnTo>
                  <a:pt x="980" y="2298"/>
                </a:lnTo>
                <a:lnTo>
                  <a:pt x="980" y="2301"/>
                </a:lnTo>
                <a:lnTo>
                  <a:pt x="971" y="2301"/>
                </a:lnTo>
                <a:lnTo>
                  <a:pt x="971" y="2298"/>
                </a:lnTo>
                <a:close/>
                <a:moveTo>
                  <a:pt x="983" y="2298"/>
                </a:moveTo>
                <a:lnTo>
                  <a:pt x="992" y="2298"/>
                </a:lnTo>
                <a:lnTo>
                  <a:pt x="992" y="2301"/>
                </a:lnTo>
                <a:lnTo>
                  <a:pt x="983" y="2301"/>
                </a:lnTo>
                <a:lnTo>
                  <a:pt x="983" y="2298"/>
                </a:lnTo>
                <a:close/>
                <a:moveTo>
                  <a:pt x="995" y="2298"/>
                </a:moveTo>
                <a:lnTo>
                  <a:pt x="1005" y="2298"/>
                </a:lnTo>
                <a:lnTo>
                  <a:pt x="1005" y="2301"/>
                </a:lnTo>
                <a:lnTo>
                  <a:pt x="995" y="2301"/>
                </a:lnTo>
                <a:lnTo>
                  <a:pt x="995" y="2298"/>
                </a:lnTo>
                <a:close/>
                <a:moveTo>
                  <a:pt x="1008" y="2298"/>
                </a:moveTo>
                <a:lnTo>
                  <a:pt x="1017" y="2298"/>
                </a:lnTo>
                <a:lnTo>
                  <a:pt x="1017" y="2301"/>
                </a:lnTo>
                <a:lnTo>
                  <a:pt x="1008" y="2301"/>
                </a:lnTo>
                <a:lnTo>
                  <a:pt x="1008" y="2298"/>
                </a:lnTo>
                <a:close/>
                <a:moveTo>
                  <a:pt x="1020" y="2298"/>
                </a:moveTo>
                <a:lnTo>
                  <a:pt x="1030" y="2298"/>
                </a:lnTo>
                <a:lnTo>
                  <a:pt x="1030" y="2301"/>
                </a:lnTo>
                <a:lnTo>
                  <a:pt x="1020" y="2301"/>
                </a:lnTo>
                <a:lnTo>
                  <a:pt x="1020" y="2298"/>
                </a:lnTo>
                <a:close/>
                <a:moveTo>
                  <a:pt x="1033" y="2298"/>
                </a:moveTo>
                <a:lnTo>
                  <a:pt x="1042" y="2298"/>
                </a:lnTo>
                <a:lnTo>
                  <a:pt x="1042" y="2301"/>
                </a:lnTo>
                <a:lnTo>
                  <a:pt x="1033" y="2301"/>
                </a:lnTo>
                <a:lnTo>
                  <a:pt x="1033" y="2298"/>
                </a:lnTo>
                <a:close/>
                <a:moveTo>
                  <a:pt x="1045" y="2298"/>
                </a:moveTo>
                <a:lnTo>
                  <a:pt x="1054" y="2298"/>
                </a:lnTo>
                <a:lnTo>
                  <a:pt x="1054" y="2301"/>
                </a:lnTo>
                <a:lnTo>
                  <a:pt x="1045" y="2301"/>
                </a:lnTo>
                <a:lnTo>
                  <a:pt x="1045" y="2298"/>
                </a:lnTo>
                <a:close/>
                <a:moveTo>
                  <a:pt x="1058" y="2298"/>
                </a:moveTo>
                <a:lnTo>
                  <a:pt x="1067" y="2298"/>
                </a:lnTo>
                <a:lnTo>
                  <a:pt x="1067" y="2301"/>
                </a:lnTo>
                <a:lnTo>
                  <a:pt x="1058" y="2301"/>
                </a:lnTo>
                <a:lnTo>
                  <a:pt x="1058" y="2298"/>
                </a:lnTo>
                <a:close/>
                <a:moveTo>
                  <a:pt x="1070" y="2298"/>
                </a:moveTo>
                <a:lnTo>
                  <a:pt x="1079" y="2298"/>
                </a:lnTo>
                <a:lnTo>
                  <a:pt x="1079" y="2301"/>
                </a:lnTo>
                <a:lnTo>
                  <a:pt x="1070" y="2301"/>
                </a:lnTo>
                <a:lnTo>
                  <a:pt x="1070" y="2298"/>
                </a:lnTo>
                <a:close/>
                <a:moveTo>
                  <a:pt x="1082" y="2298"/>
                </a:moveTo>
                <a:lnTo>
                  <a:pt x="1092" y="2298"/>
                </a:lnTo>
                <a:lnTo>
                  <a:pt x="1092" y="2301"/>
                </a:lnTo>
                <a:lnTo>
                  <a:pt x="1082" y="2301"/>
                </a:lnTo>
                <a:lnTo>
                  <a:pt x="1082" y="2298"/>
                </a:lnTo>
                <a:close/>
                <a:moveTo>
                  <a:pt x="1095" y="2298"/>
                </a:moveTo>
                <a:lnTo>
                  <a:pt x="1104" y="2298"/>
                </a:lnTo>
                <a:lnTo>
                  <a:pt x="1104" y="2301"/>
                </a:lnTo>
                <a:lnTo>
                  <a:pt x="1095" y="2301"/>
                </a:lnTo>
                <a:lnTo>
                  <a:pt x="1095" y="2298"/>
                </a:lnTo>
                <a:close/>
                <a:moveTo>
                  <a:pt x="1107" y="2298"/>
                </a:moveTo>
                <a:lnTo>
                  <a:pt x="1117" y="2298"/>
                </a:lnTo>
                <a:lnTo>
                  <a:pt x="1117" y="2301"/>
                </a:lnTo>
                <a:lnTo>
                  <a:pt x="1107" y="2301"/>
                </a:lnTo>
                <a:lnTo>
                  <a:pt x="1107" y="2298"/>
                </a:lnTo>
                <a:close/>
                <a:moveTo>
                  <a:pt x="1120" y="2298"/>
                </a:moveTo>
                <a:lnTo>
                  <a:pt x="1129" y="2298"/>
                </a:lnTo>
                <a:lnTo>
                  <a:pt x="1129" y="2301"/>
                </a:lnTo>
                <a:lnTo>
                  <a:pt x="1120" y="2301"/>
                </a:lnTo>
                <a:lnTo>
                  <a:pt x="1120" y="2298"/>
                </a:lnTo>
                <a:close/>
                <a:moveTo>
                  <a:pt x="1132" y="2298"/>
                </a:moveTo>
                <a:lnTo>
                  <a:pt x="1142" y="2298"/>
                </a:lnTo>
                <a:lnTo>
                  <a:pt x="1142" y="2301"/>
                </a:lnTo>
                <a:lnTo>
                  <a:pt x="1132" y="2301"/>
                </a:lnTo>
                <a:lnTo>
                  <a:pt x="1132" y="2298"/>
                </a:lnTo>
                <a:close/>
                <a:moveTo>
                  <a:pt x="1145" y="2298"/>
                </a:moveTo>
                <a:lnTo>
                  <a:pt x="1154" y="2298"/>
                </a:lnTo>
                <a:lnTo>
                  <a:pt x="1154" y="2301"/>
                </a:lnTo>
                <a:lnTo>
                  <a:pt x="1145" y="2301"/>
                </a:lnTo>
                <a:lnTo>
                  <a:pt x="1145" y="2298"/>
                </a:lnTo>
                <a:close/>
                <a:moveTo>
                  <a:pt x="1157" y="2298"/>
                </a:moveTo>
                <a:lnTo>
                  <a:pt x="1166" y="2298"/>
                </a:lnTo>
                <a:lnTo>
                  <a:pt x="1166" y="2301"/>
                </a:lnTo>
                <a:lnTo>
                  <a:pt x="1157" y="2301"/>
                </a:lnTo>
                <a:lnTo>
                  <a:pt x="1157" y="2298"/>
                </a:lnTo>
                <a:close/>
                <a:moveTo>
                  <a:pt x="1170" y="2298"/>
                </a:moveTo>
                <a:lnTo>
                  <a:pt x="1179" y="2298"/>
                </a:lnTo>
                <a:lnTo>
                  <a:pt x="1179" y="2301"/>
                </a:lnTo>
                <a:lnTo>
                  <a:pt x="1170" y="2301"/>
                </a:lnTo>
                <a:lnTo>
                  <a:pt x="1170" y="2298"/>
                </a:lnTo>
                <a:close/>
                <a:moveTo>
                  <a:pt x="1182" y="2298"/>
                </a:moveTo>
                <a:lnTo>
                  <a:pt x="1191" y="2298"/>
                </a:lnTo>
                <a:lnTo>
                  <a:pt x="1191" y="2301"/>
                </a:lnTo>
                <a:lnTo>
                  <a:pt x="1182" y="2301"/>
                </a:lnTo>
                <a:lnTo>
                  <a:pt x="1182" y="2298"/>
                </a:lnTo>
                <a:close/>
                <a:moveTo>
                  <a:pt x="1194" y="2298"/>
                </a:moveTo>
                <a:lnTo>
                  <a:pt x="1204" y="2298"/>
                </a:lnTo>
                <a:lnTo>
                  <a:pt x="1204" y="2301"/>
                </a:lnTo>
                <a:lnTo>
                  <a:pt x="1194" y="2301"/>
                </a:lnTo>
                <a:lnTo>
                  <a:pt x="1194" y="2298"/>
                </a:lnTo>
                <a:close/>
                <a:moveTo>
                  <a:pt x="1207" y="2298"/>
                </a:moveTo>
                <a:lnTo>
                  <a:pt x="1216" y="2298"/>
                </a:lnTo>
                <a:lnTo>
                  <a:pt x="1216" y="2301"/>
                </a:lnTo>
                <a:lnTo>
                  <a:pt x="1207" y="2301"/>
                </a:lnTo>
                <a:lnTo>
                  <a:pt x="1207" y="2298"/>
                </a:lnTo>
                <a:close/>
                <a:moveTo>
                  <a:pt x="1219" y="2298"/>
                </a:moveTo>
                <a:lnTo>
                  <a:pt x="1229" y="2298"/>
                </a:lnTo>
                <a:lnTo>
                  <a:pt x="1229" y="2301"/>
                </a:lnTo>
                <a:lnTo>
                  <a:pt x="1219" y="2301"/>
                </a:lnTo>
                <a:lnTo>
                  <a:pt x="1219" y="2298"/>
                </a:lnTo>
                <a:close/>
                <a:moveTo>
                  <a:pt x="1232" y="2298"/>
                </a:moveTo>
                <a:lnTo>
                  <a:pt x="1241" y="2298"/>
                </a:lnTo>
                <a:lnTo>
                  <a:pt x="1241" y="2301"/>
                </a:lnTo>
                <a:lnTo>
                  <a:pt x="1232" y="2301"/>
                </a:lnTo>
                <a:lnTo>
                  <a:pt x="1232" y="2298"/>
                </a:lnTo>
                <a:close/>
                <a:moveTo>
                  <a:pt x="1244" y="2298"/>
                </a:moveTo>
                <a:lnTo>
                  <a:pt x="1253" y="2298"/>
                </a:lnTo>
                <a:lnTo>
                  <a:pt x="1253" y="2301"/>
                </a:lnTo>
                <a:lnTo>
                  <a:pt x="1244" y="2301"/>
                </a:lnTo>
                <a:lnTo>
                  <a:pt x="1244" y="2298"/>
                </a:lnTo>
                <a:close/>
                <a:moveTo>
                  <a:pt x="1257" y="2298"/>
                </a:moveTo>
                <a:lnTo>
                  <a:pt x="1266" y="2298"/>
                </a:lnTo>
                <a:lnTo>
                  <a:pt x="1266" y="2301"/>
                </a:lnTo>
                <a:lnTo>
                  <a:pt x="1257" y="2301"/>
                </a:lnTo>
                <a:lnTo>
                  <a:pt x="1257" y="2298"/>
                </a:lnTo>
                <a:close/>
                <a:moveTo>
                  <a:pt x="1269" y="2298"/>
                </a:moveTo>
                <a:lnTo>
                  <a:pt x="1278" y="2298"/>
                </a:lnTo>
                <a:lnTo>
                  <a:pt x="1278" y="2301"/>
                </a:lnTo>
                <a:lnTo>
                  <a:pt x="1269" y="2301"/>
                </a:lnTo>
                <a:lnTo>
                  <a:pt x="1269" y="2298"/>
                </a:lnTo>
                <a:close/>
                <a:moveTo>
                  <a:pt x="1281" y="2298"/>
                </a:moveTo>
                <a:lnTo>
                  <a:pt x="1291" y="2298"/>
                </a:lnTo>
                <a:lnTo>
                  <a:pt x="1291" y="2301"/>
                </a:lnTo>
                <a:lnTo>
                  <a:pt x="1281" y="2301"/>
                </a:lnTo>
                <a:lnTo>
                  <a:pt x="1281" y="2298"/>
                </a:lnTo>
                <a:close/>
                <a:moveTo>
                  <a:pt x="1294" y="2298"/>
                </a:moveTo>
                <a:lnTo>
                  <a:pt x="1303" y="2298"/>
                </a:lnTo>
                <a:lnTo>
                  <a:pt x="1303" y="2301"/>
                </a:lnTo>
                <a:lnTo>
                  <a:pt x="1294" y="2301"/>
                </a:lnTo>
                <a:lnTo>
                  <a:pt x="1294" y="2298"/>
                </a:lnTo>
                <a:close/>
                <a:moveTo>
                  <a:pt x="1306" y="2298"/>
                </a:moveTo>
                <a:lnTo>
                  <a:pt x="1316" y="2298"/>
                </a:lnTo>
                <a:lnTo>
                  <a:pt x="1316" y="2301"/>
                </a:lnTo>
                <a:lnTo>
                  <a:pt x="1306" y="2301"/>
                </a:lnTo>
                <a:lnTo>
                  <a:pt x="1306" y="2298"/>
                </a:lnTo>
                <a:close/>
                <a:moveTo>
                  <a:pt x="1319" y="2298"/>
                </a:moveTo>
                <a:lnTo>
                  <a:pt x="1328" y="2298"/>
                </a:lnTo>
                <a:lnTo>
                  <a:pt x="1328" y="2301"/>
                </a:lnTo>
                <a:lnTo>
                  <a:pt x="1319" y="2301"/>
                </a:lnTo>
                <a:lnTo>
                  <a:pt x="1319" y="2298"/>
                </a:lnTo>
                <a:close/>
                <a:moveTo>
                  <a:pt x="1331" y="2298"/>
                </a:moveTo>
                <a:lnTo>
                  <a:pt x="1341" y="2298"/>
                </a:lnTo>
                <a:lnTo>
                  <a:pt x="1341" y="2301"/>
                </a:lnTo>
                <a:lnTo>
                  <a:pt x="1331" y="2301"/>
                </a:lnTo>
                <a:lnTo>
                  <a:pt x="1331" y="2298"/>
                </a:lnTo>
                <a:close/>
                <a:moveTo>
                  <a:pt x="1344" y="2298"/>
                </a:moveTo>
                <a:lnTo>
                  <a:pt x="1353" y="2298"/>
                </a:lnTo>
                <a:lnTo>
                  <a:pt x="1353" y="2301"/>
                </a:lnTo>
                <a:lnTo>
                  <a:pt x="1344" y="2301"/>
                </a:lnTo>
                <a:lnTo>
                  <a:pt x="1344" y="2298"/>
                </a:lnTo>
                <a:close/>
                <a:moveTo>
                  <a:pt x="1356" y="2298"/>
                </a:moveTo>
                <a:lnTo>
                  <a:pt x="1365" y="2298"/>
                </a:lnTo>
                <a:lnTo>
                  <a:pt x="1365" y="2301"/>
                </a:lnTo>
                <a:lnTo>
                  <a:pt x="1356" y="2301"/>
                </a:lnTo>
                <a:lnTo>
                  <a:pt x="1356" y="2298"/>
                </a:lnTo>
                <a:close/>
                <a:moveTo>
                  <a:pt x="1369" y="2298"/>
                </a:moveTo>
                <a:lnTo>
                  <a:pt x="1378" y="2298"/>
                </a:lnTo>
                <a:lnTo>
                  <a:pt x="1378" y="2301"/>
                </a:lnTo>
                <a:lnTo>
                  <a:pt x="1369" y="2301"/>
                </a:lnTo>
                <a:lnTo>
                  <a:pt x="1369" y="2298"/>
                </a:lnTo>
                <a:close/>
                <a:moveTo>
                  <a:pt x="1381" y="2298"/>
                </a:moveTo>
                <a:lnTo>
                  <a:pt x="1390" y="2298"/>
                </a:lnTo>
                <a:lnTo>
                  <a:pt x="1390" y="2301"/>
                </a:lnTo>
                <a:lnTo>
                  <a:pt x="1381" y="2301"/>
                </a:lnTo>
                <a:lnTo>
                  <a:pt x="1381" y="2298"/>
                </a:lnTo>
                <a:close/>
                <a:moveTo>
                  <a:pt x="1393" y="2298"/>
                </a:moveTo>
                <a:lnTo>
                  <a:pt x="1403" y="2298"/>
                </a:lnTo>
                <a:lnTo>
                  <a:pt x="1403" y="2301"/>
                </a:lnTo>
                <a:lnTo>
                  <a:pt x="1393" y="2301"/>
                </a:lnTo>
                <a:lnTo>
                  <a:pt x="1393" y="2298"/>
                </a:lnTo>
                <a:close/>
                <a:moveTo>
                  <a:pt x="1406" y="2298"/>
                </a:moveTo>
                <a:lnTo>
                  <a:pt x="1415" y="2298"/>
                </a:lnTo>
                <a:lnTo>
                  <a:pt x="1415" y="2301"/>
                </a:lnTo>
                <a:lnTo>
                  <a:pt x="1406" y="2301"/>
                </a:lnTo>
                <a:lnTo>
                  <a:pt x="1406" y="2298"/>
                </a:lnTo>
                <a:close/>
                <a:moveTo>
                  <a:pt x="1418" y="2298"/>
                </a:moveTo>
                <a:lnTo>
                  <a:pt x="1428" y="2298"/>
                </a:lnTo>
                <a:lnTo>
                  <a:pt x="1428" y="2301"/>
                </a:lnTo>
                <a:lnTo>
                  <a:pt x="1418" y="2301"/>
                </a:lnTo>
                <a:lnTo>
                  <a:pt x="1418" y="2298"/>
                </a:lnTo>
                <a:close/>
                <a:moveTo>
                  <a:pt x="1431" y="2298"/>
                </a:moveTo>
                <a:lnTo>
                  <a:pt x="1440" y="2298"/>
                </a:lnTo>
                <a:lnTo>
                  <a:pt x="1440" y="2301"/>
                </a:lnTo>
                <a:lnTo>
                  <a:pt x="1431" y="2301"/>
                </a:lnTo>
                <a:lnTo>
                  <a:pt x="1431" y="2298"/>
                </a:lnTo>
                <a:close/>
                <a:moveTo>
                  <a:pt x="1443" y="2298"/>
                </a:moveTo>
                <a:lnTo>
                  <a:pt x="1453" y="2298"/>
                </a:lnTo>
                <a:lnTo>
                  <a:pt x="1453" y="2301"/>
                </a:lnTo>
                <a:lnTo>
                  <a:pt x="1443" y="2301"/>
                </a:lnTo>
                <a:lnTo>
                  <a:pt x="1443" y="2298"/>
                </a:lnTo>
                <a:close/>
                <a:moveTo>
                  <a:pt x="1456" y="2298"/>
                </a:moveTo>
                <a:lnTo>
                  <a:pt x="1465" y="2298"/>
                </a:lnTo>
                <a:lnTo>
                  <a:pt x="1465" y="2301"/>
                </a:lnTo>
                <a:lnTo>
                  <a:pt x="1456" y="2301"/>
                </a:lnTo>
                <a:lnTo>
                  <a:pt x="1456" y="2298"/>
                </a:lnTo>
                <a:close/>
                <a:moveTo>
                  <a:pt x="1468" y="2298"/>
                </a:moveTo>
                <a:lnTo>
                  <a:pt x="1477" y="2298"/>
                </a:lnTo>
                <a:lnTo>
                  <a:pt x="1477" y="2301"/>
                </a:lnTo>
                <a:lnTo>
                  <a:pt x="1468" y="2301"/>
                </a:lnTo>
                <a:lnTo>
                  <a:pt x="1468" y="2298"/>
                </a:lnTo>
                <a:close/>
                <a:moveTo>
                  <a:pt x="1480" y="2298"/>
                </a:moveTo>
                <a:lnTo>
                  <a:pt x="1490" y="2298"/>
                </a:lnTo>
                <a:lnTo>
                  <a:pt x="1490" y="2301"/>
                </a:lnTo>
                <a:lnTo>
                  <a:pt x="1480" y="2301"/>
                </a:lnTo>
                <a:lnTo>
                  <a:pt x="1480" y="2298"/>
                </a:lnTo>
                <a:close/>
                <a:moveTo>
                  <a:pt x="1493" y="2298"/>
                </a:moveTo>
                <a:lnTo>
                  <a:pt x="1502" y="2298"/>
                </a:lnTo>
                <a:lnTo>
                  <a:pt x="1502" y="2301"/>
                </a:lnTo>
                <a:lnTo>
                  <a:pt x="1493" y="2301"/>
                </a:lnTo>
                <a:lnTo>
                  <a:pt x="1493" y="2298"/>
                </a:lnTo>
                <a:close/>
                <a:moveTo>
                  <a:pt x="1505" y="2298"/>
                </a:moveTo>
                <a:lnTo>
                  <a:pt x="1515" y="2298"/>
                </a:lnTo>
                <a:lnTo>
                  <a:pt x="1515" y="2301"/>
                </a:lnTo>
                <a:lnTo>
                  <a:pt x="1505" y="2301"/>
                </a:lnTo>
                <a:lnTo>
                  <a:pt x="1505" y="2298"/>
                </a:lnTo>
                <a:close/>
                <a:moveTo>
                  <a:pt x="1518" y="2298"/>
                </a:moveTo>
                <a:lnTo>
                  <a:pt x="1527" y="2298"/>
                </a:lnTo>
                <a:lnTo>
                  <a:pt x="1527" y="2301"/>
                </a:lnTo>
                <a:lnTo>
                  <a:pt x="1518" y="2301"/>
                </a:lnTo>
                <a:lnTo>
                  <a:pt x="1518" y="2298"/>
                </a:lnTo>
                <a:close/>
                <a:moveTo>
                  <a:pt x="1530" y="2298"/>
                </a:moveTo>
                <a:lnTo>
                  <a:pt x="1540" y="2298"/>
                </a:lnTo>
                <a:lnTo>
                  <a:pt x="1540" y="2301"/>
                </a:lnTo>
                <a:lnTo>
                  <a:pt x="1530" y="2301"/>
                </a:lnTo>
                <a:lnTo>
                  <a:pt x="1530" y="2298"/>
                </a:lnTo>
                <a:close/>
                <a:moveTo>
                  <a:pt x="1543" y="2298"/>
                </a:moveTo>
                <a:lnTo>
                  <a:pt x="1552" y="2298"/>
                </a:lnTo>
                <a:lnTo>
                  <a:pt x="1552" y="2301"/>
                </a:lnTo>
                <a:lnTo>
                  <a:pt x="1543" y="2301"/>
                </a:lnTo>
                <a:lnTo>
                  <a:pt x="1543" y="2298"/>
                </a:lnTo>
                <a:close/>
                <a:moveTo>
                  <a:pt x="1555" y="2298"/>
                </a:moveTo>
                <a:lnTo>
                  <a:pt x="1564" y="2298"/>
                </a:lnTo>
                <a:lnTo>
                  <a:pt x="1564" y="2301"/>
                </a:lnTo>
                <a:lnTo>
                  <a:pt x="1555" y="2301"/>
                </a:lnTo>
                <a:lnTo>
                  <a:pt x="1555" y="2298"/>
                </a:lnTo>
                <a:close/>
                <a:moveTo>
                  <a:pt x="1568" y="2298"/>
                </a:moveTo>
                <a:lnTo>
                  <a:pt x="1577" y="2298"/>
                </a:lnTo>
                <a:lnTo>
                  <a:pt x="1577" y="2301"/>
                </a:lnTo>
                <a:lnTo>
                  <a:pt x="1568" y="2301"/>
                </a:lnTo>
                <a:lnTo>
                  <a:pt x="1568" y="2298"/>
                </a:lnTo>
                <a:close/>
                <a:moveTo>
                  <a:pt x="1580" y="2298"/>
                </a:moveTo>
                <a:lnTo>
                  <a:pt x="1589" y="2298"/>
                </a:lnTo>
                <a:lnTo>
                  <a:pt x="1589" y="2301"/>
                </a:lnTo>
                <a:lnTo>
                  <a:pt x="1580" y="2301"/>
                </a:lnTo>
                <a:lnTo>
                  <a:pt x="1580" y="2298"/>
                </a:lnTo>
                <a:close/>
                <a:moveTo>
                  <a:pt x="1592" y="2298"/>
                </a:moveTo>
                <a:lnTo>
                  <a:pt x="1602" y="2298"/>
                </a:lnTo>
                <a:lnTo>
                  <a:pt x="1602" y="2301"/>
                </a:lnTo>
                <a:lnTo>
                  <a:pt x="1592" y="2301"/>
                </a:lnTo>
                <a:lnTo>
                  <a:pt x="1592" y="2298"/>
                </a:lnTo>
                <a:close/>
                <a:moveTo>
                  <a:pt x="1605" y="2298"/>
                </a:moveTo>
                <a:lnTo>
                  <a:pt x="1614" y="2298"/>
                </a:lnTo>
                <a:lnTo>
                  <a:pt x="1614" y="2301"/>
                </a:lnTo>
                <a:lnTo>
                  <a:pt x="1605" y="2301"/>
                </a:lnTo>
                <a:lnTo>
                  <a:pt x="1605" y="2298"/>
                </a:lnTo>
                <a:close/>
                <a:moveTo>
                  <a:pt x="1617" y="2298"/>
                </a:moveTo>
                <a:lnTo>
                  <a:pt x="1627" y="2298"/>
                </a:lnTo>
                <a:lnTo>
                  <a:pt x="1627" y="2301"/>
                </a:lnTo>
                <a:lnTo>
                  <a:pt x="1617" y="2301"/>
                </a:lnTo>
                <a:lnTo>
                  <a:pt x="1617" y="2298"/>
                </a:lnTo>
                <a:close/>
                <a:moveTo>
                  <a:pt x="1630" y="2298"/>
                </a:moveTo>
                <a:lnTo>
                  <a:pt x="1639" y="2298"/>
                </a:lnTo>
                <a:lnTo>
                  <a:pt x="1639" y="2301"/>
                </a:lnTo>
                <a:lnTo>
                  <a:pt x="1630" y="2301"/>
                </a:lnTo>
                <a:lnTo>
                  <a:pt x="1630" y="2298"/>
                </a:lnTo>
                <a:close/>
                <a:moveTo>
                  <a:pt x="1642" y="2298"/>
                </a:moveTo>
                <a:lnTo>
                  <a:pt x="1652" y="2298"/>
                </a:lnTo>
                <a:lnTo>
                  <a:pt x="1652" y="2301"/>
                </a:lnTo>
                <a:lnTo>
                  <a:pt x="1642" y="2301"/>
                </a:lnTo>
                <a:lnTo>
                  <a:pt x="1642" y="2298"/>
                </a:lnTo>
                <a:close/>
                <a:moveTo>
                  <a:pt x="1655" y="2298"/>
                </a:moveTo>
                <a:lnTo>
                  <a:pt x="1664" y="2298"/>
                </a:lnTo>
                <a:lnTo>
                  <a:pt x="1664" y="2301"/>
                </a:lnTo>
                <a:lnTo>
                  <a:pt x="1655" y="2301"/>
                </a:lnTo>
                <a:lnTo>
                  <a:pt x="1655" y="2298"/>
                </a:lnTo>
                <a:close/>
                <a:moveTo>
                  <a:pt x="1667" y="2298"/>
                </a:moveTo>
                <a:lnTo>
                  <a:pt x="1676" y="2298"/>
                </a:lnTo>
                <a:lnTo>
                  <a:pt x="1676" y="2301"/>
                </a:lnTo>
                <a:lnTo>
                  <a:pt x="1667" y="2301"/>
                </a:lnTo>
                <a:lnTo>
                  <a:pt x="1667" y="2298"/>
                </a:lnTo>
                <a:close/>
                <a:moveTo>
                  <a:pt x="1680" y="2298"/>
                </a:moveTo>
                <a:lnTo>
                  <a:pt x="1689" y="2298"/>
                </a:lnTo>
                <a:lnTo>
                  <a:pt x="1689" y="2301"/>
                </a:lnTo>
                <a:lnTo>
                  <a:pt x="1680" y="2301"/>
                </a:lnTo>
                <a:lnTo>
                  <a:pt x="1680" y="2298"/>
                </a:lnTo>
                <a:close/>
                <a:moveTo>
                  <a:pt x="1692" y="2298"/>
                </a:moveTo>
                <a:lnTo>
                  <a:pt x="1701" y="2298"/>
                </a:lnTo>
                <a:lnTo>
                  <a:pt x="1701" y="2301"/>
                </a:lnTo>
                <a:lnTo>
                  <a:pt x="1692" y="2301"/>
                </a:lnTo>
                <a:lnTo>
                  <a:pt x="1692" y="2298"/>
                </a:lnTo>
                <a:close/>
                <a:moveTo>
                  <a:pt x="1704" y="2298"/>
                </a:moveTo>
                <a:lnTo>
                  <a:pt x="1714" y="2298"/>
                </a:lnTo>
                <a:lnTo>
                  <a:pt x="1714" y="2301"/>
                </a:lnTo>
                <a:lnTo>
                  <a:pt x="1704" y="2301"/>
                </a:lnTo>
                <a:lnTo>
                  <a:pt x="1704" y="2298"/>
                </a:lnTo>
                <a:close/>
                <a:moveTo>
                  <a:pt x="1717" y="2298"/>
                </a:moveTo>
                <a:lnTo>
                  <a:pt x="1726" y="2298"/>
                </a:lnTo>
                <a:lnTo>
                  <a:pt x="1726" y="2301"/>
                </a:lnTo>
                <a:lnTo>
                  <a:pt x="1717" y="2301"/>
                </a:lnTo>
                <a:lnTo>
                  <a:pt x="1717" y="2298"/>
                </a:lnTo>
                <a:close/>
                <a:moveTo>
                  <a:pt x="1729" y="2298"/>
                </a:moveTo>
                <a:lnTo>
                  <a:pt x="1739" y="2298"/>
                </a:lnTo>
                <a:lnTo>
                  <a:pt x="1739" y="2301"/>
                </a:lnTo>
                <a:lnTo>
                  <a:pt x="1729" y="2301"/>
                </a:lnTo>
                <a:lnTo>
                  <a:pt x="1729" y="2298"/>
                </a:lnTo>
                <a:close/>
                <a:moveTo>
                  <a:pt x="1742" y="2298"/>
                </a:moveTo>
                <a:lnTo>
                  <a:pt x="1751" y="2298"/>
                </a:lnTo>
                <a:lnTo>
                  <a:pt x="1751" y="2301"/>
                </a:lnTo>
                <a:lnTo>
                  <a:pt x="1742" y="2301"/>
                </a:lnTo>
                <a:lnTo>
                  <a:pt x="1742" y="2298"/>
                </a:lnTo>
                <a:close/>
                <a:moveTo>
                  <a:pt x="1754" y="2298"/>
                </a:moveTo>
                <a:lnTo>
                  <a:pt x="1763" y="2298"/>
                </a:lnTo>
                <a:lnTo>
                  <a:pt x="1763" y="2301"/>
                </a:lnTo>
                <a:lnTo>
                  <a:pt x="1754" y="2301"/>
                </a:lnTo>
                <a:lnTo>
                  <a:pt x="1754" y="2298"/>
                </a:lnTo>
                <a:close/>
                <a:moveTo>
                  <a:pt x="1767" y="2298"/>
                </a:moveTo>
                <a:lnTo>
                  <a:pt x="1776" y="2298"/>
                </a:lnTo>
                <a:lnTo>
                  <a:pt x="1776" y="2301"/>
                </a:lnTo>
                <a:lnTo>
                  <a:pt x="1767" y="2301"/>
                </a:lnTo>
                <a:lnTo>
                  <a:pt x="1767" y="2298"/>
                </a:lnTo>
                <a:close/>
                <a:moveTo>
                  <a:pt x="1779" y="2298"/>
                </a:moveTo>
                <a:lnTo>
                  <a:pt x="1788" y="2298"/>
                </a:lnTo>
                <a:lnTo>
                  <a:pt x="1788" y="2301"/>
                </a:lnTo>
                <a:lnTo>
                  <a:pt x="1779" y="2301"/>
                </a:lnTo>
                <a:lnTo>
                  <a:pt x="1779" y="2298"/>
                </a:lnTo>
                <a:close/>
                <a:moveTo>
                  <a:pt x="1791" y="2298"/>
                </a:moveTo>
                <a:lnTo>
                  <a:pt x="1801" y="2298"/>
                </a:lnTo>
                <a:lnTo>
                  <a:pt x="1801" y="2301"/>
                </a:lnTo>
                <a:lnTo>
                  <a:pt x="1791" y="2301"/>
                </a:lnTo>
                <a:lnTo>
                  <a:pt x="1791" y="2298"/>
                </a:lnTo>
                <a:close/>
                <a:moveTo>
                  <a:pt x="1804" y="2298"/>
                </a:moveTo>
                <a:lnTo>
                  <a:pt x="1813" y="2298"/>
                </a:lnTo>
                <a:lnTo>
                  <a:pt x="1813" y="2301"/>
                </a:lnTo>
                <a:lnTo>
                  <a:pt x="1804" y="2301"/>
                </a:lnTo>
                <a:lnTo>
                  <a:pt x="1804" y="2298"/>
                </a:lnTo>
                <a:close/>
                <a:moveTo>
                  <a:pt x="1816" y="2298"/>
                </a:moveTo>
                <a:lnTo>
                  <a:pt x="1826" y="2298"/>
                </a:lnTo>
                <a:lnTo>
                  <a:pt x="1826" y="2301"/>
                </a:lnTo>
                <a:lnTo>
                  <a:pt x="1816" y="2301"/>
                </a:lnTo>
                <a:lnTo>
                  <a:pt x="1816" y="2298"/>
                </a:lnTo>
                <a:close/>
                <a:moveTo>
                  <a:pt x="1829" y="2298"/>
                </a:moveTo>
                <a:lnTo>
                  <a:pt x="1838" y="2298"/>
                </a:lnTo>
                <a:lnTo>
                  <a:pt x="1838" y="2301"/>
                </a:lnTo>
                <a:lnTo>
                  <a:pt x="1829" y="2301"/>
                </a:lnTo>
                <a:lnTo>
                  <a:pt x="1829" y="2298"/>
                </a:lnTo>
                <a:close/>
                <a:moveTo>
                  <a:pt x="1841" y="2298"/>
                </a:moveTo>
                <a:lnTo>
                  <a:pt x="1851" y="2298"/>
                </a:lnTo>
                <a:lnTo>
                  <a:pt x="1851" y="2301"/>
                </a:lnTo>
                <a:lnTo>
                  <a:pt x="1841" y="2301"/>
                </a:lnTo>
                <a:lnTo>
                  <a:pt x="1841" y="2298"/>
                </a:lnTo>
                <a:close/>
                <a:moveTo>
                  <a:pt x="1854" y="2298"/>
                </a:moveTo>
                <a:lnTo>
                  <a:pt x="1863" y="2298"/>
                </a:lnTo>
                <a:lnTo>
                  <a:pt x="1863" y="2301"/>
                </a:lnTo>
                <a:lnTo>
                  <a:pt x="1854" y="2301"/>
                </a:lnTo>
                <a:lnTo>
                  <a:pt x="1854" y="2298"/>
                </a:lnTo>
                <a:close/>
                <a:moveTo>
                  <a:pt x="1866" y="2298"/>
                </a:moveTo>
                <a:lnTo>
                  <a:pt x="1875" y="2298"/>
                </a:lnTo>
                <a:lnTo>
                  <a:pt x="1875" y="2301"/>
                </a:lnTo>
                <a:lnTo>
                  <a:pt x="1866" y="2301"/>
                </a:lnTo>
                <a:lnTo>
                  <a:pt x="1866" y="2298"/>
                </a:lnTo>
                <a:close/>
                <a:moveTo>
                  <a:pt x="1879" y="2298"/>
                </a:moveTo>
                <a:lnTo>
                  <a:pt x="1888" y="2298"/>
                </a:lnTo>
                <a:lnTo>
                  <a:pt x="1888" y="2301"/>
                </a:lnTo>
                <a:lnTo>
                  <a:pt x="1879" y="2301"/>
                </a:lnTo>
                <a:lnTo>
                  <a:pt x="1879" y="2298"/>
                </a:lnTo>
                <a:close/>
                <a:moveTo>
                  <a:pt x="1891" y="2298"/>
                </a:moveTo>
                <a:lnTo>
                  <a:pt x="1900" y="2298"/>
                </a:lnTo>
                <a:lnTo>
                  <a:pt x="1900" y="2301"/>
                </a:lnTo>
                <a:lnTo>
                  <a:pt x="1891" y="2301"/>
                </a:lnTo>
                <a:lnTo>
                  <a:pt x="1891" y="2298"/>
                </a:lnTo>
                <a:close/>
                <a:moveTo>
                  <a:pt x="1903" y="2298"/>
                </a:moveTo>
                <a:lnTo>
                  <a:pt x="1913" y="2298"/>
                </a:lnTo>
                <a:lnTo>
                  <a:pt x="1913" y="2301"/>
                </a:lnTo>
                <a:lnTo>
                  <a:pt x="1903" y="2301"/>
                </a:lnTo>
                <a:lnTo>
                  <a:pt x="1903" y="2298"/>
                </a:lnTo>
                <a:close/>
                <a:moveTo>
                  <a:pt x="1916" y="2298"/>
                </a:moveTo>
                <a:lnTo>
                  <a:pt x="1925" y="2298"/>
                </a:lnTo>
                <a:lnTo>
                  <a:pt x="1925" y="2301"/>
                </a:lnTo>
                <a:lnTo>
                  <a:pt x="1916" y="2301"/>
                </a:lnTo>
                <a:lnTo>
                  <a:pt x="1916" y="2298"/>
                </a:lnTo>
                <a:close/>
                <a:moveTo>
                  <a:pt x="1928" y="2298"/>
                </a:moveTo>
                <a:lnTo>
                  <a:pt x="1938" y="2298"/>
                </a:lnTo>
                <a:lnTo>
                  <a:pt x="1938" y="2301"/>
                </a:lnTo>
                <a:lnTo>
                  <a:pt x="1928" y="2301"/>
                </a:lnTo>
                <a:lnTo>
                  <a:pt x="1928" y="2298"/>
                </a:lnTo>
                <a:close/>
                <a:moveTo>
                  <a:pt x="1941" y="2298"/>
                </a:moveTo>
                <a:lnTo>
                  <a:pt x="1950" y="2298"/>
                </a:lnTo>
                <a:lnTo>
                  <a:pt x="1950" y="2301"/>
                </a:lnTo>
                <a:lnTo>
                  <a:pt x="1941" y="2301"/>
                </a:lnTo>
                <a:lnTo>
                  <a:pt x="1941" y="2298"/>
                </a:lnTo>
                <a:close/>
                <a:moveTo>
                  <a:pt x="1953" y="2298"/>
                </a:moveTo>
                <a:lnTo>
                  <a:pt x="1962" y="2298"/>
                </a:lnTo>
                <a:lnTo>
                  <a:pt x="1962" y="2301"/>
                </a:lnTo>
                <a:lnTo>
                  <a:pt x="1953" y="2301"/>
                </a:lnTo>
                <a:lnTo>
                  <a:pt x="1953" y="2298"/>
                </a:lnTo>
                <a:close/>
                <a:moveTo>
                  <a:pt x="1966" y="2298"/>
                </a:moveTo>
                <a:lnTo>
                  <a:pt x="1975" y="2298"/>
                </a:lnTo>
                <a:lnTo>
                  <a:pt x="1975" y="2301"/>
                </a:lnTo>
                <a:lnTo>
                  <a:pt x="1966" y="2301"/>
                </a:lnTo>
                <a:lnTo>
                  <a:pt x="1966" y="2298"/>
                </a:lnTo>
                <a:close/>
                <a:moveTo>
                  <a:pt x="1978" y="2298"/>
                </a:moveTo>
                <a:lnTo>
                  <a:pt x="1987" y="2298"/>
                </a:lnTo>
                <a:lnTo>
                  <a:pt x="1987" y="2301"/>
                </a:lnTo>
                <a:lnTo>
                  <a:pt x="1978" y="2301"/>
                </a:lnTo>
                <a:lnTo>
                  <a:pt x="1978" y="2298"/>
                </a:lnTo>
                <a:close/>
                <a:moveTo>
                  <a:pt x="1990" y="2298"/>
                </a:moveTo>
                <a:lnTo>
                  <a:pt x="2000" y="2298"/>
                </a:lnTo>
                <a:lnTo>
                  <a:pt x="2000" y="2301"/>
                </a:lnTo>
                <a:lnTo>
                  <a:pt x="1990" y="2301"/>
                </a:lnTo>
                <a:lnTo>
                  <a:pt x="1990" y="2298"/>
                </a:lnTo>
                <a:close/>
                <a:moveTo>
                  <a:pt x="2003" y="2298"/>
                </a:moveTo>
                <a:lnTo>
                  <a:pt x="2012" y="2298"/>
                </a:lnTo>
                <a:lnTo>
                  <a:pt x="2012" y="2301"/>
                </a:lnTo>
                <a:lnTo>
                  <a:pt x="2003" y="2301"/>
                </a:lnTo>
                <a:lnTo>
                  <a:pt x="2003" y="2298"/>
                </a:lnTo>
                <a:close/>
                <a:moveTo>
                  <a:pt x="2015" y="2298"/>
                </a:moveTo>
                <a:lnTo>
                  <a:pt x="2025" y="2298"/>
                </a:lnTo>
                <a:lnTo>
                  <a:pt x="2025" y="2301"/>
                </a:lnTo>
                <a:lnTo>
                  <a:pt x="2015" y="2301"/>
                </a:lnTo>
                <a:lnTo>
                  <a:pt x="2015" y="2298"/>
                </a:lnTo>
                <a:close/>
                <a:moveTo>
                  <a:pt x="2028" y="2298"/>
                </a:moveTo>
                <a:lnTo>
                  <a:pt x="2037" y="2298"/>
                </a:lnTo>
                <a:lnTo>
                  <a:pt x="2037" y="2301"/>
                </a:lnTo>
                <a:lnTo>
                  <a:pt x="2028" y="2301"/>
                </a:lnTo>
                <a:lnTo>
                  <a:pt x="2028" y="2298"/>
                </a:lnTo>
                <a:close/>
                <a:moveTo>
                  <a:pt x="2040" y="2298"/>
                </a:moveTo>
                <a:lnTo>
                  <a:pt x="2050" y="2298"/>
                </a:lnTo>
                <a:lnTo>
                  <a:pt x="2050" y="2301"/>
                </a:lnTo>
                <a:lnTo>
                  <a:pt x="2040" y="2301"/>
                </a:lnTo>
                <a:lnTo>
                  <a:pt x="2040" y="2298"/>
                </a:lnTo>
                <a:close/>
                <a:moveTo>
                  <a:pt x="2053" y="2298"/>
                </a:moveTo>
                <a:lnTo>
                  <a:pt x="2062" y="2298"/>
                </a:lnTo>
                <a:lnTo>
                  <a:pt x="2062" y="2301"/>
                </a:lnTo>
                <a:lnTo>
                  <a:pt x="2053" y="2301"/>
                </a:lnTo>
                <a:lnTo>
                  <a:pt x="2053" y="2298"/>
                </a:lnTo>
                <a:close/>
                <a:moveTo>
                  <a:pt x="2065" y="2298"/>
                </a:moveTo>
                <a:lnTo>
                  <a:pt x="2074" y="2298"/>
                </a:lnTo>
                <a:lnTo>
                  <a:pt x="2074" y="2301"/>
                </a:lnTo>
                <a:lnTo>
                  <a:pt x="2065" y="2301"/>
                </a:lnTo>
                <a:lnTo>
                  <a:pt x="2065" y="2298"/>
                </a:lnTo>
                <a:close/>
                <a:moveTo>
                  <a:pt x="2078" y="2298"/>
                </a:moveTo>
                <a:lnTo>
                  <a:pt x="2087" y="2298"/>
                </a:lnTo>
                <a:lnTo>
                  <a:pt x="2087" y="2301"/>
                </a:lnTo>
                <a:lnTo>
                  <a:pt x="2078" y="2301"/>
                </a:lnTo>
                <a:lnTo>
                  <a:pt x="2078" y="2298"/>
                </a:lnTo>
                <a:close/>
                <a:moveTo>
                  <a:pt x="2090" y="2298"/>
                </a:moveTo>
                <a:lnTo>
                  <a:pt x="2099" y="2298"/>
                </a:lnTo>
                <a:lnTo>
                  <a:pt x="2099" y="2301"/>
                </a:lnTo>
                <a:lnTo>
                  <a:pt x="2090" y="2301"/>
                </a:lnTo>
                <a:lnTo>
                  <a:pt x="2090" y="2298"/>
                </a:lnTo>
                <a:close/>
                <a:moveTo>
                  <a:pt x="2102" y="2298"/>
                </a:moveTo>
                <a:lnTo>
                  <a:pt x="2112" y="2298"/>
                </a:lnTo>
                <a:lnTo>
                  <a:pt x="2112" y="2301"/>
                </a:lnTo>
                <a:lnTo>
                  <a:pt x="2102" y="2301"/>
                </a:lnTo>
                <a:lnTo>
                  <a:pt x="2102" y="2298"/>
                </a:lnTo>
                <a:close/>
                <a:moveTo>
                  <a:pt x="2115" y="2298"/>
                </a:moveTo>
                <a:lnTo>
                  <a:pt x="2124" y="2298"/>
                </a:lnTo>
                <a:lnTo>
                  <a:pt x="2124" y="2301"/>
                </a:lnTo>
                <a:lnTo>
                  <a:pt x="2115" y="2301"/>
                </a:lnTo>
                <a:lnTo>
                  <a:pt x="2115" y="2298"/>
                </a:lnTo>
                <a:close/>
                <a:moveTo>
                  <a:pt x="2127" y="2298"/>
                </a:moveTo>
                <a:lnTo>
                  <a:pt x="2137" y="2298"/>
                </a:lnTo>
                <a:lnTo>
                  <a:pt x="2137" y="2301"/>
                </a:lnTo>
                <a:lnTo>
                  <a:pt x="2127" y="2301"/>
                </a:lnTo>
                <a:lnTo>
                  <a:pt x="2127" y="2298"/>
                </a:lnTo>
                <a:close/>
                <a:moveTo>
                  <a:pt x="2140" y="2298"/>
                </a:moveTo>
                <a:lnTo>
                  <a:pt x="2149" y="2298"/>
                </a:lnTo>
                <a:lnTo>
                  <a:pt x="2149" y="2301"/>
                </a:lnTo>
                <a:lnTo>
                  <a:pt x="2140" y="2301"/>
                </a:lnTo>
                <a:lnTo>
                  <a:pt x="2140" y="2298"/>
                </a:lnTo>
                <a:close/>
                <a:moveTo>
                  <a:pt x="2152" y="2298"/>
                </a:moveTo>
                <a:lnTo>
                  <a:pt x="2161" y="2298"/>
                </a:lnTo>
                <a:lnTo>
                  <a:pt x="2161" y="2301"/>
                </a:lnTo>
                <a:lnTo>
                  <a:pt x="2152" y="2301"/>
                </a:lnTo>
                <a:lnTo>
                  <a:pt x="2152" y="2298"/>
                </a:lnTo>
                <a:close/>
                <a:moveTo>
                  <a:pt x="2165" y="2298"/>
                </a:moveTo>
                <a:lnTo>
                  <a:pt x="2174" y="2298"/>
                </a:lnTo>
                <a:lnTo>
                  <a:pt x="2174" y="2301"/>
                </a:lnTo>
                <a:lnTo>
                  <a:pt x="2165" y="2301"/>
                </a:lnTo>
                <a:lnTo>
                  <a:pt x="2165" y="2298"/>
                </a:lnTo>
                <a:close/>
                <a:moveTo>
                  <a:pt x="2177" y="2298"/>
                </a:moveTo>
                <a:lnTo>
                  <a:pt x="2186" y="2298"/>
                </a:lnTo>
                <a:lnTo>
                  <a:pt x="2186" y="2301"/>
                </a:lnTo>
                <a:lnTo>
                  <a:pt x="2177" y="2301"/>
                </a:lnTo>
                <a:lnTo>
                  <a:pt x="2177" y="2298"/>
                </a:lnTo>
                <a:close/>
                <a:moveTo>
                  <a:pt x="2189" y="2298"/>
                </a:moveTo>
                <a:lnTo>
                  <a:pt x="2199" y="2298"/>
                </a:lnTo>
                <a:lnTo>
                  <a:pt x="2199" y="2301"/>
                </a:lnTo>
                <a:lnTo>
                  <a:pt x="2189" y="2301"/>
                </a:lnTo>
                <a:lnTo>
                  <a:pt x="2189" y="2298"/>
                </a:lnTo>
                <a:close/>
                <a:moveTo>
                  <a:pt x="2202" y="2298"/>
                </a:moveTo>
                <a:lnTo>
                  <a:pt x="2211" y="2298"/>
                </a:lnTo>
                <a:lnTo>
                  <a:pt x="2211" y="2301"/>
                </a:lnTo>
                <a:lnTo>
                  <a:pt x="2202" y="2301"/>
                </a:lnTo>
                <a:lnTo>
                  <a:pt x="2202" y="2298"/>
                </a:lnTo>
                <a:close/>
                <a:moveTo>
                  <a:pt x="2214" y="2298"/>
                </a:moveTo>
                <a:lnTo>
                  <a:pt x="2224" y="2298"/>
                </a:lnTo>
                <a:lnTo>
                  <a:pt x="2224" y="2301"/>
                </a:lnTo>
                <a:lnTo>
                  <a:pt x="2214" y="2301"/>
                </a:lnTo>
                <a:lnTo>
                  <a:pt x="2214" y="2298"/>
                </a:lnTo>
                <a:close/>
                <a:moveTo>
                  <a:pt x="2227" y="2298"/>
                </a:moveTo>
                <a:lnTo>
                  <a:pt x="2236" y="2298"/>
                </a:lnTo>
                <a:lnTo>
                  <a:pt x="2236" y="2301"/>
                </a:lnTo>
                <a:lnTo>
                  <a:pt x="2227" y="2301"/>
                </a:lnTo>
                <a:lnTo>
                  <a:pt x="2227" y="2298"/>
                </a:lnTo>
                <a:close/>
                <a:moveTo>
                  <a:pt x="2239" y="2298"/>
                </a:moveTo>
                <a:lnTo>
                  <a:pt x="2249" y="2298"/>
                </a:lnTo>
                <a:lnTo>
                  <a:pt x="2249" y="2301"/>
                </a:lnTo>
                <a:lnTo>
                  <a:pt x="2239" y="2301"/>
                </a:lnTo>
                <a:lnTo>
                  <a:pt x="2239" y="2298"/>
                </a:lnTo>
                <a:close/>
                <a:moveTo>
                  <a:pt x="2252" y="2298"/>
                </a:moveTo>
                <a:lnTo>
                  <a:pt x="2261" y="2298"/>
                </a:lnTo>
                <a:lnTo>
                  <a:pt x="2261" y="2301"/>
                </a:lnTo>
                <a:lnTo>
                  <a:pt x="2252" y="2301"/>
                </a:lnTo>
                <a:lnTo>
                  <a:pt x="2252" y="2298"/>
                </a:lnTo>
                <a:close/>
                <a:moveTo>
                  <a:pt x="2264" y="2298"/>
                </a:moveTo>
                <a:lnTo>
                  <a:pt x="2273" y="2298"/>
                </a:lnTo>
                <a:lnTo>
                  <a:pt x="2273" y="2301"/>
                </a:lnTo>
                <a:lnTo>
                  <a:pt x="2264" y="2301"/>
                </a:lnTo>
                <a:lnTo>
                  <a:pt x="2264" y="2298"/>
                </a:lnTo>
                <a:close/>
                <a:moveTo>
                  <a:pt x="2277" y="2298"/>
                </a:moveTo>
                <a:lnTo>
                  <a:pt x="2286" y="2298"/>
                </a:lnTo>
                <a:lnTo>
                  <a:pt x="2286" y="2301"/>
                </a:lnTo>
                <a:lnTo>
                  <a:pt x="2277" y="2301"/>
                </a:lnTo>
                <a:lnTo>
                  <a:pt x="2277" y="2298"/>
                </a:lnTo>
                <a:close/>
                <a:moveTo>
                  <a:pt x="2289" y="2298"/>
                </a:moveTo>
                <a:lnTo>
                  <a:pt x="2298" y="2298"/>
                </a:lnTo>
                <a:lnTo>
                  <a:pt x="2298" y="2301"/>
                </a:lnTo>
                <a:lnTo>
                  <a:pt x="2289" y="2301"/>
                </a:lnTo>
                <a:lnTo>
                  <a:pt x="2289" y="2298"/>
                </a:lnTo>
                <a:close/>
                <a:moveTo>
                  <a:pt x="2301" y="2298"/>
                </a:moveTo>
                <a:lnTo>
                  <a:pt x="2311" y="2298"/>
                </a:lnTo>
                <a:lnTo>
                  <a:pt x="2311" y="2301"/>
                </a:lnTo>
                <a:lnTo>
                  <a:pt x="2301" y="2301"/>
                </a:lnTo>
                <a:lnTo>
                  <a:pt x="2301" y="2298"/>
                </a:lnTo>
                <a:close/>
                <a:moveTo>
                  <a:pt x="2314" y="2298"/>
                </a:moveTo>
                <a:lnTo>
                  <a:pt x="2323" y="2298"/>
                </a:lnTo>
                <a:lnTo>
                  <a:pt x="2323" y="2301"/>
                </a:lnTo>
                <a:lnTo>
                  <a:pt x="2314" y="2301"/>
                </a:lnTo>
                <a:lnTo>
                  <a:pt x="2314" y="2298"/>
                </a:lnTo>
                <a:close/>
                <a:moveTo>
                  <a:pt x="2326" y="2298"/>
                </a:moveTo>
                <a:lnTo>
                  <a:pt x="2336" y="2298"/>
                </a:lnTo>
                <a:lnTo>
                  <a:pt x="2336" y="2301"/>
                </a:lnTo>
                <a:lnTo>
                  <a:pt x="2326" y="2301"/>
                </a:lnTo>
                <a:lnTo>
                  <a:pt x="2326" y="2298"/>
                </a:lnTo>
                <a:close/>
                <a:moveTo>
                  <a:pt x="2339" y="2298"/>
                </a:moveTo>
                <a:lnTo>
                  <a:pt x="2348" y="2298"/>
                </a:lnTo>
                <a:lnTo>
                  <a:pt x="2348" y="2301"/>
                </a:lnTo>
                <a:lnTo>
                  <a:pt x="2339" y="2301"/>
                </a:lnTo>
                <a:lnTo>
                  <a:pt x="2339" y="2298"/>
                </a:lnTo>
                <a:close/>
                <a:moveTo>
                  <a:pt x="2351" y="2298"/>
                </a:moveTo>
                <a:lnTo>
                  <a:pt x="2360" y="2298"/>
                </a:lnTo>
                <a:lnTo>
                  <a:pt x="2360" y="2301"/>
                </a:lnTo>
                <a:lnTo>
                  <a:pt x="2351" y="2301"/>
                </a:lnTo>
                <a:lnTo>
                  <a:pt x="2351" y="2298"/>
                </a:lnTo>
                <a:close/>
                <a:moveTo>
                  <a:pt x="2364" y="2298"/>
                </a:moveTo>
                <a:lnTo>
                  <a:pt x="2373" y="2298"/>
                </a:lnTo>
                <a:lnTo>
                  <a:pt x="2373" y="2301"/>
                </a:lnTo>
                <a:lnTo>
                  <a:pt x="2364" y="2301"/>
                </a:lnTo>
                <a:lnTo>
                  <a:pt x="2364" y="2298"/>
                </a:lnTo>
                <a:close/>
                <a:moveTo>
                  <a:pt x="2376" y="2298"/>
                </a:moveTo>
                <a:lnTo>
                  <a:pt x="2385" y="2298"/>
                </a:lnTo>
                <a:lnTo>
                  <a:pt x="2385" y="2301"/>
                </a:lnTo>
                <a:lnTo>
                  <a:pt x="2376" y="2301"/>
                </a:lnTo>
                <a:lnTo>
                  <a:pt x="2376" y="2298"/>
                </a:lnTo>
                <a:close/>
                <a:moveTo>
                  <a:pt x="2388" y="2298"/>
                </a:moveTo>
                <a:lnTo>
                  <a:pt x="2398" y="2298"/>
                </a:lnTo>
                <a:lnTo>
                  <a:pt x="2398" y="2301"/>
                </a:lnTo>
                <a:lnTo>
                  <a:pt x="2388" y="2301"/>
                </a:lnTo>
                <a:lnTo>
                  <a:pt x="2388" y="2298"/>
                </a:lnTo>
                <a:close/>
                <a:moveTo>
                  <a:pt x="2401" y="2298"/>
                </a:moveTo>
                <a:lnTo>
                  <a:pt x="2410" y="2298"/>
                </a:lnTo>
                <a:lnTo>
                  <a:pt x="2410" y="2301"/>
                </a:lnTo>
                <a:lnTo>
                  <a:pt x="2401" y="2301"/>
                </a:lnTo>
                <a:lnTo>
                  <a:pt x="2401" y="2298"/>
                </a:lnTo>
                <a:close/>
                <a:moveTo>
                  <a:pt x="2413" y="2298"/>
                </a:moveTo>
                <a:lnTo>
                  <a:pt x="2423" y="2298"/>
                </a:lnTo>
                <a:lnTo>
                  <a:pt x="2423" y="2301"/>
                </a:lnTo>
                <a:lnTo>
                  <a:pt x="2413" y="2301"/>
                </a:lnTo>
                <a:lnTo>
                  <a:pt x="2413" y="2298"/>
                </a:lnTo>
                <a:close/>
                <a:moveTo>
                  <a:pt x="2426" y="2298"/>
                </a:moveTo>
                <a:lnTo>
                  <a:pt x="2435" y="2298"/>
                </a:lnTo>
                <a:lnTo>
                  <a:pt x="2435" y="2301"/>
                </a:lnTo>
                <a:lnTo>
                  <a:pt x="2426" y="2301"/>
                </a:lnTo>
                <a:lnTo>
                  <a:pt x="2426" y="2298"/>
                </a:lnTo>
                <a:close/>
                <a:moveTo>
                  <a:pt x="2438" y="2298"/>
                </a:moveTo>
                <a:lnTo>
                  <a:pt x="2448" y="2298"/>
                </a:lnTo>
                <a:lnTo>
                  <a:pt x="2448" y="2301"/>
                </a:lnTo>
                <a:lnTo>
                  <a:pt x="2438" y="2301"/>
                </a:lnTo>
                <a:lnTo>
                  <a:pt x="2438" y="2298"/>
                </a:lnTo>
                <a:close/>
                <a:moveTo>
                  <a:pt x="2451" y="2298"/>
                </a:moveTo>
                <a:lnTo>
                  <a:pt x="2460" y="2298"/>
                </a:lnTo>
                <a:lnTo>
                  <a:pt x="2460" y="2301"/>
                </a:lnTo>
                <a:lnTo>
                  <a:pt x="2451" y="2301"/>
                </a:lnTo>
                <a:lnTo>
                  <a:pt x="2451" y="2298"/>
                </a:lnTo>
                <a:close/>
                <a:moveTo>
                  <a:pt x="2463" y="2298"/>
                </a:moveTo>
                <a:lnTo>
                  <a:pt x="2472" y="2298"/>
                </a:lnTo>
                <a:lnTo>
                  <a:pt x="2472" y="2301"/>
                </a:lnTo>
                <a:lnTo>
                  <a:pt x="2463" y="2301"/>
                </a:lnTo>
                <a:lnTo>
                  <a:pt x="2463" y="2298"/>
                </a:lnTo>
                <a:close/>
                <a:moveTo>
                  <a:pt x="2476" y="2298"/>
                </a:moveTo>
                <a:lnTo>
                  <a:pt x="2485" y="2298"/>
                </a:lnTo>
                <a:lnTo>
                  <a:pt x="2485" y="2301"/>
                </a:lnTo>
                <a:lnTo>
                  <a:pt x="2476" y="2301"/>
                </a:lnTo>
                <a:lnTo>
                  <a:pt x="2476" y="2298"/>
                </a:lnTo>
                <a:close/>
                <a:moveTo>
                  <a:pt x="2488" y="2298"/>
                </a:moveTo>
                <a:lnTo>
                  <a:pt x="2497" y="2298"/>
                </a:lnTo>
                <a:lnTo>
                  <a:pt x="2497" y="2301"/>
                </a:lnTo>
                <a:lnTo>
                  <a:pt x="2488" y="2301"/>
                </a:lnTo>
                <a:lnTo>
                  <a:pt x="2488" y="2298"/>
                </a:lnTo>
                <a:close/>
                <a:moveTo>
                  <a:pt x="2500" y="2298"/>
                </a:moveTo>
                <a:lnTo>
                  <a:pt x="2510" y="2298"/>
                </a:lnTo>
                <a:lnTo>
                  <a:pt x="2510" y="2301"/>
                </a:lnTo>
                <a:lnTo>
                  <a:pt x="2500" y="2301"/>
                </a:lnTo>
                <a:lnTo>
                  <a:pt x="2500" y="2298"/>
                </a:lnTo>
                <a:close/>
                <a:moveTo>
                  <a:pt x="2513" y="2298"/>
                </a:moveTo>
                <a:lnTo>
                  <a:pt x="2522" y="2298"/>
                </a:lnTo>
                <a:lnTo>
                  <a:pt x="2522" y="2301"/>
                </a:lnTo>
                <a:lnTo>
                  <a:pt x="2513" y="2301"/>
                </a:lnTo>
                <a:lnTo>
                  <a:pt x="2513" y="2298"/>
                </a:lnTo>
                <a:close/>
                <a:moveTo>
                  <a:pt x="2525" y="2298"/>
                </a:moveTo>
                <a:lnTo>
                  <a:pt x="2535" y="2298"/>
                </a:lnTo>
                <a:lnTo>
                  <a:pt x="2535" y="2301"/>
                </a:lnTo>
                <a:lnTo>
                  <a:pt x="2525" y="2301"/>
                </a:lnTo>
                <a:lnTo>
                  <a:pt x="2525" y="2298"/>
                </a:lnTo>
                <a:close/>
                <a:moveTo>
                  <a:pt x="2538" y="2298"/>
                </a:moveTo>
                <a:lnTo>
                  <a:pt x="2547" y="2298"/>
                </a:lnTo>
                <a:lnTo>
                  <a:pt x="2547" y="2301"/>
                </a:lnTo>
                <a:lnTo>
                  <a:pt x="2538" y="2301"/>
                </a:lnTo>
                <a:lnTo>
                  <a:pt x="2538" y="2298"/>
                </a:lnTo>
                <a:close/>
                <a:moveTo>
                  <a:pt x="2550" y="2298"/>
                </a:moveTo>
                <a:lnTo>
                  <a:pt x="2560" y="2298"/>
                </a:lnTo>
                <a:lnTo>
                  <a:pt x="2560" y="2301"/>
                </a:lnTo>
                <a:lnTo>
                  <a:pt x="2550" y="2301"/>
                </a:lnTo>
                <a:lnTo>
                  <a:pt x="2550" y="2298"/>
                </a:lnTo>
                <a:close/>
                <a:moveTo>
                  <a:pt x="2563" y="2298"/>
                </a:moveTo>
                <a:lnTo>
                  <a:pt x="2572" y="2298"/>
                </a:lnTo>
                <a:lnTo>
                  <a:pt x="2572" y="2301"/>
                </a:lnTo>
                <a:lnTo>
                  <a:pt x="2563" y="2301"/>
                </a:lnTo>
                <a:lnTo>
                  <a:pt x="2563" y="2298"/>
                </a:lnTo>
                <a:close/>
                <a:moveTo>
                  <a:pt x="2575" y="2298"/>
                </a:moveTo>
                <a:lnTo>
                  <a:pt x="2584" y="2298"/>
                </a:lnTo>
                <a:lnTo>
                  <a:pt x="2584" y="2301"/>
                </a:lnTo>
                <a:lnTo>
                  <a:pt x="2575" y="2301"/>
                </a:lnTo>
                <a:lnTo>
                  <a:pt x="2575" y="2298"/>
                </a:lnTo>
                <a:close/>
                <a:moveTo>
                  <a:pt x="2587" y="2298"/>
                </a:moveTo>
                <a:lnTo>
                  <a:pt x="2597" y="2298"/>
                </a:lnTo>
                <a:lnTo>
                  <a:pt x="2597" y="2301"/>
                </a:lnTo>
                <a:lnTo>
                  <a:pt x="2587" y="2301"/>
                </a:lnTo>
                <a:lnTo>
                  <a:pt x="2587" y="2298"/>
                </a:lnTo>
                <a:close/>
                <a:moveTo>
                  <a:pt x="2600" y="2298"/>
                </a:moveTo>
                <a:lnTo>
                  <a:pt x="2609" y="2298"/>
                </a:lnTo>
                <a:lnTo>
                  <a:pt x="2609" y="2301"/>
                </a:lnTo>
                <a:lnTo>
                  <a:pt x="2600" y="2301"/>
                </a:lnTo>
                <a:lnTo>
                  <a:pt x="2600" y="2298"/>
                </a:lnTo>
                <a:close/>
                <a:moveTo>
                  <a:pt x="2612" y="2298"/>
                </a:moveTo>
                <a:lnTo>
                  <a:pt x="2622" y="2298"/>
                </a:lnTo>
                <a:lnTo>
                  <a:pt x="2622" y="2301"/>
                </a:lnTo>
                <a:lnTo>
                  <a:pt x="2612" y="2301"/>
                </a:lnTo>
                <a:lnTo>
                  <a:pt x="2612" y="2298"/>
                </a:lnTo>
                <a:close/>
                <a:moveTo>
                  <a:pt x="2625" y="2298"/>
                </a:moveTo>
                <a:lnTo>
                  <a:pt x="2634" y="2298"/>
                </a:lnTo>
                <a:lnTo>
                  <a:pt x="2634" y="2301"/>
                </a:lnTo>
                <a:lnTo>
                  <a:pt x="2625" y="2301"/>
                </a:lnTo>
                <a:lnTo>
                  <a:pt x="2625" y="2298"/>
                </a:lnTo>
                <a:close/>
                <a:moveTo>
                  <a:pt x="2637" y="2298"/>
                </a:moveTo>
                <a:lnTo>
                  <a:pt x="2647" y="2298"/>
                </a:lnTo>
                <a:lnTo>
                  <a:pt x="2647" y="2301"/>
                </a:lnTo>
                <a:lnTo>
                  <a:pt x="2637" y="2301"/>
                </a:lnTo>
                <a:lnTo>
                  <a:pt x="2637" y="2298"/>
                </a:lnTo>
                <a:close/>
                <a:moveTo>
                  <a:pt x="2650" y="2298"/>
                </a:moveTo>
                <a:lnTo>
                  <a:pt x="2659" y="2298"/>
                </a:lnTo>
                <a:lnTo>
                  <a:pt x="2659" y="2301"/>
                </a:lnTo>
                <a:lnTo>
                  <a:pt x="2650" y="2301"/>
                </a:lnTo>
                <a:lnTo>
                  <a:pt x="2650" y="2298"/>
                </a:lnTo>
                <a:close/>
                <a:moveTo>
                  <a:pt x="2662" y="2298"/>
                </a:moveTo>
                <a:lnTo>
                  <a:pt x="2671" y="2298"/>
                </a:lnTo>
                <a:lnTo>
                  <a:pt x="2671" y="2301"/>
                </a:lnTo>
                <a:lnTo>
                  <a:pt x="2662" y="2301"/>
                </a:lnTo>
                <a:lnTo>
                  <a:pt x="2662" y="2298"/>
                </a:lnTo>
                <a:close/>
                <a:moveTo>
                  <a:pt x="2675" y="2298"/>
                </a:moveTo>
                <a:lnTo>
                  <a:pt x="2684" y="2298"/>
                </a:lnTo>
                <a:lnTo>
                  <a:pt x="2684" y="2301"/>
                </a:lnTo>
                <a:lnTo>
                  <a:pt x="2675" y="2301"/>
                </a:lnTo>
                <a:lnTo>
                  <a:pt x="2675" y="2298"/>
                </a:lnTo>
                <a:close/>
                <a:moveTo>
                  <a:pt x="2687" y="2298"/>
                </a:moveTo>
                <a:lnTo>
                  <a:pt x="2696" y="2298"/>
                </a:lnTo>
                <a:lnTo>
                  <a:pt x="2696" y="2301"/>
                </a:lnTo>
                <a:lnTo>
                  <a:pt x="2687" y="2301"/>
                </a:lnTo>
                <a:lnTo>
                  <a:pt x="2687" y="2298"/>
                </a:lnTo>
                <a:close/>
                <a:moveTo>
                  <a:pt x="2699" y="2298"/>
                </a:moveTo>
                <a:lnTo>
                  <a:pt x="2709" y="2298"/>
                </a:lnTo>
                <a:lnTo>
                  <a:pt x="2709" y="2301"/>
                </a:lnTo>
                <a:lnTo>
                  <a:pt x="2699" y="2301"/>
                </a:lnTo>
                <a:lnTo>
                  <a:pt x="2699" y="2298"/>
                </a:lnTo>
                <a:close/>
                <a:moveTo>
                  <a:pt x="2712" y="2298"/>
                </a:moveTo>
                <a:lnTo>
                  <a:pt x="2721" y="2298"/>
                </a:lnTo>
                <a:lnTo>
                  <a:pt x="2721" y="2301"/>
                </a:lnTo>
                <a:lnTo>
                  <a:pt x="2712" y="2301"/>
                </a:lnTo>
                <a:lnTo>
                  <a:pt x="2712" y="2298"/>
                </a:lnTo>
                <a:close/>
                <a:moveTo>
                  <a:pt x="2724" y="2298"/>
                </a:moveTo>
                <a:lnTo>
                  <a:pt x="2734" y="2298"/>
                </a:lnTo>
                <a:lnTo>
                  <a:pt x="2734" y="2301"/>
                </a:lnTo>
                <a:lnTo>
                  <a:pt x="2724" y="2301"/>
                </a:lnTo>
                <a:lnTo>
                  <a:pt x="2724" y="2298"/>
                </a:lnTo>
                <a:close/>
                <a:moveTo>
                  <a:pt x="2737" y="2298"/>
                </a:moveTo>
                <a:lnTo>
                  <a:pt x="2746" y="2298"/>
                </a:lnTo>
                <a:lnTo>
                  <a:pt x="2746" y="2301"/>
                </a:lnTo>
                <a:lnTo>
                  <a:pt x="2737" y="2301"/>
                </a:lnTo>
                <a:lnTo>
                  <a:pt x="2737" y="2298"/>
                </a:lnTo>
                <a:close/>
                <a:moveTo>
                  <a:pt x="2749" y="2298"/>
                </a:moveTo>
                <a:lnTo>
                  <a:pt x="2759" y="2298"/>
                </a:lnTo>
                <a:lnTo>
                  <a:pt x="2759" y="2301"/>
                </a:lnTo>
                <a:lnTo>
                  <a:pt x="2749" y="2301"/>
                </a:lnTo>
                <a:lnTo>
                  <a:pt x="2749" y="2298"/>
                </a:lnTo>
                <a:close/>
                <a:moveTo>
                  <a:pt x="2762" y="2298"/>
                </a:moveTo>
                <a:lnTo>
                  <a:pt x="2771" y="2298"/>
                </a:lnTo>
                <a:lnTo>
                  <a:pt x="2771" y="2301"/>
                </a:lnTo>
                <a:lnTo>
                  <a:pt x="2762" y="2301"/>
                </a:lnTo>
                <a:lnTo>
                  <a:pt x="2762" y="2298"/>
                </a:lnTo>
                <a:close/>
                <a:moveTo>
                  <a:pt x="2774" y="2298"/>
                </a:moveTo>
                <a:lnTo>
                  <a:pt x="2783" y="2298"/>
                </a:lnTo>
                <a:lnTo>
                  <a:pt x="2783" y="2301"/>
                </a:lnTo>
                <a:lnTo>
                  <a:pt x="2774" y="2301"/>
                </a:lnTo>
                <a:lnTo>
                  <a:pt x="2774" y="2298"/>
                </a:lnTo>
                <a:close/>
                <a:moveTo>
                  <a:pt x="2787" y="2298"/>
                </a:moveTo>
                <a:lnTo>
                  <a:pt x="2796" y="2298"/>
                </a:lnTo>
                <a:lnTo>
                  <a:pt x="2796" y="2301"/>
                </a:lnTo>
                <a:lnTo>
                  <a:pt x="2787" y="2301"/>
                </a:lnTo>
                <a:lnTo>
                  <a:pt x="2787" y="2298"/>
                </a:lnTo>
                <a:close/>
                <a:moveTo>
                  <a:pt x="2799" y="2298"/>
                </a:moveTo>
                <a:lnTo>
                  <a:pt x="2808" y="2298"/>
                </a:lnTo>
                <a:lnTo>
                  <a:pt x="2808" y="2301"/>
                </a:lnTo>
                <a:lnTo>
                  <a:pt x="2799" y="2301"/>
                </a:lnTo>
                <a:lnTo>
                  <a:pt x="2799" y="2298"/>
                </a:lnTo>
                <a:close/>
                <a:moveTo>
                  <a:pt x="2811" y="2298"/>
                </a:moveTo>
                <a:lnTo>
                  <a:pt x="2821" y="2298"/>
                </a:lnTo>
                <a:lnTo>
                  <a:pt x="2821" y="2301"/>
                </a:lnTo>
                <a:lnTo>
                  <a:pt x="2811" y="2301"/>
                </a:lnTo>
                <a:lnTo>
                  <a:pt x="2811" y="2298"/>
                </a:lnTo>
                <a:close/>
                <a:moveTo>
                  <a:pt x="2824" y="2298"/>
                </a:moveTo>
                <a:lnTo>
                  <a:pt x="2833" y="2298"/>
                </a:lnTo>
                <a:lnTo>
                  <a:pt x="2833" y="2301"/>
                </a:lnTo>
                <a:lnTo>
                  <a:pt x="2824" y="2301"/>
                </a:lnTo>
                <a:lnTo>
                  <a:pt x="2824" y="2298"/>
                </a:lnTo>
                <a:close/>
                <a:moveTo>
                  <a:pt x="2836" y="2298"/>
                </a:moveTo>
                <a:lnTo>
                  <a:pt x="2846" y="2298"/>
                </a:lnTo>
                <a:lnTo>
                  <a:pt x="2846" y="2301"/>
                </a:lnTo>
                <a:lnTo>
                  <a:pt x="2836" y="2301"/>
                </a:lnTo>
                <a:lnTo>
                  <a:pt x="2836" y="2298"/>
                </a:lnTo>
                <a:close/>
                <a:moveTo>
                  <a:pt x="2849" y="2298"/>
                </a:moveTo>
                <a:lnTo>
                  <a:pt x="2858" y="2298"/>
                </a:lnTo>
                <a:lnTo>
                  <a:pt x="2858" y="2301"/>
                </a:lnTo>
                <a:lnTo>
                  <a:pt x="2849" y="2301"/>
                </a:lnTo>
                <a:lnTo>
                  <a:pt x="2849" y="2298"/>
                </a:lnTo>
                <a:close/>
                <a:moveTo>
                  <a:pt x="2861" y="2298"/>
                </a:moveTo>
                <a:lnTo>
                  <a:pt x="2870" y="2298"/>
                </a:lnTo>
                <a:lnTo>
                  <a:pt x="2870" y="2301"/>
                </a:lnTo>
                <a:lnTo>
                  <a:pt x="2861" y="2301"/>
                </a:lnTo>
                <a:lnTo>
                  <a:pt x="2861" y="2298"/>
                </a:lnTo>
                <a:close/>
                <a:moveTo>
                  <a:pt x="2874" y="2298"/>
                </a:moveTo>
                <a:lnTo>
                  <a:pt x="2883" y="2298"/>
                </a:lnTo>
                <a:lnTo>
                  <a:pt x="2883" y="2301"/>
                </a:lnTo>
                <a:lnTo>
                  <a:pt x="2874" y="2301"/>
                </a:lnTo>
                <a:lnTo>
                  <a:pt x="2874" y="2298"/>
                </a:lnTo>
                <a:close/>
                <a:moveTo>
                  <a:pt x="2886" y="2298"/>
                </a:moveTo>
                <a:lnTo>
                  <a:pt x="2895" y="2298"/>
                </a:lnTo>
                <a:lnTo>
                  <a:pt x="2895" y="2301"/>
                </a:lnTo>
                <a:lnTo>
                  <a:pt x="2886" y="2301"/>
                </a:lnTo>
                <a:lnTo>
                  <a:pt x="2886" y="2298"/>
                </a:lnTo>
                <a:close/>
                <a:moveTo>
                  <a:pt x="2898" y="2298"/>
                </a:moveTo>
                <a:lnTo>
                  <a:pt x="2908" y="2298"/>
                </a:lnTo>
                <a:lnTo>
                  <a:pt x="2908" y="2301"/>
                </a:lnTo>
                <a:lnTo>
                  <a:pt x="2898" y="2301"/>
                </a:lnTo>
                <a:lnTo>
                  <a:pt x="2898" y="2298"/>
                </a:lnTo>
                <a:close/>
                <a:moveTo>
                  <a:pt x="2911" y="2298"/>
                </a:moveTo>
                <a:lnTo>
                  <a:pt x="2920" y="2298"/>
                </a:lnTo>
                <a:lnTo>
                  <a:pt x="2920" y="2301"/>
                </a:lnTo>
                <a:lnTo>
                  <a:pt x="2911" y="2301"/>
                </a:lnTo>
                <a:lnTo>
                  <a:pt x="2911" y="2298"/>
                </a:lnTo>
                <a:close/>
                <a:moveTo>
                  <a:pt x="2923" y="2298"/>
                </a:moveTo>
                <a:lnTo>
                  <a:pt x="2933" y="2298"/>
                </a:lnTo>
                <a:lnTo>
                  <a:pt x="2933" y="2301"/>
                </a:lnTo>
                <a:lnTo>
                  <a:pt x="2923" y="2301"/>
                </a:lnTo>
                <a:lnTo>
                  <a:pt x="2923" y="2298"/>
                </a:lnTo>
                <a:close/>
                <a:moveTo>
                  <a:pt x="2936" y="2298"/>
                </a:moveTo>
                <a:lnTo>
                  <a:pt x="2945" y="2298"/>
                </a:lnTo>
                <a:lnTo>
                  <a:pt x="2945" y="2301"/>
                </a:lnTo>
                <a:lnTo>
                  <a:pt x="2936" y="2301"/>
                </a:lnTo>
                <a:lnTo>
                  <a:pt x="2936" y="2298"/>
                </a:lnTo>
                <a:close/>
                <a:moveTo>
                  <a:pt x="2948" y="2298"/>
                </a:moveTo>
                <a:lnTo>
                  <a:pt x="2958" y="2298"/>
                </a:lnTo>
                <a:lnTo>
                  <a:pt x="2958" y="2301"/>
                </a:lnTo>
                <a:lnTo>
                  <a:pt x="2948" y="2301"/>
                </a:lnTo>
                <a:lnTo>
                  <a:pt x="2948" y="2298"/>
                </a:lnTo>
                <a:close/>
                <a:moveTo>
                  <a:pt x="2961" y="2298"/>
                </a:moveTo>
                <a:lnTo>
                  <a:pt x="2970" y="2298"/>
                </a:lnTo>
                <a:lnTo>
                  <a:pt x="2970" y="2301"/>
                </a:lnTo>
                <a:lnTo>
                  <a:pt x="2961" y="2301"/>
                </a:lnTo>
                <a:lnTo>
                  <a:pt x="2961" y="2298"/>
                </a:lnTo>
                <a:close/>
                <a:moveTo>
                  <a:pt x="2973" y="2298"/>
                </a:moveTo>
                <a:lnTo>
                  <a:pt x="2982" y="2298"/>
                </a:lnTo>
                <a:lnTo>
                  <a:pt x="2982" y="2301"/>
                </a:lnTo>
                <a:lnTo>
                  <a:pt x="2973" y="2301"/>
                </a:lnTo>
                <a:lnTo>
                  <a:pt x="2973" y="2298"/>
                </a:lnTo>
                <a:close/>
                <a:moveTo>
                  <a:pt x="2986" y="2298"/>
                </a:moveTo>
                <a:lnTo>
                  <a:pt x="2995" y="2298"/>
                </a:lnTo>
                <a:lnTo>
                  <a:pt x="2995" y="2301"/>
                </a:lnTo>
                <a:lnTo>
                  <a:pt x="2986" y="2301"/>
                </a:lnTo>
                <a:lnTo>
                  <a:pt x="2986" y="2298"/>
                </a:lnTo>
                <a:close/>
                <a:moveTo>
                  <a:pt x="2998" y="2298"/>
                </a:moveTo>
                <a:lnTo>
                  <a:pt x="3007" y="2298"/>
                </a:lnTo>
                <a:lnTo>
                  <a:pt x="3007" y="2301"/>
                </a:lnTo>
                <a:lnTo>
                  <a:pt x="2998" y="2301"/>
                </a:lnTo>
                <a:lnTo>
                  <a:pt x="2998" y="2298"/>
                </a:lnTo>
                <a:close/>
                <a:moveTo>
                  <a:pt x="3010" y="2298"/>
                </a:moveTo>
                <a:lnTo>
                  <a:pt x="3020" y="2298"/>
                </a:lnTo>
                <a:lnTo>
                  <a:pt x="3020" y="2301"/>
                </a:lnTo>
                <a:lnTo>
                  <a:pt x="3010" y="2301"/>
                </a:lnTo>
                <a:lnTo>
                  <a:pt x="3010" y="2298"/>
                </a:lnTo>
                <a:close/>
                <a:moveTo>
                  <a:pt x="3023" y="2298"/>
                </a:moveTo>
                <a:lnTo>
                  <a:pt x="3032" y="2298"/>
                </a:lnTo>
                <a:lnTo>
                  <a:pt x="3032" y="2301"/>
                </a:lnTo>
                <a:lnTo>
                  <a:pt x="3023" y="2301"/>
                </a:lnTo>
                <a:lnTo>
                  <a:pt x="3023" y="2298"/>
                </a:lnTo>
                <a:close/>
                <a:moveTo>
                  <a:pt x="3035" y="2298"/>
                </a:moveTo>
                <a:lnTo>
                  <a:pt x="3045" y="2298"/>
                </a:lnTo>
                <a:lnTo>
                  <a:pt x="3045" y="2301"/>
                </a:lnTo>
                <a:lnTo>
                  <a:pt x="3035" y="2301"/>
                </a:lnTo>
                <a:lnTo>
                  <a:pt x="3035" y="2298"/>
                </a:lnTo>
                <a:close/>
                <a:moveTo>
                  <a:pt x="3048" y="2298"/>
                </a:moveTo>
                <a:lnTo>
                  <a:pt x="3057" y="2298"/>
                </a:lnTo>
                <a:lnTo>
                  <a:pt x="3057" y="2301"/>
                </a:lnTo>
                <a:lnTo>
                  <a:pt x="3048" y="2301"/>
                </a:lnTo>
                <a:lnTo>
                  <a:pt x="3048" y="2298"/>
                </a:lnTo>
                <a:close/>
                <a:moveTo>
                  <a:pt x="3060" y="2298"/>
                </a:moveTo>
                <a:lnTo>
                  <a:pt x="3069" y="2298"/>
                </a:lnTo>
                <a:lnTo>
                  <a:pt x="3069" y="2301"/>
                </a:lnTo>
                <a:lnTo>
                  <a:pt x="3060" y="2301"/>
                </a:lnTo>
                <a:lnTo>
                  <a:pt x="3060" y="2298"/>
                </a:lnTo>
                <a:close/>
                <a:moveTo>
                  <a:pt x="3073" y="2298"/>
                </a:moveTo>
                <a:lnTo>
                  <a:pt x="3082" y="2298"/>
                </a:lnTo>
                <a:lnTo>
                  <a:pt x="3082" y="2301"/>
                </a:lnTo>
                <a:lnTo>
                  <a:pt x="3073" y="2301"/>
                </a:lnTo>
                <a:lnTo>
                  <a:pt x="3073" y="2298"/>
                </a:lnTo>
                <a:close/>
                <a:moveTo>
                  <a:pt x="3085" y="2298"/>
                </a:moveTo>
                <a:lnTo>
                  <a:pt x="3094" y="2298"/>
                </a:lnTo>
                <a:lnTo>
                  <a:pt x="3094" y="2301"/>
                </a:lnTo>
                <a:lnTo>
                  <a:pt x="3085" y="2301"/>
                </a:lnTo>
                <a:lnTo>
                  <a:pt x="3085" y="2298"/>
                </a:lnTo>
                <a:close/>
                <a:moveTo>
                  <a:pt x="3097" y="2298"/>
                </a:moveTo>
                <a:lnTo>
                  <a:pt x="3107" y="2298"/>
                </a:lnTo>
                <a:lnTo>
                  <a:pt x="3107" y="2301"/>
                </a:lnTo>
                <a:lnTo>
                  <a:pt x="3097" y="2301"/>
                </a:lnTo>
                <a:lnTo>
                  <a:pt x="3097" y="2298"/>
                </a:lnTo>
                <a:close/>
                <a:moveTo>
                  <a:pt x="3110" y="2298"/>
                </a:moveTo>
                <a:lnTo>
                  <a:pt x="3119" y="2298"/>
                </a:lnTo>
                <a:lnTo>
                  <a:pt x="3119" y="2301"/>
                </a:lnTo>
                <a:lnTo>
                  <a:pt x="3110" y="2301"/>
                </a:lnTo>
                <a:lnTo>
                  <a:pt x="3110" y="2298"/>
                </a:lnTo>
                <a:close/>
                <a:moveTo>
                  <a:pt x="3122" y="2298"/>
                </a:moveTo>
                <a:lnTo>
                  <a:pt x="3132" y="2298"/>
                </a:lnTo>
                <a:lnTo>
                  <a:pt x="3132" y="2301"/>
                </a:lnTo>
                <a:lnTo>
                  <a:pt x="3122" y="2301"/>
                </a:lnTo>
                <a:lnTo>
                  <a:pt x="3122" y="2298"/>
                </a:lnTo>
                <a:close/>
                <a:moveTo>
                  <a:pt x="3135" y="2298"/>
                </a:moveTo>
                <a:lnTo>
                  <a:pt x="3144" y="2298"/>
                </a:lnTo>
                <a:lnTo>
                  <a:pt x="3144" y="2301"/>
                </a:lnTo>
                <a:lnTo>
                  <a:pt x="3135" y="2301"/>
                </a:lnTo>
                <a:lnTo>
                  <a:pt x="3135" y="2298"/>
                </a:lnTo>
                <a:close/>
                <a:moveTo>
                  <a:pt x="3147" y="2298"/>
                </a:moveTo>
                <a:lnTo>
                  <a:pt x="3157" y="2298"/>
                </a:lnTo>
                <a:lnTo>
                  <a:pt x="3157" y="2301"/>
                </a:lnTo>
                <a:lnTo>
                  <a:pt x="3147" y="2301"/>
                </a:lnTo>
                <a:lnTo>
                  <a:pt x="3147" y="2298"/>
                </a:lnTo>
                <a:close/>
                <a:moveTo>
                  <a:pt x="3160" y="2298"/>
                </a:moveTo>
                <a:lnTo>
                  <a:pt x="3169" y="2298"/>
                </a:lnTo>
                <a:lnTo>
                  <a:pt x="3169" y="2301"/>
                </a:lnTo>
                <a:lnTo>
                  <a:pt x="3160" y="2301"/>
                </a:lnTo>
                <a:lnTo>
                  <a:pt x="3160" y="2298"/>
                </a:lnTo>
                <a:close/>
                <a:moveTo>
                  <a:pt x="3172" y="2298"/>
                </a:moveTo>
                <a:lnTo>
                  <a:pt x="3181" y="2298"/>
                </a:lnTo>
                <a:lnTo>
                  <a:pt x="3181" y="2301"/>
                </a:lnTo>
                <a:lnTo>
                  <a:pt x="3172" y="2301"/>
                </a:lnTo>
                <a:lnTo>
                  <a:pt x="3172" y="2298"/>
                </a:lnTo>
                <a:close/>
                <a:moveTo>
                  <a:pt x="3185" y="2298"/>
                </a:moveTo>
                <a:lnTo>
                  <a:pt x="3194" y="2298"/>
                </a:lnTo>
                <a:lnTo>
                  <a:pt x="3194" y="2301"/>
                </a:lnTo>
                <a:lnTo>
                  <a:pt x="3185" y="2301"/>
                </a:lnTo>
                <a:lnTo>
                  <a:pt x="3185" y="2298"/>
                </a:lnTo>
                <a:close/>
                <a:moveTo>
                  <a:pt x="3197" y="2298"/>
                </a:moveTo>
                <a:lnTo>
                  <a:pt x="3206" y="2298"/>
                </a:lnTo>
                <a:lnTo>
                  <a:pt x="3206" y="2301"/>
                </a:lnTo>
                <a:lnTo>
                  <a:pt x="3197" y="2301"/>
                </a:lnTo>
                <a:lnTo>
                  <a:pt x="3197" y="2298"/>
                </a:lnTo>
                <a:close/>
                <a:moveTo>
                  <a:pt x="3209" y="2298"/>
                </a:moveTo>
                <a:lnTo>
                  <a:pt x="3219" y="2298"/>
                </a:lnTo>
                <a:lnTo>
                  <a:pt x="3219" y="2301"/>
                </a:lnTo>
                <a:lnTo>
                  <a:pt x="3209" y="2301"/>
                </a:lnTo>
                <a:lnTo>
                  <a:pt x="3209" y="2298"/>
                </a:lnTo>
                <a:close/>
                <a:moveTo>
                  <a:pt x="3222" y="2298"/>
                </a:moveTo>
                <a:lnTo>
                  <a:pt x="3231" y="2298"/>
                </a:lnTo>
                <a:lnTo>
                  <a:pt x="3231" y="2301"/>
                </a:lnTo>
                <a:lnTo>
                  <a:pt x="3222" y="2301"/>
                </a:lnTo>
                <a:lnTo>
                  <a:pt x="3222" y="2298"/>
                </a:lnTo>
                <a:close/>
                <a:moveTo>
                  <a:pt x="3234" y="2298"/>
                </a:moveTo>
                <a:lnTo>
                  <a:pt x="3244" y="2298"/>
                </a:lnTo>
                <a:lnTo>
                  <a:pt x="3244" y="2301"/>
                </a:lnTo>
                <a:lnTo>
                  <a:pt x="3234" y="2301"/>
                </a:lnTo>
                <a:lnTo>
                  <a:pt x="3234" y="2298"/>
                </a:lnTo>
                <a:close/>
                <a:moveTo>
                  <a:pt x="3247" y="2298"/>
                </a:moveTo>
                <a:lnTo>
                  <a:pt x="3256" y="2298"/>
                </a:lnTo>
                <a:lnTo>
                  <a:pt x="3256" y="2301"/>
                </a:lnTo>
                <a:lnTo>
                  <a:pt x="3247" y="2301"/>
                </a:lnTo>
                <a:lnTo>
                  <a:pt x="3247" y="2298"/>
                </a:lnTo>
                <a:close/>
                <a:moveTo>
                  <a:pt x="3259" y="2298"/>
                </a:moveTo>
                <a:lnTo>
                  <a:pt x="3268" y="2298"/>
                </a:lnTo>
                <a:lnTo>
                  <a:pt x="3268" y="2301"/>
                </a:lnTo>
                <a:lnTo>
                  <a:pt x="3259" y="2301"/>
                </a:lnTo>
                <a:lnTo>
                  <a:pt x="3259" y="2298"/>
                </a:lnTo>
                <a:close/>
                <a:moveTo>
                  <a:pt x="3272" y="2298"/>
                </a:moveTo>
                <a:lnTo>
                  <a:pt x="3281" y="2298"/>
                </a:lnTo>
                <a:lnTo>
                  <a:pt x="3281" y="2301"/>
                </a:lnTo>
                <a:lnTo>
                  <a:pt x="3272" y="2301"/>
                </a:lnTo>
                <a:lnTo>
                  <a:pt x="3272" y="2298"/>
                </a:lnTo>
                <a:close/>
                <a:moveTo>
                  <a:pt x="3284" y="2298"/>
                </a:moveTo>
                <a:lnTo>
                  <a:pt x="3293" y="2298"/>
                </a:lnTo>
                <a:lnTo>
                  <a:pt x="3293" y="2301"/>
                </a:lnTo>
                <a:lnTo>
                  <a:pt x="3284" y="2301"/>
                </a:lnTo>
                <a:lnTo>
                  <a:pt x="3284" y="2298"/>
                </a:lnTo>
                <a:close/>
                <a:moveTo>
                  <a:pt x="3296" y="2298"/>
                </a:moveTo>
                <a:lnTo>
                  <a:pt x="3306" y="2298"/>
                </a:lnTo>
                <a:lnTo>
                  <a:pt x="3306" y="2301"/>
                </a:lnTo>
                <a:lnTo>
                  <a:pt x="3296" y="2301"/>
                </a:lnTo>
                <a:lnTo>
                  <a:pt x="3296" y="2298"/>
                </a:lnTo>
                <a:close/>
                <a:moveTo>
                  <a:pt x="3309" y="2298"/>
                </a:moveTo>
                <a:lnTo>
                  <a:pt x="3318" y="2298"/>
                </a:lnTo>
                <a:lnTo>
                  <a:pt x="3318" y="2301"/>
                </a:lnTo>
                <a:lnTo>
                  <a:pt x="3309" y="2301"/>
                </a:lnTo>
                <a:lnTo>
                  <a:pt x="3309" y="2298"/>
                </a:lnTo>
                <a:close/>
                <a:moveTo>
                  <a:pt x="3321" y="2298"/>
                </a:moveTo>
                <a:lnTo>
                  <a:pt x="3331" y="2298"/>
                </a:lnTo>
                <a:lnTo>
                  <a:pt x="3331" y="2301"/>
                </a:lnTo>
                <a:lnTo>
                  <a:pt x="3321" y="2301"/>
                </a:lnTo>
                <a:lnTo>
                  <a:pt x="3321" y="2298"/>
                </a:lnTo>
                <a:close/>
                <a:moveTo>
                  <a:pt x="3334" y="2298"/>
                </a:moveTo>
                <a:lnTo>
                  <a:pt x="3343" y="2298"/>
                </a:lnTo>
                <a:lnTo>
                  <a:pt x="3343" y="2301"/>
                </a:lnTo>
                <a:lnTo>
                  <a:pt x="3334" y="2301"/>
                </a:lnTo>
                <a:lnTo>
                  <a:pt x="3334" y="2298"/>
                </a:lnTo>
                <a:close/>
                <a:moveTo>
                  <a:pt x="3346" y="2298"/>
                </a:moveTo>
                <a:lnTo>
                  <a:pt x="3356" y="2298"/>
                </a:lnTo>
                <a:lnTo>
                  <a:pt x="3356" y="2301"/>
                </a:lnTo>
                <a:lnTo>
                  <a:pt x="3346" y="2301"/>
                </a:lnTo>
                <a:lnTo>
                  <a:pt x="3346" y="2298"/>
                </a:lnTo>
                <a:close/>
                <a:moveTo>
                  <a:pt x="3359" y="2298"/>
                </a:moveTo>
                <a:lnTo>
                  <a:pt x="3368" y="2298"/>
                </a:lnTo>
                <a:lnTo>
                  <a:pt x="3368" y="2301"/>
                </a:lnTo>
                <a:lnTo>
                  <a:pt x="3359" y="2301"/>
                </a:lnTo>
                <a:lnTo>
                  <a:pt x="3359" y="2298"/>
                </a:lnTo>
                <a:close/>
                <a:moveTo>
                  <a:pt x="3371" y="2298"/>
                </a:moveTo>
                <a:lnTo>
                  <a:pt x="3380" y="2298"/>
                </a:lnTo>
                <a:lnTo>
                  <a:pt x="3380" y="2301"/>
                </a:lnTo>
                <a:lnTo>
                  <a:pt x="3371" y="2301"/>
                </a:lnTo>
                <a:lnTo>
                  <a:pt x="3371" y="2298"/>
                </a:lnTo>
                <a:close/>
                <a:moveTo>
                  <a:pt x="3384" y="2298"/>
                </a:moveTo>
                <a:lnTo>
                  <a:pt x="3393" y="2298"/>
                </a:lnTo>
                <a:lnTo>
                  <a:pt x="3393" y="2301"/>
                </a:lnTo>
                <a:lnTo>
                  <a:pt x="3384" y="2301"/>
                </a:lnTo>
                <a:lnTo>
                  <a:pt x="3384" y="2298"/>
                </a:lnTo>
                <a:close/>
                <a:moveTo>
                  <a:pt x="3396" y="2298"/>
                </a:moveTo>
                <a:lnTo>
                  <a:pt x="3405" y="2298"/>
                </a:lnTo>
                <a:lnTo>
                  <a:pt x="3405" y="2301"/>
                </a:lnTo>
                <a:lnTo>
                  <a:pt x="3396" y="2301"/>
                </a:lnTo>
                <a:lnTo>
                  <a:pt x="3396" y="2298"/>
                </a:lnTo>
                <a:close/>
                <a:moveTo>
                  <a:pt x="3408" y="2298"/>
                </a:moveTo>
                <a:lnTo>
                  <a:pt x="3418" y="2298"/>
                </a:lnTo>
                <a:lnTo>
                  <a:pt x="3418" y="2301"/>
                </a:lnTo>
                <a:lnTo>
                  <a:pt x="3408" y="2301"/>
                </a:lnTo>
                <a:lnTo>
                  <a:pt x="3408" y="2298"/>
                </a:lnTo>
                <a:close/>
                <a:moveTo>
                  <a:pt x="3421" y="2298"/>
                </a:moveTo>
                <a:lnTo>
                  <a:pt x="3430" y="2298"/>
                </a:lnTo>
                <a:lnTo>
                  <a:pt x="3430" y="2301"/>
                </a:lnTo>
                <a:lnTo>
                  <a:pt x="3421" y="2301"/>
                </a:lnTo>
                <a:lnTo>
                  <a:pt x="3421" y="2298"/>
                </a:lnTo>
                <a:close/>
                <a:moveTo>
                  <a:pt x="3433" y="2298"/>
                </a:moveTo>
                <a:lnTo>
                  <a:pt x="3443" y="2298"/>
                </a:lnTo>
                <a:lnTo>
                  <a:pt x="3443" y="2301"/>
                </a:lnTo>
                <a:lnTo>
                  <a:pt x="3433" y="2301"/>
                </a:lnTo>
                <a:lnTo>
                  <a:pt x="3433" y="2298"/>
                </a:lnTo>
                <a:close/>
                <a:moveTo>
                  <a:pt x="3446" y="2298"/>
                </a:moveTo>
                <a:lnTo>
                  <a:pt x="3455" y="2298"/>
                </a:lnTo>
                <a:lnTo>
                  <a:pt x="3455" y="2301"/>
                </a:lnTo>
                <a:lnTo>
                  <a:pt x="3446" y="2301"/>
                </a:lnTo>
                <a:lnTo>
                  <a:pt x="3446" y="2298"/>
                </a:lnTo>
                <a:close/>
                <a:moveTo>
                  <a:pt x="3458" y="2298"/>
                </a:moveTo>
                <a:lnTo>
                  <a:pt x="3467" y="2298"/>
                </a:lnTo>
                <a:lnTo>
                  <a:pt x="3467" y="2301"/>
                </a:lnTo>
                <a:lnTo>
                  <a:pt x="3458" y="2301"/>
                </a:lnTo>
                <a:lnTo>
                  <a:pt x="3458" y="2298"/>
                </a:lnTo>
                <a:close/>
                <a:moveTo>
                  <a:pt x="3471" y="2298"/>
                </a:moveTo>
                <a:lnTo>
                  <a:pt x="3480" y="2298"/>
                </a:lnTo>
                <a:lnTo>
                  <a:pt x="3480" y="2301"/>
                </a:lnTo>
                <a:lnTo>
                  <a:pt x="3471" y="2301"/>
                </a:lnTo>
                <a:lnTo>
                  <a:pt x="3471" y="2298"/>
                </a:lnTo>
                <a:close/>
                <a:moveTo>
                  <a:pt x="3483" y="2298"/>
                </a:moveTo>
                <a:lnTo>
                  <a:pt x="3492" y="2298"/>
                </a:lnTo>
                <a:lnTo>
                  <a:pt x="3492" y="2301"/>
                </a:lnTo>
                <a:lnTo>
                  <a:pt x="3483" y="2301"/>
                </a:lnTo>
                <a:lnTo>
                  <a:pt x="3483" y="2298"/>
                </a:lnTo>
                <a:close/>
                <a:moveTo>
                  <a:pt x="3495" y="2298"/>
                </a:moveTo>
                <a:lnTo>
                  <a:pt x="3505" y="2298"/>
                </a:lnTo>
                <a:lnTo>
                  <a:pt x="3505" y="2301"/>
                </a:lnTo>
                <a:lnTo>
                  <a:pt x="3495" y="2301"/>
                </a:lnTo>
                <a:lnTo>
                  <a:pt x="3495" y="2298"/>
                </a:lnTo>
                <a:close/>
                <a:moveTo>
                  <a:pt x="3508" y="2298"/>
                </a:moveTo>
                <a:lnTo>
                  <a:pt x="3517" y="2298"/>
                </a:lnTo>
                <a:lnTo>
                  <a:pt x="3517" y="2301"/>
                </a:lnTo>
                <a:lnTo>
                  <a:pt x="3508" y="2301"/>
                </a:lnTo>
                <a:lnTo>
                  <a:pt x="3508" y="2298"/>
                </a:lnTo>
                <a:close/>
                <a:moveTo>
                  <a:pt x="3520" y="2298"/>
                </a:moveTo>
                <a:lnTo>
                  <a:pt x="3530" y="2298"/>
                </a:lnTo>
                <a:lnTo>
                  <a:pt x="3530" y="2301"/>
                </a:lnTo>
                <a:lnTo>
                  <a:pt x="3520" y="2301"/>
                </a:lnTo>
                <a:lnTo>
                  <a:pt x="3520" y="2298"/>
                </a:lnTo>
                <a:close/>
                <a:moveTo>
                  <a:pt x="3533" y="2298"/>
                </a:moveTo>
                <a:lnTo>
                  <a:pt x="3542" y="2298"/>
                </a:lnTo>
                <a:lnTo>
                  <a:pt x="3542" y="2301"/>
                </a:lnTo>
                <a:lnTo>
                  <a:pt x="3533" y="2301"/>
                </a:lnTo>
                <a:lnTo>
                  <a:pt x="3533" y="2298"/>
                </a:lnTo>
                <a:close/>
                <a:moveTo>
                  <a:pt x="3545" y="2298"/>
                </a:moveTo>
                <a:lnTo>
                  <a:pt x="3555" y="2298"/>
                </a:lnTo>
                <a:lnTo>
                  <a:pt x="3555" y="2301"/>
                </a:lnTo>
                <a:lnTo>
                  <a:pt x="3545" y="2301"/>
                </a:lnTo>
                <a:lnTo>
                  <a:pt x="3545" y="2298"/>
                </a:lnTo>
                <a:close/>
                <a:moveTo>
                  <a:pt x="3558" y="2298"/>
                </a:moveTo>
                <a:lnTo>
                  <a:pt x="3567" y="2298"/>
                </a:lnTo>
                <a:lnTo>
                  <a:pt x="3567" y="2301"/>
                </a:lnTo>
                <a:lnTo>
                  <a:pt x="3558" y="2301"/>
                </a:lnTo>
                <a:lnTo>
                  <a:pt x="3558" y="2298"/>
                </a:lnTo>
                <a:close/>
                <a:moveTo>
                  <a:pt x="3570" y="2298"/>
                </a:moveTo>
                <a:lnTo>
                  <a:pt x="3579" y="2298"/>
                </a:lnTo>
                <a:lnTo>
                  <a:pt x="3579" y="2301"/>
                </a:lnTo>
                <a:lnTo>
                  <a:pt x="3570" y="2301"/>
                </a:lnTo>
                <a:lnTo>
                  <a:pt x="3570" y="2298"/>
                </a:lnTo>
                <a:close/>
                <a:moveTo>
                  <a:pt x="3583" y="2298"/>
                </a:moveTo>
                <a:lnTo>
                  <a:pt x="3592" y="2298"/>
                </a:lnTo>
                <a:lnTo>
                  <a:pt x="3592" y="2301"/>
                </a:lnTo>
                <a:lnTo>
                  <a:pt x="3583" y="2301"/>
                </a:lnTo>
                <a:lnTo>
                  <a:pt x="3583" y="2298"/>
                </a:lnTo>
                <a:close/>
                <a:moveTo>
                  <a:pt x="3595" y="2298"/>
                </a:moveTo>
                <a:lnTo>
                  <a:pt x="3604" y="2298"/>
                </a:lnTo>
                <a:lnTo>
                  <a:pt x="3604" y="2301"/>
                </a:lnTo>
                <a:lnTo>
                  <a:pt x="3595" y="2301"/>
                </a:lnTo>
                <a:lnTo>
                  <a:pt x="3595" y="2298"/>
                </a:lnTo>
                <a:close/>
                <a:moveTo>
                  <a:pt x="3607" y="2298"/>
                </a:moveTo>
                <a:lnTo>
                  <a:pt x="3617" y="2298"/>
                </a:lnTo>
                <a:lnTo>
                  <a:pt x="3617" y="2301"/>
                </a:lnTo>
                <a:lnTo>
                  <a:pt x="3607" y="2301"/>
                </a:lnTo>
                <a:lnTo>
                  <a:pt x="3607" y="2298"/>
                </a:lnTo>
                <a:close/>
                <a:moveTo>
                  <a:pt x="3620" y="2298"/>
                </a:moveTo>
                <a:lnTo>
                  <a:pt x="3629" y="2298"/>
                </a:lnTo>
                <a:lnTo>
                  <a:pt x="3629" y="2301"/>
                </a:lnTo>
                <a:lnTo>
                  <a:pt x="3620" y="2301"/>
                </a:lnTo>
                <a:lnTo>
                  <a:pt x="3620" y="2298"/>
                </a:lnTo>
                <a:close/>
                <a:moveTo>
                  <a:pt x="3632" y="2298"/>
                </a:moveTo>
                <a:lnTo>
                  <a:pt x="3642" y="2298"/>
                </a:lnTo>
                <a:lnTo>
                  <a:pt x="3642" y="2301"/>
                </a:lnTo>
                <a:lnTo>
                  <a:pt x="3632" y="2301"/>
                </a:lnTo>
                <a:lnTo>
                  <a:pt x="3632" y="2298"/>
                </a:lnTo>
                <a:close/>
                <a:moveTo>
                  <a:pt x="3645" y="2298"/>
                </a:moveTo>
                <a:lnTo>
                  <a:pt x="3654" y="2298"/>
                </a:lnTo>
                <a:lnTo>
                  <a:pt x="3654" y="2301"/>
                </a:lnTo>
                <a:lnTo>
                  <a:pt x="3645" y="2301"/>
                </a:lnTo>
                <a:lnTo>
                  <a:pt x="3645" y="2298"/>
                </a:lnTo>
                <a:close/>
                <a:moveTo>
                  <a:pt x="3657" y="2298"/>
                </a:moveTo>
                <a:lnTo>
                  <a:pt x="3667" y="2298"/>
                </a:lnTo>
                <a:lnTo>
                  <a:pt x="3667" y="2301"/>
                </a:lnTo>
                <a:lnTo>
                  <a:pt x="3657" y="2301"/>
                </a:lnTo>
                <a:lnTo>
                  <a:pt x="3657" y="2298"/>
                </a:lnTo>
                <a:close/>
                <a:moveTo>
                  <a:pt x="3670" y="2298"/>
                </a:moveTo>
                <a:lnTo>
                  <a:pt x="3679" y="2298"/>
                </a:lnTo>
                <a:lnTo>
                  <a:pt x="3679" y="2301"/>
                </a:lnTo>
                <a:lnTo>
                  <a:pt x="3670" y="2301"/>
                </a:lnTo>
                <a:lnTo>
                  <a:pt x="3670" y="2298"/>
                </a:lnTo>
                <a:close/>
                <a:moveTo>
                  <a:pt x="3682" y="2298"/>
                </a:moveTo>
                <a:lnTo>
                  <a:pt x="3691" y="2298"/>
                </a:lnTo>
                <a:lnTo>
                  <a:pt x="3691" y="2301"/>
                </a:lnTo>
                <a:lnTo>
                  <a:pt x="3682" y="2301"/>
                </a:lnTo>
                <a:lnTo>
                  <a:pt x="3682" y="2298"/>
                </a:lnTo>
                <a:close/>
                <a:moveTo>
                  <a:pt x="3694" y="2298"/>
                </a:moveTo>
                <a:lnTo>
                  <a:pt x="3704" y="2298"/>
                </a:lnTo>
                <a:lnTo>
                  <a:pt x="3704" y="2301"/>
                </a:lnTo>
                <a:lnTo>
                  <a:pt x="3694" y="2301"/>
                </a:lnTo>
                <a:lnTo>
                  <a:pt x="3694" y="2298"/>
                </a:lnTo>
                <a:close/>
                <a:moveTo>
                  <a:pt x="3707" y="2298"/>
                </a:moveTo>
                <a:lnTo>
                  <a:pt x="3716" y="2298"/>
                </a:lnTo>
                <a:lnTo>
                  <a:pt x="3716" y="2301"/>
                </a:lnTo>
                <a:lnTo>
                  <a:pt x="3707" y="2301"/>
                </a:lnTo>
                <a:lnTo>
                  <a:pt x="3707" y="2298"/>
                </a:lnTo>
                <a:close/>
                <a:moveTo>
                  <a:pt x="3719" y="2298"/>
                </a:moveTo>
                <a:lnTo>
                  <a:pt x="3729" y="2298"/>
                </a:lnTo>
                <a:lnTo>
                  <a:pt x="3729" y="2301"/>
                </a:lnTo>
                <a:lnTo>
                  <a:pt x="3719" y="2301"/>
                </a:lnTo>
                <a:lnTo>
                  <a:pt x="3719" y="2298"/>
                </a:lnTo>
                <a:close/>
                <a:moveTo>
                  <a:pt x="3732" y="2298"/>
                </a:moveTo>
                <a:lnTo>
                  <a:pt x="3741" y="2298"/>
                </a:lnTo>
                <a:lnTo>
                  <a:pt x="3741" y="2301"/>
                </a:lnTo>
                <a:lnTo>
                  <a:pt x="3732" y="2301"/>
                </a:lnTo>
                <a:lnTo>
                  <a:pt x="3732" y="2298"/>
                </a:lnTo>
                <a:close/>
                <a:moveTo>
                  <a:pt x="3744" y="2298"/>
                </a:moveTo>
                <a:lnTo>
                  <a:pt x="3754" y="2298"/>
                </a:lnTo>
                <a:lnTo>
                  <a:pt x="3754" y="2301"/>
                </a:lnTo>
                <a:lnTo>
                  <a:pt x="3744" y="2301"/>
                </a:lnTo>
                <a:lnTo>
                  <a:pt x="3744" y="2298"/>
                </a:lnTo>
                <a:close/>
                <a:moveTo>
                  <a:pt x="3757" y="2298"/>
                </a:moveTo>
                <a:lnTo>
                  <a:pt x="3766" y="2298"/>
                </a:lnTo>
                <a:lnTo>
                  <a:pt x="3766" y="2301"/>
                </a:lnTo>
                <a:lnTo>
                  <a:pt x="3757" y="2301"/>
                </a:lnTo>
                <a:lnTo>
                  <a:pt x="3757" y="2298"/>
                </a:lnTo>
                <a:close/>
                <a:moveTo>
                  <a:pt x="3769" y="2298"/>
                </a:moveTo>
                <a:lnTo>
                  <a:pt x="3778" y="2298"/>
                </a:lnTo>
                <a:lnTo>
                  <a:pt x="3778" y="2301"/>
                </a:lnTo>
                <a:lnTo>
                  <a:pt x="3769" y="2301"/>
                </a:lnTo>
                <a:lnTo>
                  <a:pt x="3769" y="2298"/>
                </a:lnTo>
                <a:close/>
                <a:moveTo>
                  <a:pt x="3782" y="2298"/>
                </a:moveTo>
                <a:lnTo>
                  <a:pt x="3791" y="2298"/>
                </a:lnTo>
                <a:lnTo>
                  <a:pt x="3791" y="2301"/>
                </a:lnTo>
                <a:lnTo>
                  <a:pt x="3782" y="2301"/>
                </a:lnTo>
                <a:lnTo>
                  <a:pt x="3782" y="2298"/>
                </a:lnTo>
                <a:close/>
                <a:moveTo>
                  <a:pt x="3794" y="2298"/>
                </a:moveTo>
                <a:lnTo>
                  <a:pt x="3800" y="2298"/>
                </a:lnTo>
                <a:lnTo>
                  <a:pt x="3800" y="2301"/>
                </a:lnTo>
                <a:lnTo>
                  <a:pt x="3794" y="2301"/>
                </a:lnTo>
                <a:lnTo>
                  <a:pt x="3794" y="2298"/>
                </a:lnTo>
                <a:close/>
                <a:moveTo>
                  <a:pt x="0" y="2042"/>
                </a:moveTo>
                <a:lnTo>
                  <a:pt x="10" y="2042"/>
                </a:lnTo>
                <a:lnTo>
                  <a:pt x="10" y="2045"/>
                </a:lnTo>
                <a:lnTo>
                  <a:pt x="0" y="2045"/>
                </a:lnTo>
                <a:lnTo>
                  <a:pt x="0" y="2042"/>
                </a:lnTo>
                <a:close/>
                <a:moveTo>
                  <a:pt x="13" y="2042"/>
                </a:moveTo>
                <a:lnTo>
                  <a:pt x="22" y="2042"/>
                </a:lnTo>
                <a:lnTo>
                  <a:pt x="22" y="2045"/>
                </a:lnTo>
                <a:lnTo>
                  <a:pt x="13" y="2045"/>
                </a:lnTo>
                <a:lnTo>
                  <a:pt x="13" y="2042"/>
                </a:lnTo>
                <a:close/>
                <a:moveTo>
                  <a:pt x="25" y="2042"/>
                </a:moveTo>
                <a:lnTo>
                  <a:pt x="35" y="2042"/>
                </a:lnTo>
                <a:lnTo>
                  <a:pt x="35" y="2045"/>
                </a:lnTo>
                <a:lnTo>
                  <a:pt x="25" y="2045"/>
                </a:lnTo>
                <a:lnTo>
                  <a:pt x="25" y="2042"/>
                </a:lnTo>
                <a:close/>
                <a:moveTo>
                  <a:pt x="38" y="2042"/>
                </a:moveTo>
                <a:lnTo>
                  <a:pt x="47" y="2042"/>
                </a:lnTo>
                <a:lnTo>
                  <a:pt x="47" y="2045"/>
                </a:lnTo>
                <a:lnTo>
                  <a:pt x="38" y="2045"/>
                </a:lnTo>
                <a:lnTo>
                  <a:pt x="38" y="2042"/>
                </a:lnTo>
                <a:close/>
                <a:moveTo>
                  <a:pt x="50" y="2042"/>
                </a:moveTo>
                <a:lnTo>
                  <a:pt x="59" y="2042"/>
                </a:lnTo>
                <a:lnTo>
                  <a:pt x="59" y="2045"/>
                </a:lnTo>
                <a:lnTo>
                  <a:pt x="50" y="2045"/>
                </a:lnTo>
                <a:lnTo>
                  <a:pt x="50" y="2042"/>
                </a:lnTo>
                <a:close/>
                <a:moveTo>
                  <a:pt x="63" y="2042"/>
                </a:moveTo>
                <a:lnTo>
                  <a:pt x="72" y="2042"/>
                </a:lnTo>
                <a:lnTo>
                  <a:pt x="72" y="2045"/>
                </a:lnTo>
                <a:lnTo>
                  <a:pt x="63" y="2045"/>
                </a:lnTo>
                <a:lnTo>
                  <a:pt x="63" y="2042"/>
                </a:lnTo>
                <a:close/>
                <a:moveTo>
                  <a:pt x="75" y="2042"/>
                </a:moveTo>
                <a:lnTo>
                  <a:pt x="84" y="2042"/>
                </a:lnTo>
                <a:lnTo>
                  <a:pt x="84" y="2045"/>
                </a:lnTo>
                <a:lnTo>
                  <a:pt x="75" y="2045"/>
                </a:lnTo>
                <a:lnTo>
                  <a:pt x="75" y="2042"/>
                </a:lnTo>
                <a:close/>
                <a:moveTo>
                  <a:pt x="87" y="2042"/>
                </a:moveTo>
                <a:lnTo>
                  <a:pt x="97" y="2042"/>
                </a:lnTo>
                <a:lnTo>
                  <a:pt x="97" y="2045"/>
                </a:lnTo>
                <a:lnTo>
                  <a:pt x="87" y="2045"/>
                </a:lnTo>
                <a:lnTo>
                  <a:pt x="87" y="2042"/>
                </a:lnTo>
                <a:close/>
                <a:moveTo>
                  <a:pt x="100" y="2042"/>
                </a:moveTo>
                <a:lnTo>
                  <a:pt x="109" y="2042"/>
                </a:lnTo>
                <a:lnTo>
                  <a:pt x="109" y="2045"/>
                </a:lnTo>
                <a:lnTo>
                  <a:pt x="100" y="2045"/>
                </a:lnTo>
                <a:lnTo>
                  <a:pt x="100" y="2042"/>
                </a:lnTo>
                <a:close/>
                <a:moveTo>
                  <a:pt x="112" y="2042"/>
                </a:moveTo>
                <a:lnTo>
                  <a:pt x="122" y="2042"/>
                </a:lnTo>
                <a:lnTo>
                  <a:pt x="122" y="2045"/>
                </a:lnTo>
                <a:lnTo>
                  <a:pt x="112" y="2045"/>
                </a:lnTo>
                <a:lnTo>
                  <a:pt x="112" y="2042"/>
                </a:lnTo>
                <a:close/>
                <a:moveTo>
                  <a:pt x="125" y="2042"/>
                </a:moveTo>
                <a:lnTo>
                  <a:pt x="134" y="2042"/>
                </a:lnTo>
                <a:lnTo>
                  <a:pt x="134" y="2045"/>
                </a:lnTo>
                <a:lnTo>
                  <a:pt x="125" y="2045"/>
                </a:lnTo>
                <a:lnTo>
                  <a:pt x="125" y="2042"/>
                </a:lnTo>
                <a:close/>
                <a:moveTo>
                  <a:pt x="137" y="2042"/>
                </a:moveTo>
                <a:lnTo>
                  <a:pt x="146" y="2042"/>
                </a:lnTo>
                <a:lnTo>
                  <a:pt x="146" y="2045"/>
                </a:lnTo>
                <a:lnTo>
                  <a:pt x="137" y="2045"/>
                </a:lnTo>
                <a:lnTo>
                  <a:pt x="137" y="2042"/>
                </a:lnTo>
                <a:close/>
                <a:moveTo>
                  <a:pt x="150" y="2042"/>
                </a:moveTo>
                <a:lnTo>
                  <a:pt x="159" y="2042"/>
                </a:lnTo>
                <a:lnTo>
                  <a:pt x="159" y="2045"/>
                </a:lnTo>
                <a:lnTo>
                  <a:pt x="150" y="2045"/>
                </a:lnTo>
                <a:lnTo>
                  <a:pt x="150" y="2042"/>
                </a:lnTo>
                <a:close/>
                <a:moveTo>
                  <a:pt x="162" y="2042"/>
                </a:moveTo>
                <a:lnTo>
                  <a:pt x="171" y="2042"/>
                </a:lnTo>
                <a:lnTo>
                  <a:pt x="171" y="2045"/>
                </a:lnTo>
                <a:lnTo>
                  <a:pt x="162" y="2045"/>
                </a:lnTo>
                <a:lnTo>
                  <a:pt x="162" y="2042"/>
                </a:lnTo>
                <a:close/>
                <a:moveTo>
                  <a:pt x="174" y="2042"/>
                </a:moveTo>
                <a:lnTo>
                  <a:pt x="184" y="2042"/>
                </a:lnTo>
                <a:lnTo>
                  <a:pt x="184" y="2045"/>
                </a:lnTo>
                <a:lnTo>
                  <a:pt x="174" y="2045"/>
                </a:lnTo>
                <a:lnTo>
                  <a:pt x="174" y="2042"/>
                </a:lnTo>
                <a:close/>
                <a:moveTo>
                  <a:pt x="187" y="2042"/>
                </a:moveTo>
                <a:lnTo>
                  <a:pt x="196" y="2042"/>
                </a:lnTo>
                <a:lnTo>
                  <a:pt x="196" y="2045"/>
                </a:lnTo>
                <a:lnTo>
                  <a:pt x="187" y="2045"/>
                </a:lnTo>
                <a:lnTo>
                  <a:pt x="187" y="2042"/>
                </a:lnTo>
                <a:close/>
                <a:moveTo>
                  <a:pt x="199" y="2042"/>
                </a:moveTo>
                <a:lnTo>
                  <a:pt x="209" y="2042"/>
                </a:lnTo>
                <a:lnTo>
                  <a:pt x="209" y="2045"/>
                </a:lnTo>
                <a:lnTo>
                  <a:pt x="199" y="2045"/>
                </a:lnTo>
                <a:lnTo>
                  <a:pt x="199" y="2042"/>
                </a:lnTo>
                <a:close/>
                <a:moveTo>
                  <a:pt x="212" y="2042"/>
                </a:moveTo>
                <a:lnTo>
                  <a:pt x="221" y="2042"/>
                </a:lnTo>
                <a:lnTo>
                  <a:pt x="221" y="2045"/>
                </a:lnTo>
                <a:lnTo>
                  <a:pt x="212" y="2045"/>
                </a:lnTo>
                <a:lnTo>
                  <a:pt x="212" y="2042"/>
                </a:lnTo>
                <a:close/>
                <a:moveTo>
                  <a:pt x="224" y="2042"/>
                </a:moveTo>
                <a:lnTo>
                  <a:pt x="234" y="2042"/>
                </a:lnTo>
                <a:lnTo>
                  <a:pt x="234" y="2045"/>
                </a:lnTo>
                <a:lnTo>
                  <a:pt x="224" y="2045"/>
                </a:lnTo>
                <a:lnTo>
                  <a:pt x="224" y="2042"/>
                </a:lnTo>
                <a:close/>
                <a:moveTo>
                  <a:pt x="237" y="2042"/>
                </a:moveTo>
                <a:lnTo>
                  <a:pt x="246" y="2042"/>
                </a:lnTo>
                <a:lnTo>
                  <a:pt x="246" y="2045"/>
                </a:lnTo>
                <a:lnTo>
                  <a:pt x="237" y="2045"/>
                </a:lnTo>
                <a:lnTo>
                  <a:pt x="237" y="2042"/>
                </a:lnTo>
                <a:close/>
                <a:moveTo>
                  <a:pt x="249" y="2042"/>
                </a:moveTo>
                <a:lnTo>
                  <a:pt x="258" y="2042"/>
                </a:lnTo>
                <a:lnTo>
                  <a:pt x="258" y="2045"/>
                </a:lnTo>
                <a:lnTo>
                  <a:pt x="249" y="2045"/>
                </a:lnTo>
                <a:lnTo>
                  <a:pt x="249" y="2042"/>
                </a:lnTo>
                <a:close/>
                <a:moveTo>
                  <a:pt x="262" y="2042"/>
                </a:moveTo>
                <a:lnTo>
                  <a:pt x="271" y="2042"/>
                </a:lnTo>
                <a:lnTo>
                  <a:pt x="271" y="2045"/>
                </a:lnTo>
                <a:lnTo>
                  <a:pt x="262" y="2045"/>
                </a:lnTo>
                <a:lnTo>
                  <a:pt x="262" y="2042"/>
                </a:lnTo>
                <a:close/>
                <a:moveTo>
                  <a:pt x="274" y="2042"/>
                </a:moveTo>
                <a:lnTo>
                  <a:pt x="283" y="2042"/>
                </a:lnTo>
                <a:lnTo>
                  <a:pt x="283" y="2045"/>
                </a:lnTo>
                <a:lnTo>
                  <a:pt x="274" y="2045"/>
                </a:lnTo>
                <a:lnTo>
                  <a:pt x="274" y="2042"/>
                </a:lnTo>
                <a:close/>
                <a:moveTo>
                  <a:pt x="286" y="2042"/>
                </a:moveTo>
                <a:lnTo>
                  <a:pt x="296" y="2042"/>
                </a:lnTo>
                <a:lnTo>
                  <a:pt x="296" y="2045"/>
                </a:lnTo>
                <a:lnTo>
                  <a:pt x="286" y="2045"/>
                </a:lnTo>
                <a:lnTo>
                  <a:pt x="286" y="2042"/>
                </a:lnTo>
                <a:close/>
                <a:moveTo>
                  <a:pt x="299" y="2042"/>
                </a:moveTo>
                <a:lnTo>
                  <a:pt x="308" y="2042"/>
                </a:lnTo>
                <a:lnTo>
                  <a:pt x="308" y="2045"/>
                </a:lnTo>
                <a:lnTo>
                  <a:pt x="299" y="2045"/>
                </a:lnTo>
                <a:lnTo>
                  <a:pt x="299" y="2042"/>
                </a:lnTo>
                <a:close/>
                <a:moveTo>
                  <a:pt x="311" y="2042"/>
                </a:moveTo>
                <a:lnTo>
                  <a:pt x="321" y="2042"/>
                </a:lnTo>
                <a:lnTo>
                  <a:pt x="321" y="2045"/>
                </a:lnTo>
                <a:lnTo>
                  <a:pt x="311" y="2045"/>
                </a:lnTo>
                <a:lnTo>
                  <a:pt x="311" y="2042"/>
                </a:lnTo>
                <a:close/>
                <a:moveTo>
                  <a:pt x="324" y="2042"/>
                </a:moveTo>
                <a:lnTo>
                  <a:pt x="333" y="2042"/>
                </a:lnTo>
                <a:lnTo>
                  <a:pt x="333" y="2045"/>
                </a:lnTo>
                <a:lnTo>
                  <a:pt x="324" y="2045"/>
                </a:lnTo>
                <a:lnTo>
                  <a:pt x="324" y="2042"/>
                </a:lnTo>
                <a:close/>
                <a:moveTo>
                  <a:pt x="336" y="2042"/>
                </a:moveTo>
                <a:lnTo>
                  <a:pt x="346" y="2042"/>
                </a:lnTo>
                <a:lnTo>
                  <a:pt x="346" y="2045"/>
                </a:lnTo>
                <a:lnTo>
                  <a:pt x="336" y="2045"/>
                </a:lnTo>
                <a:lnTo>
                  <a:pt x="336" y="2042"/>
                </a:lnTo>
                <a:close/>
                <a:moveTo>
                  <a:pt x="349" y="2042"/>
                </a:moveTo>
                <a:lnTo>
                  <a:pt x="358" y="2042"/>
                </a:lnTo>
                <a:lnTo>
                  <a:pt x="358" y="2045"/>
                </a:lnTo>
                <a:lnTo>
                  <a:pt x="349" y="2045"/>
                </a:lnTo>
                <a:lnTo>
                  <a:pt x="349" y="2042"/>
                </a:lnTo>
                <a:close/>
                <a:moveTo>
                  <a:pt x="361" y="2042"/>
                </a:moveTo>
                <a:lnTo>
                  <a:pt x="370" y="2042"/>
                </a:lnTo>
                <a:lnTo>
                  <a:pt x="370" y="2045"/>
                </a:lnTo>
                <a:lnTo>
                  <a:pt x="361" y="2045"/>
                </a:lnTo>
                <a:lnTo>
                  <a:pt x="361" y="2042"/>
                </a:lnTo>
                <a:close/>
                <a:moveTo>
                  <a:pt x="373" y="2042"/>
                </a:moveTo>
                <a:lnTo>
                  <a:pt x="383" y="2042"/>
                </a:lnTo>
                <a:lnTo>
                  <a:pt x="383" y="2045"/>
                </a:lnTo>
                <a:lnTo>
                  <a:pt x="373" y="2045"/>
                </a:lnTo>
                <a:lnTo>
                  <a:pt x="373" y="2042"/>
                </a:lnTo>
                <a:close/>
                <a:moveTo>
                  <a:pt x="386" y="2042"/>
                </a:moveTo>
                <a:lnTo>
                  <a:pt x="395" y="2042"/>
                </a:lnTo>
                <a:lnTo>
                  <a:pt x="395" y="2045"/>
                </a:lnTo>
                <a:lnTo>
                  <a:pt x="386" y="2045"/>
                </a:lnTo>
                <a:lnTo>
                  <a:pt x="386" y="2042"/>
                </a:lnTo>
                <a:close/>
                <a:moveTo>
                  <a:pt x="398" y="2042"/>
                </a:moveTo>
                <a:lnTo>
                  <a:pt x="408" y="2042"/>
                </a:lnTo>
                <a:lnTo>
                  <a:pt x="408" y="2045"/>
                </a:lnTo>
                <a:lnTo>
                  <a:pt x="398" y="2045"/>
                </a:lnTo>
                <a:lnTo>
                  <a:pt x="398" y="2042"/>
                </a:lnTo>
                <a:close/>
                <a:moveTo>
                  <a:pt x="411" y="2042"/>
                </a:moveTo>
                <a:lnTo>
                  <a:pt x="420" y="2042"/>
                </a:lnTo>
                <a:lnTo>
                  <a:pt x="420" y="2045"/>
                </a:lnTo>
                <a:lnTo>
                  <a:pt x="411" y="2045"/>
                </a:lnTo>
                <a:lnTo>
                  <a:pt x="411" y="2042"/>
                </a:lnTo>
                <a:close/>
                <a:moveTo>
                  <a:pt x="423" y="2042"/>
                </a:moveTo>
                <a:lnTo>
                  <a:pt x="433" y="2042"/>
                </a:lnTo>
                <a:lnTo>
                  <a:pt x="433" y="2045"/>
                </a:lnTo>
                <a:lnTo>
                  <a:pt x="423" y="2045"/>
                </a:lnTo>
                <a:lnTo>
                  <a:pt x="423" y="2042"/>
                </a:lnTo>
                <a:close/>
                <a:moveTo>
                  <a:pt x="436" y="2042"/>
                </a:moveTo>
                <a:lnTo>
                  <a:pt x="445" y="2042"/>
                </a:lnTo>
                <a:lnTo>
                  <a:pt x="445" y="2045"/>
                </a:lnTo>
                <a:lnTo>
                  <a:pt x="436" y="2045"/>
                </a:lnTo>
                <a:lnTo>
                  <a:pt x="436" y="2042"/>
                </a:lnTo>
                <a:close/>
                <a:moveTo>
                  <a:pt x="448" y="2042"/>
                </a:moveTo>
                <a:lnTo>
                  <a:pt x="457" y="2042"/>
                </a:lnTo>
                <a:lnTo>
                  <a:pt x="457" y="2045"/>
                </a:lnTo>
                <a:lnTo>
                  <a:pt x="448" y="2045"/>
                </a:lnTo>
                <a:lnTo>
                  <a:pt x="448" y="2042"/>
                </a:lnTo>
                <a:close/>
                <a:moveTo>
                  <a:pt x="461" y="2042"/>
                </a:moveTo>
                <a:lnTo>
                  <a:pt x="470" y="2042"/>
                </a:lnTo>
                <a:lnTo>
                  <a:pt x="470" y="2045"/>
                </a:lnTo>
                <a:lnTo>
                  <a:pt x="461" y="2045"/>
                </a:lnTo>
                <a:lnTo>
                  <a:pt x="461" y="2042"/>
                </a:lnTo>
                <a:close/>
                <a:moveTo>
                  <a:pt x="473" y="2042"/>
                </a:moveTo>
                <a:lnTo>
                  <a:pt x="482" y="2042"/>
                </a:lnTo>
                <a:lnTo>
                  <a:pt x="482" y="2045"/>
                </a:lnTo>
                <a:lnTo>
                  <a:pt x="473" y="2045"/>
                </a:lnTo>
                <a:lnTo>
                  <a:pt x="473" y="2042"/>
                </a:lnTo>
                <a:close/>
                <a:moveTo>
                  <a:pt x="485" y="2042"/>
                </a:moveTo>
                <a:lnTo>
                  <a:pt x="495" y="2042"/>
                </a:lnTo>
                <a:lnTo>
                  <a:pt x="495" y="2045"/>
                </a:lnTo>
                <a:lnTo>
                  <a:pt x="485" y="2045"/>
                </a:lnTo>
                <a:lnTo>
                  <a:pt x="485" y="2042"/>
                </a:lnTo>
                <a:close/>
                <a:moveTo>
                  <a:pt x="498" y="2042"/>
                </a:moveTo>
                <a:lnTo>
                  <a:pt x="507" y="2042"/>
                </a:lnTo>
                <a:lnTo>
                  <a:pt x="507" y="2045"/>
                </a:lnTo>
                <a:lnTo>
                  <a:pt x="498" y="2045"/>
                </a:lnTo>
                <a:lnTo>
                  <a:pt x="498" y="2042"/>
                </a:lnTo>
                <a:close/>
                <a:moveTo>
                  <a:pt x="510" y="2042"/>
                </a:moveTo>
                <a:lnTo>
                  <a:pt x="520" y="2042"/>
                </a:lnTo>
                <a:lnTo>
                  <a:pt x="520" y="2045"/>
                </a:lnTo>
                <a:lnTo>
                  <a:pt x="510" y="2045"/>
                </a:lnTo>
                <a:lnTo>
                  <a:pt x="510" y="2042"/>
                </a:lnTo>
                <a:close/>
                <a:moveTo>
                  <a:pt x="523" y="2042"/>
                </a:moveTo>
                <a:lnTo>
                  <a:pt x="532" y="2042"/>
                </a:lnTo>
                <a:lnTo>
                  <a:pt x="532" y="2045"/>
                </a:lnTo>
                <a:lnTo>
                  <a:pt x="523" y="2045"/>
                </a:lnTo>
                <a:lnTo>
                  <a:pt x="523" y="2042"/>
                </a:lnTo>
                <a:close/>
                <a:moveTo>
                  <a:pt x="535" y="2042"/>
                </a:moveTo>
                <a:lnTo>
                  <a:pt x="545" y="2042"/>
                </a:lnTo>
                <a:lnTo>
                  <a:pt x="545" y="2045"/>
                </a:lnTo>
                <a:lnTo>
                  <a:pt x="535" y="2045"/>
                </a:lnTo>
                <a:lnTo>
                  <a:pt x="535" y="2042"/>
                </a:lnTo>
                <a:close/>
                <a:moveTo>
                  <a:pt x="548" y="2042"/>
                </a:moveTo>
                <a:lnTo>
                  <a:pt x="557" y="2042"/>
                </a:lnTo>
                <a:lnTo>
                  <a:pt x="557" y="2045"/>
                </a:lnTo>
                <a:lnTo>
                  <a:pt x="548" y="2045"/>
                </a:lnTo>
                <a:lnTo>
                  <a:pt x="548" y="2042"/>
                </a:lnTo>
                <a:close/>
                <a:moveTo>
                  <a:pt x="560" y="2042"/>
                </a:moveTo>
                <a:lnTo>
                  <a:pt x="569" y="2042"/>
                </a:lnTo>
                <a:lnTo>
                  <a:pt x="569" y="2045"/>
                </a:lnTo>
                <a:lnTo>
                  <a:pt x="560" y="2045"/>
                </a:lnTo>
                <a:lnTo>
                  <a:pt x="560" y="2042"/>
                </a:lnTo>
                <a:close/>
                <a:moveTo>
                  <a:pt x="573" y="2042"/>
                </a:moveTo>
                <a:lnTo>
                  <a:pt x="582" y="2042"/>
                </a:lnTo>
                <a:lnTo>
                  <a:pt x="582" y="2045"/>
                </a:lnTo>
                <a:lnTo>
                  <a:pt x="573" y="2045"/>
                </a:lnTo>
                <a:lnTo>
                  <a:pt x="573" y="2042"/>
                </a:lnTo>
                <a:close/>
                <a:moveTo>
                  <a:pt x="585" y="2042"/>
                </a:moveTo>
                <a:lnTo>
                  <a:pt x="594" y="2042"/>
                </a:lnTo>
                <a:lnTo>
                  <a:pt x="594" y="2045"/>
                </a:lnTo>
                <a:lnTo>
                  <a:pt x="585" y="2045"/>
                </a:lnTo>
                <a:lnTo>
                  <a:pt x="585" y="2042"/>
                </a:lnTo>
                <a:close/>
                <a:moveTo>
                  <a:pt x="597" y="2042"/>
                </a:moveTo>
                <a:lnTo>
                  <a:pt x="607" y="2042"/>
                </a:lnTo>
                <a:lnTo>
                  <a:pt x="607" y="2045"/>
                </a:lnTo>
                <a:lnTo>
                  <a:pt x="597" y="2045"/>
                </a:lnTo>
                <a:lnTo>
                  <a:pt x="597" y="2042"/>
                </a:lnTo>
                <a:close/>
                <a:moveTo>
                  <a:pt x="610" y="2042"/>
                </a:moveTo>
                <a:lnTo>
                  <a:pt x="619" y="2042"/>
                </a:lnTo>
                <a:lnTo>
                  <a:pt x="619" y="2045"/>
                </a:lnTo>
                <a:lnTo>
                  <a:pt x="610" y="2045"/>
                </a:lnTo>
                <a:lnTo>
                  <a:pt x="610" y="2042"/>
                </a:lnTo>
                <a:close/>
                <a:moveTo>
                  <a:pt x="622" y="2042"/>
                </a:moveTo>
                <a:lnTo>
                  <a:pt x="632" y="2042"/>
                </a:lnTo>
                <a:lnTo>
                  <a:pt x="632" y="2045"/>
                </a:lnTo>
                <a:lnTo>
                  <a:pt x="622" y="2045"/>
                </a:lnTo>
                <a:lnTo>
                  <a:pt x="622" y="2042"/>
                </a:lnTo>
                <a:close/>
                <a:moveTo>
                  <a:pt x="635" y="2042"/>
                </a:moveTo>
                <a:lnTo>
                  <a:pt x="644" y="2042"/>
                </a:lnTo>
                <a:lnTo>
                  <a:pt x="644" y="2045"/>
                </a:lnTo>
                <a:lnTo>
                  <a:pt x="635" y="2045"/>
                </a:lnTo>
                <a:lnTo>
                  <a:pt x="635" y="2042"/>
                </a:lnTo>
                <a:close/>
                <a:moveTo>
                  <a:pt x="647" y="2042"/>
                </a:moveTo>
                <a:lnTo>
                  <a:pt x="656" y="2042"/>
                </a:lnTo>
                <a:lnTo>
                  <a:pt x="656" y="2045"/>
                </a:lnTo>
                <a:lnTo>
                  <a:pt x="647" y="2045"/>
                </a:lnTo>
                <a:lnTo>
                  <a:pt x="647" y="2042"/>
                </a:lnTo>
                <a:close/>
                <a:moveTo>
                  <a:pt x="660" y="2042"/>
                </a:moveTo>
                <a:lnTo>
                  <a:pt x="669" y="2042"/>
                </a:lnTo>
                <a:lnTo>
                  <a:pt x="669" y="2045"/>
                </a:lnTo>
                <a:lnTo>
                  <a:pt x="660" y="2045"/>
                </a:lnTo>
                <a:lnTo>
                  <a:pt x="660" y="2042"/>
                </a:lnTo>
                <a:close/>
                <a:moveTo>
                  <a:pt x="672" y="2042"/>
                </a:moveTo>
                <a:lnTo>
                  <a:pt x="681" y="2042"/>
                </a:lnTo>
                <a:lnTo>
                  <a:pt x="681" y="2045"/>
                </a:lnTo>
                <a:lnTo>
                  <a:pt x="672" y="2045"/>
                </a:lnTo>
                <a:lnTo>
                  <a:pt x="672" y="2042"/>
                </a:lnTo>
                <a:close/>
                <a:moveTo>
                  <a:pt x="684" y="2042"/>
                </a:moveTo>
                <a:lnTo>
                  <a:pt x="694" y="2042"/>
                </a:lnTo>
                <a:lnTo>
                  <a:pt x="694" y="2045"/>
                </a:lnTo>
                <a:lnTo>
                  <a:pt x="684" y="2045"/>
                </a:lnTo>
                <a:lnTo>
                  <a:pt x="684" y="2042"/>
                </a:lnTo>
                <a:close/>
                <a:moveTo>
                  <a:pt x="697" y="2042"/>
                </a:moveTo>
                <a:lnTo>
                  <a:pt x="706" y="2042"/>
                </a:lnTo>
                <a:lnTo>
                  <a:pt x="706" y="2045"/>
                </a:lnTo>
                <a:lnTo>
                  <a:pt x="697" y="2045"/>
                </a:lnTo>
                <a:lnTo>
                  <a:pt x="697" y="2042"/>
                </a:lnTo>
                <a:close/>
                <a:moveTo>
                  <a:pt x="709" y="2042"/>
                </a:moveTo>
                <a:lnTo>
                  <a:pt x="719" y="2042"/>
                </a:lnTo>
                <a:lnTo>
                  <a:pt x="719" y="2045"/>
                </a:lnTo>
                <a:lnTo>
                  <a:pt x="709" y="2045"/>
                </a:lnTo>
                <a:lnTo>
                  <a:pt x="709" y="2042"/>
                </a:lnTo>
                <a:close/>
                <a:moveTo>
                  <a:pt x="722" y="2042"/>
                </a:moveTo>
                <a:lnTo>
                  <a:pt x="731" y="2042"/>
                </a:lnTo>
                <a:lnTo>
                  <a:pt x="731" y="2045"/>
                </a:lnTo>
                <a:lnTo>
                  <a:pt x="722" y="2045"/>
                </a:lnTo>
                <a:lnTo>
                  <a:pt x="722" y="2042"/>
                </a:lnTo>
                <a:close/>
                <a:moveTo>
                  <a:pt x="734" y="2042"/>
                </a:moveTo>
                <a:lnTo>
                  <a:pt x="744" y="2042"/>
                </a:lnTo>
                <a:lnTo>
                  <a:pt x="744" y="2045"/>
                </a:lnTo>
                <a:lnTo>
                  <a:pt x="734" y="2045"/>
                </a:lnTo>
                <a:lnTo>
                  <a:pt x="734" y="2042"/>
                </a:lnTo>
                <a:close/>
                <a:moveTo>
                  <a:pt x="747" y="2042"/>
                </a:moveTo>
                <a:lnTo>
                  <a:pt x="756" y="2042"/>
                </a:lnTo>
                <a:lnTo>
                  <a:pt x="756" y="2045"/>
                </a:lnTo>
                <a:lnTo>
                  <a:pt x="747" y="2045"/>
                </a:lnTo>
                <a:lnTo>
                  <a:pt x="747" y="2042"/>
                </a:lnTo>
                <a:close/>
                <a:moveTo>
                  <a:pt x="759" y="2042"/>
                </a:moveTo>
                <a:lnTo>
                  <a:pt x="768" y="2042"/>
                </a:lnTo>
                <a:lnTo>
                  <a:pt x="768" y="2045"/>
                </a:lnTo>
                <a:lnTo>
                  <a:pt x="759" y="2045"/>
                </a:lnTo>
                <a:lnTo>
                  <a:pt x="759" y="2042"/>
                </a:lnTo>
                <a:close/>
                <a:moveTo>
                  <a:pt x="772" y="2042"/>
                </a:moveTo>
                <a:lnTo>
                  <a:pt x="781" y="2042"/>
                </a:lnTo>
                <a:lnTo>
                  <a:pt x="781" y="2045"/>
                </a:lnTo>
                <a:lnTo>
                  <a:pt x="772" y="2045"/>
                </a:lnTo>
                <a:lnTo>
                  <a:pt x="772" y="2042"/>
                </a:lnTo>
                <a:close/>
                <a:moveTo>
                  <a:pt x="784" y="2042"/>
                </a:moveTo>
                <a:lnTo>
                  <a:pt x="793" y="2042"/>
                </a:lnTo>
                <a:lnTo>
                  <a:pt x="793" y="2045"/>
                </a:lnTo>
                <a:lnTo>
                  <a:pt x="784" y="2045"/>
                </a:lnTo>
                <a:lnTo>
                  <a:pt x="784" y="2042"/>
                </a:lnTo>
                <a:close/>
                <a:moveTo>
                  <a:pt x="796" y="2042"/>
                </a:moveTo>
                <a:lnTo>
                  <a:pt x="806" y="2042"/>
                </a:lnTo>
                <a:lnTo>
                  <a:pt x="806" y="2045"/>
                </a:lnTo>
                <a:lnTo>
                  <a:pt x="796" y="2045"/>
                </a:lnTo>
                <a:lnTo>
                  <a:pt x="796" y="2042"/>
                </a:lnTo>
                <a:close/>
                <a:moveTo>
                  <a:pt x="809" y="2042"/>
                </a:moveTo>
                <a:lnTo>
                  <a:pt x="818" y="2042"/>
                </a:lnTo>
                <a:lnTo>
                  <a:pt x="818" y="2045"/>
                </a:lnTo>
                <a:lnTo>
                  <a:pt x="809" y="2045"/>
                </a:lnTo>
                <a:lnTo>
                  <a:pt x="809" y="2042"/>
                </a:lnTo>
                <a:close/>
                <a:moveTo>
                  <a:pt x="821" y="2042"/>
                </a:moveTo>
                <a:lnTo>
                  <a:pt x="831" y="2042"/>
                </a:lnTo>
                <a:lnTo>
                  <a:pt x="831" y="2045"/>
                </a:lnTo>
                <a:lnTo>
                  <a:pt x="821" y="2045"/>
                </a:lnTo>
                <a:lnTo>
                  <a:pt x="821" y="2042"/>
                </a:lnTo>
                <a:close/>
                <a:moveTo>
                  <a:pt x="834" y="2042"/>
                </a:moveTo>
                <a:lnTo>
                  <a:pt x="843" y="2042"/>
                </a:lnTo>
                <a:lnTo>
                  <a:pt x="843" y="2045"/>
                </a:lnTo>
                <a:lnTo>
                  <a:pt x="834" y="2045"/>
                </a:lnTo>
                <a:lnTo>
                  <a:pt x="834" y="2042"/>
                </a:lnTo>
                <a:close/>
                <a:moveTo>
                  <a:pt x="846" y="2042"/>
                </a:moveTo>
                <a:lnTo>
                  <a:pt x="855" y="2042"/>
                </a:lnTo>
                <a:lnTo>
                  <a:pt x="855" y="2045"/>
                </a:lnTo>
                <a:lnTo>
                  <a:pt x="846" y="2045"/>
                </a:lnTo>
                <a:lnTo>
                  <a:pt x="846" y="2042"/>
                </a:lnTo>
                <a:close/>
                <a:moveTo>
                  <a:pt x="859" y="2042"/>
                </a:moveTo>
                <a:lnTo>
                  <a:pt x="868" y="2042"/>
                </a:lnTo>
                <a:lnTo>
                  <a:pt x="868" y="2045"/>
                </a:lnTo>
                <a:lnTo>
                  <a:pt x="859" y="2045"/>
                </a:lnTo>
                <a:lnTo>
                  <a:pt x="859" y="2042"/>
                </a:lnTo>
                <a:close/>
                <a:moveTo>
                  <a:pt x="871" y="2042"/>
                </a:moveTo>
                <a:lnTo>
                  <a:pt x="880" y="2042"/>
                </a:lnTo>
                <a:lnTo>
                  <a:pt x="880" y="2045"/>
                </a:lnTo>
                <a:lnTo>
                  <a:pt x="871" y="2045"/>
                </a:lnTo>
                <a:lnTo>
                  <a:pt x="871" y="2042"/>
                </a:lnTo>
                <a:close/>
                <a:moveTo>
                  <a:pt x="883" y="2042"/>
                </a:moveTo>
                <a:lnTo>
                  <a:pt x="893" y="2042"/>
                </a:lnTo>
                <a:lnTo>
                  <a:pt x="893" y="2045"/>
                </a:lnTo>
                <a:lnTo>
                  <a:pt x="883" y="2045"/>
                </a:lnTo>
                <a:lnTo>
                  <a:pt x="883" y="2042"/>
                </a:lnTo>
                <a:close/>
                <a:moveTo>
                  <a:pt x="896" y="2042"/>
                </a:moveTo>
                <a:lnTo>
                  <a:pt x="905" y="2042"/>
                </a:lnTo>
                <a:lnTo>
                  <a:pt x="905" y="2045"/>
                </a:lnTo>
                <a:lnTo>
                  <a:pt x="896" y="2045"/>
                </a:lnTo>
                <a:lnTo>
                  <a:pt x="896" y="2042"/>
                </a:lnTo>
                <a:close/>
                <a:moveTo>
                  <a:pt x="908" y="2042"/>
                </a:moveTo>
                <a:lnTo>
                  <a:pt x="918" y="2042"/>
                </a:lnTo>
                <a:lnTo>
                  <a:pt x="918" y="2045"/>
                </a:lnTo>
                <a:lnTo>
                  <a:pt x="908" y="2045"/>
                </a:lnTo>
                <a:lnTo>
                  <a:pt x="908" y="2042"/>
                </a:lnTo>
                <a:close/>
                <a:moveTo>
                  <a:pt x="921" y="2042"/>
                </a:moveTo>
                <a:lnTo>
                  <a:pt x="930" y="2042"/>
                </a:lnTo>
                <a:lnTo>
                  <a:pt x="930" y="2045"/>
                </a:lnTo>
                <a:lnTo>
                  <a:pt x="921" y="2045"/>
                </a:lnTo>
                <a:lnTo>
                  <a:pt x="921" y="2042"/>
                </a:lnTo>
                <a:close/>
                <a:moveTo>
                  <a:pt x="933" y="2042"/>
                </a:moveTo>
                <a:lnTo>
                  <a:pt x="943" y="2042"/>
                </a:lnTo>
                <a:lnTo>
                  <a:pt x="943" y="2045"/>
                </a:lnTo>
                <a:lnTo>
                  <a:pt x="933" y="2045"/>
                </a:lnTo>
                <a:lnTo>
                  <a:pt x="933" y="2042"/>
                </a:lnTo>
                <a:close/>
                <a:moveTo>
                  <a:pt x="946" y="2042"/>
                </a:moveTo>
                <a:lnTo>
                  <a:pt x="955" y="2042"/>
                </a:lnTo>
                <a:lnTo>
                  <a:pt x="955" y="2045"/>
                </a:lnTo>
                <a:lnTo>
                  <a:pt x="946" y="2045"/>
                </a:lnTo>
                <a:lnTo>
                  <a:pt x="946" y="2042"/>
                </a:lnTo>
                <a:close/>
                <a:moveTo>
                  <a:pt x="958" y="2042"/>
                </a:moveTo>
                <a:lnTo>
                  <a:pt x="967" y="2042"/>
                </a:lnTo>
                <a:lnTo>
                  <a:pt x="967" y="2045"/>
                </a:lnTo>
                <a:lnTo>
                  <a:pt x="958" y="2045"/>
                </a:lnTo>
                <a:lnTo>
                  <a:pt x="958" y="2042"/>
                </a:lnTo>
                <a:close/>
                <a:moveTo>
                  <a:pt x="971" y="2042"/>
                </a:moveTo>
                <a:lnTo>
                  <a:pt x="980" y="2042"/>
                </a:lnTo>
                <a:lnTo>
                  <a:pt x="980" y="2045"/>
                </a:lnTo>
                <a:lnTo>
                  <a:pt x="971" y="2045"/>
                </a:lnTo>
                <a:lnTo>
                  <a:pt x="971" y="2042"/>
                </a:lnTo>
                <a:close/>
                <a:moveTo>
                  <a:pt x="983" y="2042"/>
                </a:moveTo>
                <a:lnTo>
                  <a:pt x="992" y="2042"/>
                </a:lnTo>
                <a:lnTo>
                  <a:pt x="992" y="2045"/>
                </a:lnTo>
                <a:lnTo>
                  <a:pt x="983" y="2045"/>
                </a:lnTo>
                <a:lnTo>
                  <a:pt x="983" y="2042"/>
                </a:lnTo>
                <a:close/>
                <a:moveTo>
                  <a:pt x="995" y="2042"/>
                </a:moveTo>
                <a:lnTo>
                  <a:pt x="1005" y="2042"/>
                </a:lnTo>
                <a:lnTo>
                  <a:pt x="1005" y="2045"/>
                </a:lnTo>
                <a:lnTo>
                  <a:pt x="995" y="2045"/>
                </a:lnTo>
                <a:lnTo>
                  <a:pt x="995" y="2042"/>
                </a:lnTo>
                <a:close/>
                <a:moveTo>
                  <a:pt x="1008" y="2042"/>
                </a:moveTo>
                <a:lnTo>
                  <a:pt x="1017" y="2042"/>
                </a:lnTo>
                <a:lnTo>
                  <a:pt x="1017" y="2045"/>
                </a:lnTo>
                <a:lnTo>
                  <a:pt x="1008" y="2045"/>
                </a:lnTo>
                <a:lnTo>
                  <a:pt x="1008" y="2042"/>
                </a:lnTo>
                <a:close/>
                <a:moveTo>
                  <a:pt x="1020" y="2042"/>
                </a:moveTo>
                <a:lnTo>
                  <a:pt x="1030" y="2042"/>
                </a:lnTo>
                <a:lnTo>
                  <a:pt x="1030" y="2045"/>
                </a:lnTo>
                <a:lnTo>
                  <a:pt x="1020" y="2045"/>
                </a:lnTo>
                <a:lnTo>
                  <a:pt x="1020" y="2042"/>
                </a:lnTo>
                <a:close/>
                <a:moveTo>
                  <a:pt x="1033" y="2042"/>
                </a:moveTo>
                <a:lnTo>
                  <a:pt x="1042" y="2042"/>
                </a:lnTo>
                <a:lnTo>
                  <a:pt x="1042" y="2045"/>
                </a:lnTo>
                <a:lnTo>
                  <a:pt x="1033" y="2045"/>
                </a:lnTo>
                <a:lnTo>
                  <a:pt x="1033" y="2042"/>
                </a:lnTo>
                <a:close/>
                <a:moveTo>
                  <a:pt x="1045" y="2042"/>
                </a:moveTo>
                <a:lnTo>
                  <a:pt x="1054" y="2042"/>
                </a:lnTo>
                <a:lnTo>
                  <a:pt x="1054" y="2045"/>
                </a:lnTo>
                <a:lnTo>
                  <a:pt x="1045" y="2045"/>
                </a:lnTo>
                <a:lnTo>
                  <a:pt x="1045" y="2042"/>
                </a:lnTo>
                <a:close/>
                <a:moveTo>
                  <a:pt x="1058" y="2042"/>
                </a:moveTo>
                <a:lnTo>
                  <a:pt x="1067" y="2042"/>
                </a:lnTo>
                <a:lnTo>
                  <a:pt x="1067" y="2045"/>
                </a:lnTo>
                <a:lnTo>
                  <a:pt x="1058" y="2045"/>
                </a:lnTo>
                <a:lnTo>
                  <a:pt x="1058" y="2042"/>
                </a:lnTo>
                <a:close/>
                <a:moveTo>
                  <a:pt x="1070" y="2042"/>
                </a:moveTo>
                <a:lnTo>
                  <a:pt x="1079" y="2042"/>
                </a:lnTo>
                <a:lnTo>
                  <a:pt x="1079" y="2045"/>
                </a:lnTo>
                <a:lnTo>
                  <a:pt x="1070" y="2045"/>
                </a:lnTo>
                <a:lnTo>
                  <a:pt x="1070" y="2042"/>
                </a:lnTo>
                <a:close/>
                <a:moveTo>
                  <a:pt x="1082" y="2042"/>
                </a:moveTo>
                <a:lnTo>
                  <a:pt x="1092" y="2042"/>
                </a:lnTo>
                <a:lnTo>
                  <a:pt x="1092" y="2045"/>
                </a:lnTo>
                <a:lnTo>
                  <a:pt x="1082" y="2045"/>
                </a:lnTo>
                <a:lnTo>
                  <a:pt x="1082" y="2042"/>
                </a:lnTo>
                <a:close/>
                <a:moveTo>
                  <a:pt x="1095" y="2042"/>
                </a:moveTo>
                <a:lnTo>
                  <a:pt x="1104" y="2042"/>
                </a:lnTo>
                <a:lnTo>
                  <a:pt x="1104" y="2045"/>
                </a:lnTo>
                <a:lnTo>
                  <a:pt x="1095" y="2045"/>
                </a:lnTo>
                <a:lnTo>
                  <a:pt x="1095" y="2042"/>
                </a:lnTo>
                <a:close/>
                <a:moveTo>
                  <a:pt x="1107" y="2042"/>
                </a:moveTo>
                <a:lnTo>
                  <a:pt x="1117" y="2042"/>
                </a:lnTo>
                <a:lnTo>
                  <a:pt x="1117" y="2045"/>
                </a:lnTo>
                <a:lnTo>
                  <a:pt x="1107" y="2045"/>
                </a:lnTo>
                <a:lnTo>
                  <a:pt x="1107" y="2042"/>
                </a:lnTo>
                <a:close/>
                <a:moveTo>
                  <a:pt x="1120" y="2042"/>
                </a:moveTo>
                <a:lnTo>
                  <a:pt x="1129" y="2042"/>
                </a:lnTo>
                <a:lnTo>
                  <a:pt x="1129" y="2045"/>
                </a:lnTo>
                <a:lnTo>
                  <a:pt x="1120" y="2045"/>
                </a:lnTo>
                <a:lnTo>
                  <a:pt x="1120" y="2042"/>
                </a:lnTo>
                <a:close/>
                <a:moveTo>
                  <a:pt x="1132" y="2042"/>
                </a:moveTo>
                <a:lnTo>
                  <a:pt x="1142" y="2042"/>
                </a:lnTo>
                <a:lnTo>
                  <a:pt x="1142" y="2045"/>
                </a:lnTo>
                <a:lnTo>
                  <a:pt x="1132" y="2045"/>
                </a:lnTo>
                <a:lnTo>
                  <a:pt x="1132" y="2042"/>
                </a:lnTo>
                <a:close/>
                <a:moveTo>
                  <a:pt x="1145" y="2042"/>
                </a:moveTo>
                <a:lnTo>
                  <a:pt x="1154" y="2042"/>
                </a:lnTo>
                <a:lnTo>
                  <a:pt x="1154" y="2045"/>
                </a:lnTo>
                <a:lnTo>
                  <a:pt x="1145" y="2045"/>
                </a:lnTo>
                <a:lnTo>
                  <a:pt x="1145" y="2042"/>
                </a:lnTo>
                <a:close/>
                <a:moveTo>
                  <a:pt x="1157" y="2042"/>
                </a:moveTo>
                <a:lnTo>
                  <a:pt x="1166" y="2042"/>
                </a:lnTo>
                <a:lnTo>
                  <a:pt x="1166" y="2045"/>
                </a:lnTo>
                <a:lnTo>
                  <a:pt x="1157" y="2045"/>
                </a:lnTo>
                <a:lnTo>
                  <a:pt x="1157" y="2042"/>
                </a:lnTo>
                <a:close/>
                <a:moveTo>
                  <a:pt x="1170" y="2042"/>
                </a:moveTo>
                <a:lnTo>
                  <a:pt x="1179" y="2042"/>
                </a:lnTo>
                <a:lnTo>
                  <a:pt x="1179" y="2045"/>
                </a:lnTo>
                <a:lnTo>
                  <a:pt x="1170" y="2045"/>
                </a:lnTo>
                <a:lnTo>
                  <a:pt x="1170" y="2042"/>
                </a:lnTo>
                <a:close/>
                <a:moveTo>
                  <a:pt x="1182" y="2042"/>
                </a:moveTo>
                <a:lnTo>
                  <a:pt x="1191" y="2042"/>
                </a:lnTo>
                <a:lnTo>
                  <a:pt x="1191" y="2045"/>
                </a:lnTo>
                <a:lnTo>
                  <a:pt x="1182" y="2045"/>
                </a:lnTo>
                <a:lnTo>
                  <a:pt x="1182" y="2042"/>
                </a:lnTo>
                <a:close/>
                <a:moveTo>
                  <a:pt x="1194" y="2042"/>
                </a:moveTo>
                <a:lnTo>
                  <a:pt x="1204" y="2042"/>
                </a:lnTo>
                <a:lnTo>
                  <a:pt x="1204" y="2045"/>
                </a:lnTo>
                <a:lnTo>
                  <a:pt x="1194" y="2045"/>
                </a:lnTo>
                <a:lnTo>
                  <a:pt x="1194" y="2042"/>
                </a:lnTo>
                <a:close/>
                <a:moveTo>
                  <a:pt x="1207" y="2042"/>
                </a:moveTo>
                <a:lnTo>
                  <a:pt x="1216" y="2042"/>
                </a:lnTo>
                <a:lnTo>
                  <a:pt x="1216" y="2045"/>
                </a:lnTo>
                <a:lnTo>
                  <a:pt x="1207" y="2045"/>
                </a:lnTo>
                <a:lnTo>
                  <a:pt x="1207" y="2042"/>
                </a:lnTo>
                <a:close/>
                <a:moveTo>
                  <a:pt x="1219" y="2042"/>
                </a:moveTo>
                <a:lnTo>
                  <a:pt x="1229" y="2042"/>
                </a:lnTo>
                <a:lnTo>
                  <a:pt x="1229" y="2045"/>
                </a:lnTo>
                <a:lnTo>
                  <a:pt x="1219" y="2045"/>
                </a:lnTo>
                <a:lnTo>
                  <a:pt x="1219" y="2042"/>
                </a:lnTo>
                <a:close/>
                <a:moveTo>
                  <a:pt x="1232" y="2042"/>
                </a:moveTo>
                <a:lnTo>
                  <a:pt x="1241" y="2042"/>
                </a:lnTo>
                <a:lnTo>
                  <a:pt x="1241" y="2045"/>
                </a:lnTo>
                <a:lnTo>
                  <a:pt x="1232" y="2045"/>
                </a:lnTo>
                <a:lnTo>
                  <a:pt x="1232" y="2042"/>
                </a:lnTo>
                <a:close/>
                <a:moveTo>
                  <a:pt x="1244" y="2042"/>
                </a:moveTo>
                <a:lnTo>
                  <a:pt x="1253" y="2042"/>
                </a:lnTo>
                <a:lnTo>
                  <a:pt x="1253" y="2045"/>
                </a:lnTo>
                <a:lnTo>
                  <a:pt x="1244" y="2045"/>
                </a:lnTo>
                <a:lnTo>
                  <a:pt x="1244" y="2042"/>
                </a:lnTo>
                <a:close/>
                <a:moveTo>
                  <a:pt x="1257" y="2042"/>
                </a:moveTo>
                <a:lnTo>
                  <a:pt x="1266" y="2042"/>
                </a:lnTo>
                <a:lnTo>
                  <a:pt x="1266" y="2045"/>
                </a:lnTo>
                <a:lnTo>
                  <a:pt x="1257" y="2045"/>
                </a:lnTo>
                <a:lnTo>
                  <a:pt x="1257" y="2042"/>
                </a:lnTo>
                <a:close/>
                <a:moveTo>
                  <a:pt x="1269" y="2042"/>
                </a:moveTo>
                <a:lnTo>
                  <a:pt x="1278" y="2042"/>
                </a:lnTo>
                <a:lnTo>
                  <a:pt x="1278" y="2045"/>
                </a:lnTo>
                <a:lnTo>
                  <a:pt x="1269" y="2045"/>
                </a:lnTo>
                <a:lnTo>
                  <a:pt x="1269" y="2042"/>
                </a:lnTo>
                <a:close/>
                <a:moveTo>
                  <a:pt x="1281" y="2042"/>
                </a:moveTo>
                <a:lnTo>
                  <a:pt x="1291" y="2042"/>
                </a:lnTo>
                <a:lnTo>
                  <a:pt x="1291" y="2045"/>
                </a:lnTo>
                <a:lnTo>
                  <a:pt x="1281" y="2045"/>
                </a:lnTo>
                <a:lnTo>
                  <a:pt x="1281" y="2042"/>
                </a:lnTo>
                <a:close/>
                <a:moveTo>
                  <a:pt x="1294" y="2042"/>
                </a:moveTo>
                <a:lnTo>
                  <a:pt x="1303" y="2042"/>
                </a:lnTo>
                <a:lnTo>
                  <a:pt x="1303" y="2045"/>
                </a:lnTo>
                <a:lnTo>
                  <a:pt x="1294" y="2045"/>
                </a:lnTo>
                <a:lnTo>
                  <a:pt x="1294" y="2042"/>
                </a:lnTo>
                <a:close/>
                <a:moveTo>
                  <a:pt x="1306" y="2042"/>
                </a:moveTo>
                <a:lnTo>
                  <a:pt x="1316" y="2042"/>
                </a:lnTo>
                <a:lnTo>
                  <a:pt x="1316" y="2045"/>
                </a:lnTo>
                <a:lnTo>
                  <a:pt x="1306" y="2045"/>
                </a:lnTo>
                <a:lnTo>
                  <a:pt x="1306" y="2042"/>
                </a:lnTo>
                <a:close/>
                <a:moveTo>
                  <a:pt x="1319" y="2042"/>
                </a:moveTo>
                <a:lnTo>
                  <a:pt x="1328" y="2042"/>
                </a:lnTo>
                <a:lnTo>
                  <a:pt x="1328" y="2045"/>
                </a:lnTo>
                <a:lnTo>
                  <a:pt x="1319" y="2045"/>
                </a:lnTo>
                <a:lnTo>
                  <a:pt x="1319" y="2042"/>
                </a:lnTo>
                <a:close/>
                <a:moveTo>
                  <a:pt x="1331" y="2042"/>
                </a:moveTo>
                <a:lnTo>
                  <a:pt x="1341" y="2042"/>
                </a:lnTo>
                <a:lnTo>
                  <a:pt x="1341" y="2045"/>
                </a:lnTo>
                <a:lnTo>
                  <a:pt x="1331" y="2045"/>
                </a:lnTo>
                <a:lnTo>
                  <a:pt x="1331" y="2042"/>
                </a:lnTo>
                <a:close/>
                <a:moveTo>
                  <a:pt x="1344" y="2042"/>
                </a:moveTo>
                <a:lnTo>
                  <a:pt x="1353" y="2042"/>
                </a:lnTo>
                <a:lnTo>
                  <a:pt x="1353" y="2045"/>
                </a:lnTo>
                <a:lnTo>
                  <a:pt x="1344" y="2045"/>
                </a:lnTo>
                <a:lnTo>
                  <a:pt x="1344" y="2042"/>
                </a:lnTo>
                <a:close/>
                <a:moveTo>
                  <a:pt x="1356" y="2042"/>
                </a:moveTo>
                <a:lnTo>
                  <a:pt x="1365" y="2042"/>
                </a:lnTo>
                <a:lnTo>
                  <a:pt x="1365" y="2045"/>
                </a:lnTo>
                <a:lnTo>
                  <a:pt x="1356" y="2045"/>
                </a:lnTo>
                <a:lnTo>
                  <a:pt x="1356" y="2042"/>
                </a:lnTo>
                <a:close/>
                <a:moveTo>
                  <a:pt x="1369" y="2042"/>
                </a:moveTo>
                <a:lnTo>
                  <a:pt x="1378" y="2042"/>
                </a:lnTo>
                <a:lnTo>
                  <a:pt x="1378" y="2045"/>
                </a:lnTo>
                <a:lnTo>
                  <a:pt x="1369" y="2045"/>
                </a:lnTo>
                <a:lnTo>
                  <a:pt x="1369" y="2042"/>
                </a:lnTo>
                <a:close/>
                <a:moveTo>
                  <a:pt x="1381" y="2042"/>
                </a:moveTo>
                <a:lnTo>
                  <a:pt x="1390" y="2042"/>
                </a:lnTo>
                <a:lnTo>
                  <a:pt x="1390" y="2045"/>
                </a:lnTo>
                <a:lnTo>
                  <a:pt x="1381" y="2045"/>
                </a:lnTo>
                <a:lnTo>
                  <a:pt x="1381" y="2042"/>
                </a:lnTo>
                <a:close/>
                <a:moveTo>
                  <a:pt x="1393" y="2042"/>
                </a:moveTo>
                <a:lnTo>
                  <a:pt x="1403" y="2042"/>
                </a:lnTo>
                <a:lnTo>
                  <a:pt x="1403" y="2045"/>
                </a:lnTo>
                <a:lnTo>
                  <a:pt x="1393" y="2045"/>
                </a:lnTo>
                <a:lnTo>
                  <a:pt x="1393" y="2042"/>
                </a:lnTo>
                <a:close/>
                <a:moveTo>
                  <a:pt x="1406" y="2042"/>
                </a:moveTo>
                <a:lnTo>
                  <a:pt x="1415" y="2042"/>
                </a:lnTo>
                <a:lnTo>
                  <a:pt x="1415" y="2045"/>
                </a:lnTo>
                <a:lnTo>
                  <a:pt x="1406" y="2045"/>
                </a:lnTo>
                <a:lnTo>
                  <a:pt x="1406" y="2042"/>
                </a:lnTo>
                <a:close/>
                <a:moveTo>
                  <a:pt x="1418" y="2042"/>
                </a:moveTo>
                <a:lnTo>
                  <a:pt x="1428" y="2042"/>
                </a:lnTo>
                <a:lnTo>
                  <a:pt x="1428" y="2045"/>
                </a:lnTo>
                <a:lnTo>
                  <a:pt x="1418" y="2045"/>
                </a:lnTo>
                <a:lnTo>
                  <a:pt x="1418" y="2042"/>
                </a:lnTo>
                <a:close/>
                <a:moveTo>
                  <a:pt x="1431" y="2042"/>
                </a:moveTo>
                <a:lnTo>
                  <a:pt x="1440" y="2042"/>
                </a:lnTo>
                <a:lnTo>
                  <a:pt x="1440" y="2045"/>
                </a:lnTo>
                <a:lnTo>
                  <a:pt x="1431" y="2045"/>
                </a:lnTo>
                <a:lnTo>
                  <a:pt x="1431" y="2042"/>
                </a:lnTo>
                <a:close/>
                <a:moveTo>
                  <a:pt x="1443" y="2042"/>
                </a:moveTo>
                <a:lnTo>
                  <a:pt x="1453" y="2042"/>
                </a:lnTo>
                <a:lnTo>
                  <a:pt x="1453" y="2045"/>
                </a:lnTo>
                <a:lnTo>
                  <a:pt x="1443" y="2045"/>
                </a:lnTo>
                <a:lnTo>
                  <a:pt x="1443" y="2042"/>
                </a:lnTo>
                <a:close/>
                <a:moveTo>
                  <a:pt x="1456" y="2042"/>
                </a:moveTo>
                <a:lnTo>
                  <a:pt x="1465" y="2042"/>
                </a:lnTo>
                <a:lnTo>
                  <a:pt x="1465" y="2045"/>
                </a:lnTo>
                <a:lnTo>
                  <a:pt x="1456" y="2045"/>
                </a:lnTo>
                <a:lnTo>
                  <a:pt x="1456" y="2042"/>
                </a:lnTo>
                <a:close/>
                <a:moveTo>
                  <a:pt x="1468" y="2042"/>
                </a:moveTo>
                <a:lnTo>
                  <a:pt x="1477" y="2042"/>
                </a:lnTo>
                <a:lnTo>
                  <a:pt x="1477" y="2045"/>
                </a:lnTo>
                <a:lnTo>
                  <a:pt x="1468" y="2045"/>
                </a:lnTo>
                <a:lnTo>
                  <a:pt x="1468" y="2042"/>
                </a:lnTo>
                <a:close/>
                <a:moveTo>
                  <a:pt x="1480" y="2042"/>
                </a:moveTo>
                <a:lnTo>
                  <a:pt x="1490" y="2042"/>
                </a:lnTo>
                <a:lnTo>
                  <a:pt x="1490" y="2045"/>
                </a:lnTo>
                <a:lnTo>
                  <a:pt x="1480" y="2045"/>
                </a:lnTo>
                <a:lnTo>
                  <a:pt x="1480" y="2042"/>
                </a:lnTo>
                <a:close/>
                <a:moveTo>
                  <a:pt x="1493" y="2042"/>
                </a:moveTo>
                <a:lnTo>
                  <a:pt x="1502" y="2042"/>
                </a:lnTo>
                <a:lnTo>
                  <a:pt x="1502" y="2045"/>
                </a:lnTo>
                <a:lnTo>
                  <a:pt x="1493" y="2045"/>
                </a:lnTo>
                <a:lnTo>
                  <a:pt x="1493" y="2042"/>
                </a:lnTo>
                <a:close/>
                <a:moveTo>
                  <a:pt x="1505" y="2042"/>
                </a:moveTo>
                <a:lnTo>
                  <a:pt x="1515" y="2042"/>
                </a:lnTo>
                <a:lnTo>
                  <a:pt x="1515" y="2045"/>
                </a:lnTo>
                <a:lnTo>
                  <a:pt x="1505" y="2045"/>
                </a:lnTo>
                <a:lnTo>
                  <a:pt x="1505" y="2042"/>
                </a:lnTo>
                <a:close/>
                <a:moveTo>
                  <a:pt x="1518" y="2042"/>
                </a:moveTo>
                <a:lnTo>
                  <a:pt x="1527" y="2042"/>
                </a:lnTo>
                <a:lnTo>
                  <a:pt x="1527" y="2045"/>
                </a:lnTo>
                <a:lnTo>
                  <a:pt x="1518" y="2045"/>
                </a:lnTo>
                <a:lnTo>
                  <a:pt x="1518" y="2042"/>
                </a:lnTo>
                <a:close/>
                <a:moveTo>
                  <a:pt x="1530" y="2042"/>
                </a:moveTo>
                <a:lnTo>
                  <a:pt x="1540" y="2042"/>
                </a:lnTo>
                <a:lnTo>
                  <a:pt x="1540" y="2045"/>
                </a:lnTo>
                <a:lnTo>
                  <a:pt x="1530" y="2045"/>
                </a:lnTo>
                <a:lnTo>
                  <a:pt x="1530" y="2042"/>
                </a:lnTo>
                <a:close/>
                <a:moveTo>
                  <a:pt x="1543" y="2042"/>
                </a:moveTo>
                <a:lnTo>
                  <a:pt x="1552" y="2042"/>
                </a:lnTo>
                <a:lnTo>
                  <a:pt x="1552" y="2045"/>
                </a:lnTo>
                <a:lnTo>
                  <a:pt x="1543" y="2045"/>
                </a:lnTo>
                <a:lnTo>
                  <a:pt x="1543" y="2042"/>
                </a:lnTo>
                <a:close/>
                <a:moveTo>
                  <a:pt x="1555" y="2042"/>
                </a:moveTo>
                <a:lnTo>
                  <a:pt x="1564" y="2042"/>
                </a:lnTo>
                <a:lnTo>
                  <a:pt x="1564" y="2045"/>
                </a:lnTo>
                <a:lnTo>
                  <a:pt x="1555" y="2045"/>
                </a:lnTo>
                <a:lnTo>
                  <a:pt x="1555" y="2042"/>
                </a:lnTo>
                <a:close/>
                <a:moveTo>
                  <a:pt x="1568" y="2042"/>
                </a:moveTo>
                <a:lnTo>
                  <a:pt x="1577" y="2042"/>
                </a:lnTo>
                <a:lnTo>
                  <a:pt x="1577" y="2045"/>
                </a:lnTo>
                <a:lnTo>
                  <a:pt x="1568" y="2045"/>
                </a:lnTo>
                <a:lnTo>
                  <a:pt x="1568" y="2042"/>
                </a:lnTo>
                <a:close/>
                <a:moveTo>
                  <a:pt x="1580" y="2042"/>
                </a:moveTo>
                <a:lnTo>
                  <a:pt x="1589" y="2042"/>
                </a:lnTo>
                <a:lnTo>
                  <a:pt x="1589" y="2045"/>
                </a:lnTo>
                <a:lnTo>
                  <a:pt x="1580" y="2045"/>
                </a:lnTo>
                <a:lnTo>
                  <a:pt x="1580" y="2042"/>
                </a:lnTo>
                <a:close/>
                <a:moveTo>
                  <a:pt x="1592" y="2042"/>
                </a:moveTo>
                <a:lnTo>
                  <a:pt x="1602" y="2042"/>
                </a:lnTo>
                <a:lnTo>
                  <a:pt x="1602" y="2045"/>
                </a:lnTo>
                <a:lnTo>
                  <a:pt x="1592" y="2045"/>
                </a:lnTo>
                <a:lnTo>
                  <a:pt x="1592" y="2042"/>
                </a:lnTo>
                <a:close/>
                <a:moveTo>
                  <a:pt x="1605" y="2042"/>
                </a:moveTo>
                <a:lnTo>
                  <a:pt x="1614" y="2042"/>
                </a:lnTo>
                <a:lnTo>
                  <a:pt x="1614" y="2045"/>
                </a:lnTo>
                <a:lnTo>
                  <a:pt x="1605" y="2045"/>
                </a:lnTo>
                <a:lnTo>
                  <a:pt x="1605" y="2042"/>
                </a:lnTo>
                <a:close/>
                <a:moveTo>
                  <a:pt x="1617" y="2042"/>
                </a:moveTo>
                <a:lnTo>
                  <a:pt x="1627" y="2042"/>
                </a:lnTo>
                <a:lnTo>
                  <a:pt x="1627" y="2045"/>
                </a:lnTo>
                <a:lnTo>
                  <a:pt x="1617" y="2045"/>
                </a:lnTo>
                <a:lnTo>
                  <a:pt x="1617" y="2042"/>
                </a:lnTo>
                <a:close/>
                <a:moveTo>
                  <a:pt x="1630" y="2042"/>
                </a:moveTo>
                <a:lnTo>
                  <a:pt x="1639" y="2042"/>
                </a:lnTo>
                <a:lnTo>
                  <a:pt x="1639" y="2045"/>
                </a:lnTo>
                <a:lnTo>
                  <a:pt x="1630" y="2045"/>
                </a:lnTo>
                <a:lnTo>
                  <a:pt x="1630" y="2042"/>
                </a:lnTo>
                <a:close/>
                <a:moveTo>
                  <a:pt x="1642" y="2042"/>
                </a:moveTo>
                <a:lnTo>
                  <a:pt x="1652" y="2042"/>
                </a:lnTo>
                <a:lnTo>
                  <a:pt x="1652" y="2045"/>
                </a:lnTo>
                <a:lnTo>
                  <a:pt x="1642" y="2045"/>
                </a:lnTo>
                <a:lnTo>
                  <a:pt x="1642" y="2042"/>
                </a:lnTo>
                <a:close/>
                <a:moveTo>
                  <a:pt x="1655" y="2042"/>
                </a:moveTo>
                <a:lnTo>
                  <a:pt x="1664" y="2042"/>
                </a:lnTo>
                <a:lnTo>
                  <a:pt x="1664" y="2045"/>
                </a:lnTo>
                <a:lnTo>
                  <a:pt x="1655" y="2045"/>
                </a:lnTo>
                <a:lnTo>
                  <a:pt x="1655" y="2042"/>
                </a:lnTo>
                <a:close/>
                <a:moveTo>
                  <a:pt x="1667" y="2042"/>
                </a:moveTo>
                <a:lnTo>
                  <a:pt x="1676" y="2042"/>
                </a:lnTo>
                <a:lnTo>
                  <a:pt x="1676" y="2045"/>
                </a:lnTo>
                <a:lnTo>
                  <a:pt x="1667" y="2045"/>
                </a:lnTo>
                <a:lnTo>
                  <a:pt x="1667" y="2042"/>
                </a:lnTo>
                <a:close/>
                <a:moveTo>
                  <a:pt x="1680" y="2042"/>
                </a:moveTo>
                <a:lnTo>
                  <a:pt x="1689" y="2042"/>
                </a:lnTo>
                <a:lnTo>
                  <a:pt x="1689" y="2045"/>
                </a:lnTo>
                <a:lnTo>
                  <a:pt x="1680" y="2045"/>
                </a:lnTo>
                <a:lnTo>
                  <a:pt x="1680" y="2042"/>
                </a:lnTo>
                <a:close/>
                <a:moveTo>
                  <a:pt x="1692" y="2042"/>
                </a:moveTo>
                <a:lnTo>
                  <a:pt x="1701" y="2042"/>
                </a:lnTo>
                <a:lnTo>
                  <a:pt x="1701" y="2045"/>
                </a:lnTo>
                <a:lnTo>
                  <a:pt x="1692" y="2045"/>
                </a:lnTo>
                <a:lnTo>
                  <a:pt x="1692" y="2042"/>
                </a:lnTo>
                <a:close/>
                <a:moveTo>
                  <a:pt x="1704" y="2042"/>
                </a:moveTo>
                <a:lnTo>
                  <a:pt x="1714" y="2042"/>
                </a:lnTo>
                <a:lnTo>
                  <a:pt x="1714" y="2045"/>
                </a:lnTo>
                <a:lnTo>
                  <a:pt x="1704" y="2045"/>
                </a:lnTo>
                <a:lnTo>
                  <a:pt x="1704" y="2042"/>
                </a:lnTo>
                <a:close/>
                <a:moveTo>
                  <a:pt x="1717" y="2042"/>
                </a:moveTo>
                <a:lnTo>
                  <a:pt x="1726" y="2042"/>
                </a:lnTo>
                <a:lnTo>
                  <a:pt x="1726" y="2045"/>
                </a:lnTo>
                <a:lnTo>
                  <a:pt x="1717" y="2045"/>
                </a:lnTo>
                <a:lnTo>
                  <a:pt x="1717" y="2042"/>
                </a:lnTo>
                <a:close/>
                <a:moveTo>
                  <a:pt x="1729" y="2042"/>
                </a:moveTo>
                <a:lnTo>
                  <a:pt x="1739" y="2042"/>
                </a:lnTo>
                <a:lnTo>
                  <a:pt x="1739" y="2045"/>
                </a:lnTo>
                <a:lnTo>
                  <a:pt x="1729" y="2045"/>
                </a:lnTo>
                <a:lnTo>
                  <a:pt x="1729" y="2042"/>
                </a:lnTo>
                <a:close/>
                <a:moveTo>
                  <a:pt x="1742" y="2042"/>
                </a:moveTo>
                <a:lnTo>
                  <a:pt x="1751" y="2042"/>
                </a:lnTo>
                <a:lnTo>
                  <a:pt x="1751" y="2045"/>
                </a:lnTo>
                <a:lnTo>
                  <a:pt x="1742" y="2045"/>
                </a:lnTo>
                <a:lnTo>
                  <a:pt x="1742" y="2042"/>
                </a:lnTo>
                <a:close/>
                <a:moveTo>
                  <a:pt x="1754" y="2042"/>
                </a:moveTo>
                <a:lnTo>
                  <a:pt x="1763" y="2042"/>
                </a:lnTo>
                <a:lnTo>
                  <a:pt x="1763" y="2045"/>
                </a:lnTo>
                <a:lnTo>
                  <a:pt x="1754" y="2045"/>
                </a:lnTo>
                <a:lnTo>
                  <a:pt x="1754" y="2042"/>
                </a:lnTo>
                <a:close/>
                <a:moveTo>
                  <a:pt x="1767" y="2042"/>
                </a:moveTo>
                <a:lnTo>
                  <a:pt x="1776" y="2042"/>
                </a:lnTo>
                <a:lnTo>
                  <a:pt x="1776" y="2045"/>
                </a:lnTo>
                <a:lnTo>
                  <a:pt x="1767" y="2045"/>
                </a:lnTo>
                <a:lnTo>
                  <a:pt x="1767" y="2042"/>
                </a:lnTo>
                <a:close/>
                <a:moveTo>
                  <a:pt x="1779" y="2042"/>
                </a:moveTo>
                <a:lnTo>
                  <a:pt x="1788" y="2042"/>
                </a:lnTo>
                <a:lnTo>
                  <a:pt x="1788" y="2045"/>
                </a:lnTo>
                <a:lnTo>
                  <a:pt x="1779" y="2045"/>
                </a:lnTo>
                <a:lnTo>
                  <a:pt x="1779" y="2042"/>
                </a:lnTo>
                <a:close/>
                <a:moveTo>
                  <a:pt x="1791" y="2042"/>
                </a:moveTo>
                <a:lnTo>
                  <a:pt x="1801" y="2042"/>
                </a:lnTo>
                <a:lnTo>
                  <a:pt x="1801" y="2045"/>
                </a:lnTo>
                <a:lnTo>
                  <a:pt x="1791" y="2045"/>
                </a:lnTo>
                <a:lnTo>
                  <a:pt x="1791" y="2042"/>
                </a:lnTo>
                <a:close/>
                <a:moveTo>
                  <a:pt x="1804" y="2042"/>
                </a:moveTo>
                <a:lnTo>
                  <a:pt x="1813" y="2042"/>
                </a:lnTo>
                <a:lnTo>
                  <a:pt x="1813" y="2045"/>
                </a:lnTo>
                <a:lnTo>
                  <a:pt x="1804" y="2045"/>
                </a:lnTo>
                <a:lnTo>
                  <a:pt x="1804" y="2042"/>
                </a:lnTo>
                <a:close/>
                <a:moveTo>
                  <a:pt x="1816" y="2042"/>
                </a:moveTo>
                <a:lnTo>
                  <a:pt x="1826" y="2042"/>
                </a:lnTo>
                <a:lnTo>
                  <a:pt x="1826" y="2045"/>
                </a:lnTo>
                <a:lnTo>
                  <a:pt x="1816" y="2045"/>
                </a:lnTo>
                <a:lnTo>
                  <a:pt x="1816" y="2042"/>
                </a:lnTo>
                <a:close/>
                <a:moveTo>
                  <a:pt x="1829" y="2042"/>
                </a:moveTo>
                <a:lnTo>
                  <a:pt x="1838" y="2042"/>
                </a:lnTo>
                <a:lnTo>
                  <a:pt x="1838" y="2045"/>
                </a:lnTo>
                <a:lnTo>
                  <a:pt x="1829" y="2045"/>
                </a:lnTo>
                <a:lnTo>
                  <a:pt x="1829" y="2042"/>
                </a:lnTo>
                <a:close/>
                <a:moveTo>
                  <a:pt x="1841" y="2042"/>
                </a:moveTo>
                <a:lnTo>
                  <a:pt x="1851" y="2042"/>
                </a:lnTo>
                <a:lnTo>
                  <a:pt x="1851" y="2045"/>
                </a:lnTo>
                <a:lnTo>
                  <a:pt x="1841" y="2045"/>
                </a:lnTo>
                <a:lnTo>
                  <a:pt x="1841" y="2042"/>
                </a:lnTo>
                <a:close/>
                <a:moveTo>
                  <a:pt x="1854" y="2042"/>
                </a:moveTo>
                <a:lnTo>
                  <a:pt x="1863" y="2042"/>
                </a:lnTo>
                <a:lnTo>
                  <a:pt x="1863" y="2045"/>
                </a:lnTo>
                <a:lnTo>
                  <a:pt x="1854" y="2045"/>
                </a:lnTo>
                <a:lnTo>
                  <a:pt x="1854" y="2042"/>
                </a:lnTo>
                <a:close/>
                <a:moveTo>
                  <a:pt x="1866" y="2042"/>
                </a:moveTo>
                <a:lnTo>
                  <a:pt x="1875" y="2042"/>
                </a:lnTo>
                <a:lnTo>
                  <a:pt x="1875" y="2045"/>
                </a:lnTo>
                <a:lnTo>
                  <a:pt x="1866" y="2045"/>
                </a:lnTo>
                <a:lnTo>
                  <a:pt x="1866" y="2042"/>
                </a:lnTo>
                <a:close/>
                <a:moveTo>
                  <a:pt x="1879" y="2042"/>
                </a:moveTo>
                <a:lnTo>
                  <a:pt x="1888" y="2042"/>
                </a:lnTo>
                <a:lnTo>
                  <a:pt x="1888" y="2045"/>
                </a:lnTo>
                <a:lnTo>
                  <a:pt x="1879" y="2045"/>
                </a:lnTo>
                <a:lnTo>
                  <a:pt x="1879" y="2042"/>
                </a:lnTo>
                <a:close/>
                <a:moveTo>
                  <a:pt x="1891" y="2042"/>
                </a:moveTo>
                <a:lnTo>
                  <a:pt x="1900" y="2042"/>
                </a:lnTo>
                <a:lnTo>
                  <a:pt x="1900" y="2045"/>
                </a:lnTo>
                <a:lnTo>
                  <a:pt x="1891" y="2045"/>
                </a:lnTo>
                <a:lnTo>
                  <a:pt x="1891" y="2042"/>
                </a:lnTo>
                <a:close/>
                <a:moveTo>
                  <a:pt x="1903" y="2042"/>
                </a:moveTo>
                <a:lnTo>
                  <a:pt x="1913" y="2042"/>
                </a:lnTo>
                <a:lnTo>
                  <a:pt x="1913" y="2045"/>
                </a:lnTo>
                <a:lnTo>
                  <a:pt x="1903" y="2045"/>
                </a:lnTo>
                <a:lnTo>
                  <a:pt x="1903" y="2042"/>
                </a:lnTo>
                <a:close/>
                <a:moveTo>
                  <a:pt x="1916" y="2042"/>
                </a:moveTo>
                <a:lnTo>
                  <a:pt x="1925" y="2042"/>
                </a:lnTo>
                <a:lnTo>
                  <a:pt x="1925" y="2045"/>
                </a:lnTo>
                <a:lnTo>
                  <a:pt x="1916" y="2045"/>
                </a:lnTo>
                <a:lnTo>
                  <a:pt x="1916" y="2042"/>
                </a:lnTo>
                <a:close/>
                <a:moveTo>
                  <a:pt x="1928" y="2042"/>
                </a:moveTo>
                <a:lnTo>
                  <a:pt x="1938" y="2042"/>
                </a:lnTo>
                <a:lnTo>
                  <a:pt x="1938" y="2045"/>
                </a:lnTo>
                <a:lnTo>
                  <a:pt x="1928" y="2045"/>
                </a:lnTo>
                <a:lnTo>
                  <a:pt x="1928" y="2042"/>
                </a:lnTo>
                <a:close/>
                <a:moveTo>
                  <a:pt x="1941" y="2042"/>
                </a:moveTo>
                <a:lnTo>
                  <a:pt x="1950" y="2042"/>
                </a:lnTo>
                <a:lnTo>
                  <a:pt x="1950" y="2045"/>
                </a:lnTo>
                <a:lnTo>
                  <a:pt x="1941" y="2045"/>
                </a:lnTo>
                <a:lnTo>
                  <a:pt x="1941" y="2042"/>
                </a:lnTo>
                <a:close/>
                <a:moveTo>
                  <a:pt x="1953" y="2042"/>
                </a:moveTo>
                <a:lnTo>
                  <a:pt x="1962" y="2042"/>
                </a:lnTo>
                <a:lnTo>
                  <a:pt x="1962" y="2045"/>
                </a:lnTo>
                <a:lnTo>
                  <a:pt x="1953" y="2045"/>
                </a:lnTo>
                <a:lnTo>
                  <a:pt x="1953" y="2042"/>
                </a:lnTo>
                <a:close/>
                <a:moveTo>
                  <a:pt x="1966" y="2042"/>
                </a:moveTo>
                <a:lnTo>
                  <a:pt x="1975" y="2042"/>
                </a:lnTo>
                <a:lnTo>
                  <a:pt x="1975" y="2045"/>
                </a:lnTo>
                <a:lnTo>
                  <a:pt x="1966" y="2045"/>
                </a:lnTo>
                <a:lnTo>
                  <a:pt x="1966" y="2042"/>
                </a:lnTo>
                <a:close/>
                <a:moveTo>
                  <a:pt x="1978" y="2042"/>
                </a:moveTo>
                <a:lnTo>
                  <a:pt x="1987" y="2042"/>
                </a:lnTo>
                <a:lnTo>
                  <a:pt x="1987" y="2045"/>
                </a:lnTo>
                <a:lnTo>
                  <a:pt x="1978" y="2045"/>
                </a:lnTo>
                <a:lnTo>
                  <a:pt x="1978" y="2042"/>
                </a:lnTo>
                <a:close/>
                <a:moveTo>
                  <a:pt x="1990" y="2042"/>
                </a:moveTo>
                <a:lnTo>
                  <a:pt x="2000" y="2042"/>
                </a:lnTo>
                <a:lnTo>
                  <a:pt x="2000" y="2045"/>
                </a:lnTo>
                <a:lnTo>
                  <a:pt x="1990" y="2045"/>
                </a:lnTo>
                <a:lnTo>
                  <a:pt x="1990" y="2042"/>
                </a:lnTo>
                <a:close/>
                <a:moveTo>
                  <a:pt x="2003" y="2042"/>
                </a:moveTo>
                <a:lnTo>
                  <a:pt x="2012" y="2042"/>
                </a:lnTo>
                <a:lnTo>
                  <a:pt x="2012" y="2045"/>
                </a:lnTo>
                <a:lnTo>
                  <a:pt x="2003" y="2045"/>
                </a:lnTo>
                <a:lnTo>
                  <a:pt x="2003" y="2042"/>
                </a:lnTo>
                <a:close/>
                <a:moveTo>
                  <a:pt x="2015" y="2042"/>
                </a:moveTo>
                <a:lnTo>
                  <a:pt x="2025" y="2042"/>
                </a:lnTo>
                <a:lnTo>
                  <a:pt x="2025" y="2045"/>
                </a:lnTo>
                <a:lnTo>
                  <a:pt x="2015" y="2045"/>
                </a:lnTo>
                <a:lnTo>
                  <a:pt x="2015" y="2042"/>
                </a:lnTo>
                <a:close/>
                <a:moveTo>
                  <a:pt x="2028" y="2042"/>
                </a:moveTo>
                <a:lnTo>
                  <a:pt x="2037" y="2042"/>
                </a:lnTo>
                <a:lnTo>
                  <a:pt x="2037" y="2045"/>
                </a:lnTo>
                <a:lnTo>
                  <a:pt x="2028" y="2045"/>
                </a:lnTo>
                <a:lnTo>
                  <a:pt x="2028" y="2042"/>
                </a:lnTo>
                <a:close/>
                <a:moveTo>
                  <a:pt x="2040" y="2042"/>
                </a:moveTo>
                <a:lnTo>
                  <a:pt x="2050" y="2042"/>
                </a:lnTo>
                <a:lnTo>
                  <a:pt x="2050" y="2045"/>
                </a:lnTo>
                <a:lnTo>
                  <a:pt x="2040" y="2045"/>
                </a:lnTo>
                <a:lnTo>
                  <a:pt x="2040" y="2042"/>
                </a:lnTo>
                <a:close/>
                <a:moveTo>
                  <a:pt x="2053" y="2042"/>
                </a:moveTo>
                <a:lnTo>
                  <a:pt x="2062" y="2042"/>
                </a:lnTo>
                <a:lnTo>
                  <a:pt x="2062" y="2045"/>
                </a:lnTo>
                <a:lnTo>
                  <a:pt x="2053" y="2045"/>
                </a:lnTo>
                <a:lnTo>
                  <a:pt x="2053" y="2042"/>
                </a:lnTo>
                <a:close/>
                <a:moveTo>
                  <a:pt x="2065" y="2042"/>
                </a:moveTo>
                <a:lnTo>
                  <a:pt x="2074" y="2042"/>
                </a:lnTo>
                <a:lnTo>
                  <a:pt x="2074" y="2045"/>
                </a:lnTo>
                <a:lnTo>
                  <a:pt x="2065" y="2045"/>
                </a:lnTo>
                <a:lnTo>
                  <a:pt x="2065" y="2042"/>
                </a:lnTo>
                <a:close/>
                <a:moveTo>
                  <a:pt x="2078" y="2042"/>
                </a:moveTo>
                <a:lnTo>
                  <a:pt x="2087" y="2042"/>
                </a:lnTo>
                <a:lnTo>
                  <a:pt x="2087" y="2045"/>
                </a:lnTo>
                <a:lnTo>
                  <a:pt x="2078" y="2045"/>
                </a:lnTo>
                <a:lnTo>
                  <a:pt x="2078" y="2042"/>
                </a:lnTo>
                <a:close/>
                <a:moveTo>
                  <a:pt x="2090" y="2042"/>
                </a:moveTo>
                <a:lnTo>
                  <a:pt x="2099" y="2042"/>
                </a:lnTo>
                <a:lnTo>
                  <a:pt x="2099" y="2045"/>
                </a:lnTo>
                <a:lnTo>
                  <a:pt x="2090" y="2045"/>
                </a:lnTo>
                <a:lnTo>
                  <a:pt x="2090" y="2042"/>
                </a:lnTo>
                <a:close/>
                <a:moveTo>
                  <a:pt x="2102" y="2042"/>
                </a:moveTo>
                <a:lnTo>
                  <a:pt x="2112" y="2042"/>
                </a:lnTo>
                <a:lnTo>
                  <a:pt x="2112" y="2045"/>
                </a:lnTo>
                <a:lnTo>
                  <a:pt x="2102" y="2045"/>
                </a:lnTo>
                <a:lnTo>
                  <a:pt x="2102" y="2042"/>
                </a:lnTo>
                <a:close/>
                <a:moveTo>
                  <a:pt x="2115" y="2042"/>
                </a:moveTo>
                <a:lnTo>
                  <a:pt x="2124" y="2042"/>
                </a:lnTo>
                <a:lnTo>
                  <a:pt x="2124" y="2045"/>
                </a:lnTo>
                <a:lnTo>
                  <a:pt x="2115" y="2045"/>
                </a:lnTo>
                <a:lnTo>
                  <a:pt x="2115" y="2042"/>
                </a:lnTo>
                <a:close/>
                <a:moveTo>
                  <a:pt x="2127" y="2042"/>
                </a:moveTo>
                <a:lnTo>
                  <a:pt x="2137" y="2042"/>
                </a:lnTo>
                <a:lnTo>
                  <a:pt x="2137" y="2045"/>
                </a:lnTo>
                <a:lnTo>
                  <a:pt x="2127" y="2045"/>
                </a:lnTo>
                <a:lnTo>
                  <a:pt x="2127" y="2042"/>
                </a:lnTo>
                <a:close/>
                <a:moveTo>
                  <a:pt x="2140" y="2042"/>
                </a:moveTo>
                <a:lnTo>
                  <a:pt x="2149" y="2042"/>
                </a:lnTo>
                <a:lnTo>
                  <a:pt x="2149" y="2045"/>
                </a:lnTo>
                <a:lnTo>
                  <a:pt x="2140" y="2045"/>
                </a:lnTo>
                <a:lnTo>
                  <a:pt x="2140" y="2042"/>
                </a:lnTo>
                <a:close/>
                <a:moveTo>
                  <a:pt x="2152" y="2042"/>
                </a:moveTo>
                <a:lnTo>
                  <a:pt x="2161" y="2042"/>
                </a:lnTo>
                <a:lnTo>
                  <a:pt x="2161" y="2045"/>
                </a:lnTo>
                <a:lnTo>
                  <a:pt x="2152" y="2045"/>
                </a:lnTo>
                <a:lnTo>
                  <a:pt x="2152" y="2042"/>
                </a:lnTo>
                <a:close/>
                <a:moveTo>
                  <a:pt x="2165" y="2042"/>
                </a:moveTo>
                <a:lnTo>
                  <a:pt x="2174" y="2042"/>
                </a:lnTo>
                <a:lnTo>
                  <a:pt x="2174" y="2045"/>
                </a:lnTo>
                <a:lnTo>
                  <a:pt x="2165" y="2045"/>
                </a:lnTo>
                <a:lnTo>
                  <a:pt x="2165" y="2042"/>
                </a:lnTo>
                <a:close/>
                <a:moveTo>
                  <a:pt x="2177" y="2042"/>
                </a:moveTo>
                <a:lnTo>
                  <a:pt x="2186" y="2042"/>
                </a:lnTo>
                <a:lnTo>
                  <a:pt x="2186" y="2045"/>
                </a:lnTo>
                <a:lnTo>
                  <a:pt x="2177" y="2045"/>
                </a:lnTo>
                <a:lnTo>
                  <a:pt x="2177" y="2042"/>
                </a:lnTo>
                <a:close/>
                <a:moveTo>
                  <a:pt x="2189" y="2042"/>
                </a:moveTo>
                <a:lnTo>
                  <a:pt x="2199" y="2042"/>
                </a:lnTo>
                <a:lnTo>
                  <a:pt x="2199" y="2045"/>
                </a:lnTo>
                <a:lnTo>
                  <a:pt x="2189" y="2045"/>
                </a:lnTo>
                <a:lnTo>
                  <a:pt x="2189" y="2042"/>
                </a:lnTo>
                <a:close/>
                <a:moveTo>
                  <a:pt x="2202" y="2042"/>
                </a:moveTo>
                <a:lnTo>
                  <a:pt x="2211" y="2042"/>
                </a:lnTo>
                <a:lnTo>
                  <a:pt x="2211" y="2045"/>
                </a:lnTo>
                <a:lnTo>
                  <a:pt x="2202" y="2045"/>
                </a:lnTo>
                <a:lnTo>
                  <a:pt x="2202" y="2042"/>
                </a:lnTo>
                <a:close/>
                <a:moveTo>
                  <a:pt x="2214" y="2042"/>
                </a:moveTo>
                <a:lnTo>
                  <a:pt x="2224" y="2042"/>
                </a:lnTo>
                <a:lnTo>
                  <a:pt x="2224" y="2045"/>
                </a:lnTo>
                <a:lnTo>
                  <a:pt x="2214" y="2045"/>
                </a:lnTo>
                <a:lnTo>
                  <a:pt x="2214" y="2042"/>
                </a:lnTo>
                <a:close/>
                <a:moveTo>
                  <a:pt x="2227" y="2042"/>
                </a:moveTo>
                <a:lnTo>
                  <a:pt x="2236" y="2042"/>
                </a:lnTo>
                <a:lnTo>
                  <a:pt x="2236" y="2045"/>
                </a:lnTo>
                <a:lnTo>
                  <a:pt x="2227" y="2045"/>
                </a:lnTo>
                <a:lnTo>
                  <a:pt x="2227" y="2042"/>
                </a:lnTo>
                <a:close/>
                <a:moveTo>
                  <a:pt x="2239" y="2042"/>
                </a:moveTo>
                <a:lnTo>
                  <a:pt x="2249" y="2042"/>
                </a:lnTo>
                <a:lnTo>
                  <a:pt x="2249" y="2045"/>
                </a:lnTo>
                <a:lnTo>
                  <a:pt x="2239" y="2045"/>
                </a:lnTo>
                <a:lnTo>
                  <a:pt x="2239" y="2042"/>
                </a:lnTo>
                <a:close/>
                <a:moveTo>
                  <a:pt x="2252" y="2042"/>
                </a:moveTo>
                <a:lnTo>
                  <a:pt x="2261" y="2042"/>
                </a:lnTo>
                <a:lnTo>
                  <a:pt x="2261" y="2045"/>
                </a:lnTo>
                <a:lnTo>
                  <a:pt x="2252" y="2045"/>
                </a:lnTo>
                <a:lnTo>
                  <a:pt x="2252" y="2042"/>
                </a:lnTo>
                <a:close/>
                <a:moveTo>
                  <a:pt x="2264" y="2042"/>
                </a:moveTo>
                <a:lnTo>
                  <a:pt x="2273" y="2042"/>
                </a:lnTo>
                <a:lnTo>
                  <a:pt x="2273" y="2045"/>
                </a:lnTo>
                <a:lnTo>
                  <a:pt x="2264" y="2045"/>
                </a:lnTo>
                <a:lnTo>
                  <a:pt x="2264" y="2042"/>
                </a:lnTo>
                <a:close/>
                <a:moveTo>
                  <a:pt x="2277" y="2042"/>
                </a:moveTo>
                <a:lnTo>
                  <a:pt x="2286" y="2042"/>
                </a:lnTo>
                <a:lnTo>
                  <a:pt x="2286" y="2045"/>
                </a:lnTo>
                <a:lnTo>
                  <a:pt x="2277" y="2045"/>
                </a:lnTo>
                <a:lnTo>
                  <a:pt x="2277" y="2042"/>
                </a:lnTo>
                <a:close/>
                <a:moveTo>
                  <a:pt x="2289" y="2042"/>
                </a:moveTo>
                <a:lnTo>
                  <a:pt x="2298" y="2042"/>
                </a:lnTo>
                <a:lnTo>
                  <a:pt x="2298" y="2045"/>
                </a:lnTo>
                <a:lnTo>
                  <a:pt x="2289" y="2045"/>
                </a:lnTo>
                <a:lnTo>
                  <a:pt x="2289" y="2042"/>
                </a:lnTo>
                <a:close/>
                <a:moveTo>
                  <a:pt x="2301" y="2042"/>
                </a:moveTo>
                <a:lnTo>
                  <a:pt x="2311" y="2042"/>
                </a:lnTo>
                <a:lnTo>
                  <a:pt x="2311" y="2045"/>
                </a:lnTo>
                <a:lnTo>
                  <a:pt x="2301" y="2045"/>
                </a:lnTo>
                <a:lnTo>
                  <a:pt x="2301" y="2042"/>
                </a:lnTo>
                <a:close/>
                <a:moveTo>
                  <a:pt x="2314" y="2042"/>
                </a:moveTo>
                <a:lnTo>
                  <a:pt x="2323" y="2042"/>
                </a:lnTo>
                <a:lnTo>
                  <a:pt x="2323" y="2045"/>
                </a:lnTo>
                <a:lnTo>
                  <a:pt x="2314" y="2045"/>
                </a:lnTo>
                <a:lnTo>
                  <a:pt x="2314" y="2042"/>
                </a:lnTo>
                <a:close/>
                <a:moveTo>
                  <a:pt x="2326" y="2042"/>
                </a:moveTo>
                <a:lnTo>
                  <a:pt x="2336" y="2042"/>
                </a:lnTo>
                <a:lnTo>
                  <a:pt x="2336" y="2045"/>
                </a:lnTo>
                <a:lnTo>
                  <a:pt x="2326" y="2045"/>
                </a:lnTo>
                <a:lnTo>
                  <a:pt x="2326" y="2042"/>
                </a:lnTo>
                <a:close/>
                <a:moveTo>
                  <a:pt x="2339" y="2042"/>
                </a:moveTo>
                <a:lnTo>
                  <a:pt x="2348" y="2042"/>
                </a:lnTo>
                <a:lnTo>
                  <a:pt x="2348" y="2045"/>
                </a:lnTo>
                <a:lnTo>
                  <a:pt x="2339" y="2045"/>
                </a:lnTo>
                <a:lnTo>
                  <a:pt x="2339" y="2042"/>
                </a:lnTo>
                <a:close/>
                <a:moveTo>
                  <a:pt x="2351" y="2042"/>
                </a:moveTo>
                <a:lnTo>
                  <a:pt x="2360" y="2042"/>
                </a:lnTo>
                <a:lnTo>
                  <a:pt x="2360" y="2045"/>
                </a:lnTo>
                <a:lnTo>
                  <a:pt x="2351" y="2045"/>
                </a:lnTo>
                <a:lnTo>
                  <a:pt x="2351" y="2042"/>
                </a:lnTo>
                <a:close/>
                <a:moveTo>
                  <a:pt x="2364" y="2042"/>
                </a:moveTo>
                <a:lnTo>
                  <a:pt x="2373" y="2042"/>
                </a:lnTo>
                <a:lnTo>
                  <a:pt x="2373" y="2045"/>
                </a:lnTo>
                <a:lnTo>
                  <a:pt x="2364" y="2045"/>
                </a:lnTo>
                <a:lnTo>
                  <a:pt x="2364" y="2042"/>
                </a:lnTo>
                <a:close/>
                <a:moveTo>
                  <a:pt x="2376" y="2042"/>
                </a:moveTo>
                <a:lnTo>
                  <a:pt x="2385" y="2042"/>
                </a:lnTo>
                <a:lnTo>
                  <a:pt x="2385" y="2045"/>
                </a:lnTo>
                <a:lnTo>
                  <a:pt x="2376" y="2045"/>
                </a:lnTo>
                <a:lnTo>
                  <a:pt x="2376" y="2042"/>
                </a:lnTo>
                <a:close/>
                <a:moveTo>
                  <a:pt x="2388" y="2042"/>
                </a:moveTo>
                <a:lnTo>
                  <a:pt x="2398" y="2042"/>
                </a:lnTo>
                <a:lnTo>
                  <a:pt x="2398" y="2045"/>
                </a:lnTo>
                <a:lnTo>
                  <a:pt x="2388" y="2045"/>
                </a:lnTo>
                <a:lnTo>
                  <a:pt x="2388" y="2042"/>
                </a:lnTo>
                <a:close/>
                <a:moveTo>
                  <a:pt x="2401" y="2042"/>
                </a:moveTo>
                <a:lnTo>
                  <a:pt x="2410" y="2042"/>
                </a:lnTo>
                <a:lnTo>
                  <a:pt x="2410" y="2045"/>
                </a:lnTo>
                <a:lnTo>
                  <a:pt x="2401" y="2045"/>
                </a:lnTo>
                <a:lnTo>
                  <a:pt x="2401" y="2042"/>
                </a:lnTo>
                <a:close/>
                <a:moveTo>
                  <a:pt x="2413" y="2042"/>
                </a:moveTo>
                <a:lnTo>
                  <a:pt x="2423" y="2042"/>
                </a:lnTo>
                <a:lnTo>
                  <a:pt x="2423" y="2045"/>
                </a:lnTo>
                <a:lnTo>
                  <a:pt x="2413" y="2045"/>
                </a:lnTo>
                <a:lnTo>
                  <a:pt x="2413" y="2042"/>
                </a:lnTo>
                <a:close/>
                <a:moveTo>
                  <a:pt x="2426" y="2042"/>
                </a:moveTo>
                <a:lnTo>
                  <a:pt x="2435" y="2042"/>
                </a:lnTo>
                <a:lnTo>
                  <a:pt x="2435" y="2045"/>
                </a:lnTo>
                <a:lnTo>
                  <a:pt x="2426" y="2045"/>
                </a:lnTo>
                <a:lnTo>
                  <a:pt x="2426" y="2042"/>
                </a:lnTo>
                <a:close/>
                <a:moveTo>
                  <a:pt x="2438" y="2042"/>
                </a:moveTo>
                <a:lnTo>
                  <a:pt x="2448" y="2042"/>
                </a:lnTo>
                <a:lnTo>
                  <a:pt x="2448" y="2045"/>
                </a:lnTo>
                <a:lnTo>
                  <a:pt x="2438" y="2045"/>
                </a:lnTo>
                <a:lnTo>
                  <a:pt x="2438" y="2042"/>
                </a:lnTo>
                <a:close/>
                <a:moveTo>
                  <a:pt x="2451" y="2042"/>
                </a:moveTo>
                <a:lnTo>
                  <a:pt x="2460" y="2042"/>
                </a:lnTo>
                <a:lnTo>
                  <a:pt x="2460" y="2045"/>
                </a:lnTo>
                <a:lnTo>
                  <a:pt x="2451" y="2045"/>
                </a:lnTo>
                <a:lnTo>
                  <a:pt x="2451" y="2042"/>
                </a:lnTo>
                <a:close/>
                <a:moveTo>
                  <a:pt x="2463" y="2042"/>
                </a:moveTo>
                <a:lnTo>
                  <a:pt x="2472" y="2042"/>
                </a:lnTo>
                <a:lnTo>
                  <a:pt x="2472" y="2045"/>
                </a:lnTo>
                <a:lnTo>
                  <a:pt x="2463" y="2045"/>
                </a:lnTo>
                <a:lnTo>
                  <a:pt x="2463" y="2042"/>
                </a:lnTo>
                <a:close/>
                <a:moveTo>
                  <a:pt x="2476" y="2042"/>
                </a:moveTo>
                <a:lnTo>
                  <a:pt x="2485" y="2042"/>
                </a:lnTo>
                <a:lnTo>
                  <a:pt x="2485" y="2045"/>
                </a:lnTo>
                <a:lnTo>
                  <a:pt x="2476" y="2045"/>
                </a:lnTo>
                <a:lnTo>
                  <a:pt x="2476" y="2042"/>
                </a:lnTo>
                <a:close/>
                <a:moveTo>
                  <a:pt x="2488" y="2042"/>
                </a:moveTo>
                <a:lnTo>
                  <a:pt x="2497" y="2042"/>
                </a:lnTo>
                <a:lnTo>
                  <a:pt x="2497" y="2045"/>
                </a:lnTo>
                <a:lnTo>
                  <a:pt x="2488" y="2045"/>
                </a:lnTo>
                <a:lnTo>
                  <a:pt x="2488" y="2042"/>
                </a:lnTo>
                <a:close/>
                <a:moveTo>
                  <a:pt x="2500" y="2042"/>
                </a:moveTo>
                <a:lnTo>
                  <a:pt x="2510" y="2042"/>
                </a:lnTo>
                <a:lnTo>
                  <a:pt x="2510" y="2045"/>
                </a:lnTo>
                <a:lnTo>
                  <a:pt x="2500" y="2045"/>
                </a:lnTo>
                <a:lnTo>
                  <a:pt x="2500" y="2042"/>
                </a:lnTo>
                <a:close/>
                <a:moveTo>
                  <a:pt x="2513" y="2042"/>
                </a:moveTo>
                <a:lnTo>
                  <a:pt x="2522" y="2042"/>
                </a:lnTo>
                <a:lnTo>
                  <a:pt x="2522" y="2045"/>
                </a:lnTo>
                <a:lnTo>
                  <a:pt x="2513" y="2045"/>
                </a:lnTo>
                <a:lnTo>
                  <a:pt x="2513" y="2042"/>
                </a:lnTo>
                <a:close/>
                <a:moveTo>
                  <a:pt x="2525" y="2042"/>
                </a:moveTo>
                <a:lnTo>
                  <a:pt x="2535" y="2042"/>
                </a:lnTo>
                <a:lnTo>
                  <a:pt x="2535" y="2045"/>
                </a:lnTo>
                <a:lnTo>
                  <a:pt x="2525" y="2045"/>
                </a:lnTo>
                <a:lnTo>
                  <a:pt x="2525" y="2042"/>
                </a:lnTo>
                <a:close/>
                <a:moveTo>
                  <a:pt x="2538" y="2042"/>
                </a:moveTo>
                <a:lnTo>
                  <a:pt x="2547" y="2042"/>
                </a:lnTo>
                <a:lnTo>
                  <a:pt x="2547" y="2045"/>
                </a:lnTo>
                <a:lnTo>
                  <a:pt x="2538" y="2045"/>
                </a:lnTo>
                <a:lnTo>
                  <a:pt x="2538" y="2042"/>
                </a:lnTo>
                <a:close/>
                <a:moveTo>
                  <a:pt x="2550" y="2042"/>
                </a:moveTo>
                <a:lnTo>
                  <a:pt x="2560" y="2042"/>
                </a:lnTo>
                <a:lnTo>
                  <a:pt x="2560" y="2045"/>
                </a:lnTo>
                <a:lnTo>
                  <a:pt x="2550" y="2045"/>
                </a:lnTo>
                <a:lnTo>
                  <a:pt x="2550" y="2042"/>
                </a:lnTo>
                <a:close/>
                <a:moveTo>
                  <a:pt x="2563" y="2042"/>
                </a:moveTo>
                <a:lnTo>
                  <a:pt x="2572" y="2042"/>
                </a:lnTo>
                <a:lnTo>
                  <a:pt x="2572" y="2045"/>
                </a:lnTo>
                <a:lnTo>
                  <a:pt x="2563" y="2045"/>
                </a:lnTo>
                <a:lnTo>
                  <a:pt x="2563" y="2042"/>
                </a:lnTo>
                <a:close/>
                <a:moveTo>
                  <a:pt x="2575" y="2042"/>
                </a:moveTo>
                <a:lnTo>
                  <a:pt x="2584" y="2042"/>
                </a:lnTo>
                <a:lnTo>
                  <a:pt x="2584" y="2045"/>
                </a:lnTo>
                <a:lnTo>
                  <a:pt x="2575" y="2045"/>
                </a:lnTo>
                <a:lnTo>
                  <a:pt x="2575" y="2042"/>
                </a:lnTo>
                <a:close/>
                <a:moveTo>
                  <a:pt x="2587" y="2042"/>
                </a:moveTo>
                <a:lnTo>
                  <a:pt x="2597" y="2042"/>
                </a:lnTo>
                <a:lnTo>
                  <a:pt x="2597" y="2045"/>
                </a:lnTo>
                <a:lnTo>
                  <a:pt x="2587" y="2045"/>
                </a:lnTo>
                <a:lnTo>
                  <a:pt x="2587" y="2042"/>
                </a:lnTo>
                <a:close/>
                <a:moveTo>
                  <a:pt x="2600" y="2042"/>
                </a:moveTo>
                <a:lnTo>
                  <a:pt x="2609" y="2042"/>
                </a:lnTo>
                <a:lnTo>
                  <a:pt x="2609" y="2045"/>
                </a:lnTo>
                <a:lnTo>
                  <a:pt x="2600" y="2045"/>
                </a:lnTo>
                <a:lnTo>
                  <a:pt x="2600" y="2042"/>
                </a:lnTo>
                <a:close/>
                <a:moveTo>
                  <a:pt x="2612" y="2042"/>
                </a:moveTo>
                <a:lnTo>
                  <a:pt x="2622" y="2042"/>
                </a:lnTo>
                <a:lnTo>
                  <a:pt x="2622" y="2045"/>
                </a:lnTo>
                <a:lnTo>
                  <a:pt x="2612" y="2045"/>
                </a:lnTo>
                <a:lnTo>
                  <a:pt x="2612" y="2042"/>
                </a:lnTo>
                <a:close/>
                <a:moveTo>
                  <a:pt x="2625" y="2042"/>
                </a:moveTo>
                <a:lnTo>
                  <a:pt x="2634" y="2042"/>
                </a:lnTo>
                <a:lnTo>
                  <a:pt x="2634" y="2045"/>
                </a:lnTo>
                <a:lnTo>
                  <a:pt x="2625" y="2045"/>
                </a:lnTo>
                <a:lnTo>
                  <a:pt x="2625" y="2042"/>
                </a:lnTo>
                <a:close/>
                <a:moveTo>
                  <a:pt x="2637" y="2042"/>
                </a:moveTo>
                <a:lnTo>
                  <a:pt x="2647" y="2042"/>
                </a:lnTo>
                <a:lnTo>
                  <a:pt x="2647" y="2045"/>
                </a:lnTo>
                <a:lnTo>
                  <a:pt x="2637" y="2045"/>
                </a:lnTo>
                <a:lnTo>
                  <a:pt x="2637" y="2042"/>
                </a:lnTo>
                <a:close/>
                <a:moveTo>
                  <a:pt x="2650" y="2042"/>
                </a:moveTo>
                <a:lnTo>
                  <a:pt x="2659" y="2042"/>
                </a:lnTo>
                <a:lnTo>
                  <a:pt x="2659" y="2045"/>
                </a:lnTo>
                <a:lnTo>
                  <a:pt x="2650" y="2045"/>
                </a:lnTo>
                <a:lnTo>
                  <a:pt x="2650" y="2042"/>
                </a:lnTo>
                <a:close/>
                <a:moveTo>
                  <a:pt x="2662" y="2042"/>
                </a:moveTo>
                <a:lnTo>
                  <a:pt x="2671" y="2042"/>
                </a:lnTo>
                <a:lnTo>
                  <a:pt x="2671" y="2045"/>
                </a:lnTo>
                <a:lnTo>
                  <a:pt x="2662" y="2045"/>
                </a:lnTo>
                <a:lnTo>
                  <a:pt x="2662" y="2042"/>
                </a:lnTo>
                <a:close/>
                <a:moveTo>
                  <a:pt x="2675" y="2042"/>
                </a:moveTo>
                <a:lnTo>
                  <a:pt x="2684" y="2042"/>
                </a:lnTo>
                <a:lnTo>
                  <a:pt x="2684" y="2045"/>
                </a:lnTo>
                <a:lnTo>
                  <a:pt x="2675" y="2045"/>
                </a:lnTo>
                <a:lnTo>
                  <a:pt x="2675" y="2042"/>
                </a:lnTo>
                <a:close/>
                <a:moveTo>
                  <a:pt x="2687" y="2042"/>
                </a:moveTo>
                <a:lnTo>
                  <a:pt x="2696" y="2042"/>
                </a:lnTo>
                <a:lnTo>
                  <a:pt x="2696" y="2045"/>
                </a:lnTo>
                <a:lnTo>
                  <a:pt x="2687" y="2045"/>
                </a:lnTo>
                <a:lnTo>
                  <a:pt x="2687" y="2042"/>
                </a:lnTo>
                <a:close/>
                <a:moveTo>
                  <a:pt x="2699" y="2042"/>
                </a:moveTo>
                <a:lnTo>
                  <a:pt x="2709" y="2042"/>
                </a:lnTo>
                <a:lnTo>
                  <a:pt x="2709" y="2045"/>
                </a:lnTo>
                <a:lnTo>
                  <a:pt x="2699" y="2045"/>
                </a:lnTo>
                <a:lnTo>
                  <a:pt x="2699" y="2042"/>
                </a:lnTo>
                <a:close/>
                <a:moveTo>
                  <a:pt x="2712" y="2042"/>
                </a:moveTo>
                <a:lnTo>
                  <a:pt x="2721" y="2042"/>
                </a:lnTo>
                <a:lnTo>
                  <a:pt x="2721" y="2045"/>
                </a:lnTo>
                <a:lnTo>
                  <a:pt x="2712" y="2045"/>
                </a:lnTo>
                <a:lnTo>
                  <a:pt x="2712" y="2042"/>
                </a:lnTo>
                <a:close/>
                <a:moveTo>
                  <a:pt x="2724" y="2042"/>
                </a:moveTo>
                <a:lnTo>
                  <a:pt x="2734" y="2042"/>
                </a:lnTo>
                <a:lnTo>
                  <a:pt x="2734" y="2045"/>
                </a:lnTo>
                <a:lnTo>
                  <a:pt x="2724" y="2045"/>
                </a:lnTo>
                <a:lnTo>
                  <a:pt x="2724" y="2042"/>
                </a:lnTo>
                <a:close/>
                <a:moveTo>
                  <a:pt x="2737" y="2042"/>
                </a:moveTo>
                <a:lnTo>
                  <a:pt x="2746" y="2042"/>
                </a:lnTo>
                <a:lnTo>
                  <a:pt x="2746" y="2045"/>
                </a:lnTo>
                <a:lnTo>
                  <a:pt x="2737" y="2045"/>
                </a:lnTo>
                <a:lnTo>
                  <a:pt x="2737" y="2042"/>
                </a:lnTo>
                <a:close/>
                <a:moveTo>
                  <a:pt x="2749" y="2042"/>
                </a:moveTo>
                <a:lnTo>
                  <a:pt x="2759" y="2042"/>
                </a:lnTo>
                <a:lnTo>
                  <a:pt x="2759" y="2045"/>
                </a:lnTo>
                <a:lnTo>
                  <a:pt x="2749" y="2045"/>
                </a:lnTo>
                <a:lnTo>
                  <a:pt x="2749" y="2042"/>
                </a:lnTo>
                <a:close/>
                <a:moveTo>
                  <a:pt x="2762" y="2042"/>
                </a:moveTo>
                <a:lnTo>
                  <a:pt x="2771" y="2042"/>
                </a:lnTo>
                <a:lnTo>
                  <a:pt x="2771" y="2045"/>
                </a:lnTo>
                <a:lnTo>
                  <a:pt x="2762" y="2045"/>
                </a:lnTo>
                <a:lnTo>
                  <a:pt x="2762" y="2042"/>
                </a:lnTo>
                <a:close/>
                <a:moveTo>
                  <a:pt x="2774" y="2042"/>
                </a:moveTo>
                <a:lnTo>
                  <a:pt x="2783" y="2042"/>
                </a:lnTo>
                <a:lnTo>
                  <a:pt x="2783" y="2045"/>
                </a:lnTo>
                <a:lnTo>
                  <a:pt x="2774" y="2045"/>
                </a:lnTo>
                <a:lnTo>
                  <a:pt x="2774" y="2042"/>
                </a:lnTo>
                <a:close/>
                <a:moveTo>
                  <a:pt x="2787" y="2042"/>
                </a:moveTo>
                <a:lnTo>
                  <a:pt x="2796" y="2042"/>
                </a:lnTo>
                <a:lnTo>
                  <a:pt x="2796" y="2045"/>
                </a:lnTo>
                <a:lnTo>
                  <a:pt x="2787" y="2045"/>
                </a:lnTo>
                <a:lnTo>
                  <a:pt x="2787" y="2042"/>
                </a:lnTo>
                <a:close/>
                <a:moveTo>
                  <a:pt x="2799" y="2042"/>
                </a:moveTo>
                <a:lnTo>
                  <a:pt x="2808" y="2042"/>
                </a:lnTo>
                <a:lnTo>
                  <a:pt x="2808" y="2045"/>
                </a:lnTo>
                <a:lnTo>
                  <a:pt x="2799" y="2045"/>
                </a:lnTo>
                <a:lnTo>
                  <a:pt x="2799" y="2042"/>
                </a:lnTo>
                <a:close/>
                <a:moveTo>
                  <a:pt x="2811" y="2042"/>
                </a:moveTo>
                <a:lnTo>
                  <a:pt x="2821" y="2042"/>
                </a:lnTo>
                <a:lnTo>
                  <a:pt x="2821" y="2045"/>
                </a:lnTo>
                <a:lnTo>
                  <a:pt x="2811" y="2045"/>
                </a:lnTo>
                <a:lnTo>
                  <a:pt x="2811" y="2042"/>
                </a:lnTo>
                <a:close/>
                <a:moveTo>
                  <a:pt x="2824" y="2042"/>
                </a:moveTo>
                <a:lnTo>
                  <a:pt x="2833" y="2042"/>
                </a:lnTo>
                <a:lnTo>
                  <a:pt x="2833" y="2045"/>
                </a:lnTo>
                <a:lnTo>
                  <a:pt x="2824" y="2045"/>
                </a:lnTo>
                <a:lnTo>
                  <a:pt x="2824" y="2042"/>
                </a:lnTo>
                <a:close/>
                <a:moveTo>
                  <a:pt x="2836" y="2042"/>
                </a:moveTo>
                <a:lnTo>
                  <a:pt x="2846" y="2042"/>
                </a:lnTo>
                <a:lnTo>
                  <a:pt x="2846" y="2045"/>
                </a:lnTo>
                <a:lnTo>
                  <a:pt x="2836" y="2045"/>
                </a:lnTo>
                <a:lnTo>
                  <a:pt x="2836" y="2042"/>
                </a:lnTo>
                <a:close/>
                <a:moveTo>
                  <a:pt x="2849" y="2042"/>
                </a:moveTo>
                <a:lnTo>
                  <a:pt x="2858" y="2042"/>
                </a:lnTo>
                <a:lnTo>
                  <a:pt x="2858" y="2045"/>
                </a:lnTo>
                <a:lnTo>
                  <a:pt x="2849" y="2045"/>
                </a:lnTo>
                <a:lnTo>
                  <a:pt x="2849" y="2042"/>
                </a:lnTo>
                <a:close/>
                <a:moveTo>
                  <a:pt x="2861" y="2042"/>
                </a:moveTo>
                <a:lnTo>
                  <a:pt x="2870" y="2042"/>
                </a:lnTo>
                <a:lnTo>
                  <a:pt x="2870" y="2045"/>
                </a:lnTo>
                <a:lnTo>
                  <a:pt x="2861" y="2045"/>
                </a:lnTo>
                <a:lnTo>
                  <a:pt x="2861" y="2042"/>
                </a:lnTo>
                <a:close/>
                <a:moveTo>
                  <a:pt x="2874" y="2042"/>
                </a:moveTo>
                <a:lnTo>
                  <a:pt x="2883" y="2042"/>
                </a:lnTo>
                <a:lnTo>
                  <a:pt x="2883" y="2045"/>
                </a:lnTo>
                <a:lnTo>
                  <a:pt x="2874" y="2045"/>
                </a:lnTo>
                <a:lnTo>
                  <a:pt x="2874" y="2042"/>
                </a:lnTo>
                <a:close/>
                <a:moveTo>
                  <a:pt x="2886" y="2042"/>
                </a:moveTo>
                <a:lnTo>
                  <a:pt x="2895" y="2042"/>
                </a:lnTo>
                <a:lnTo>
                  <a:pt x="2895" y="2045"/>
                </a:lnTo>
                <a:lnTo>
                  <a:pt x="2886" y="2045"/>
                </a:lnTo>
                <a:lnTo>
                  <a:pt x="2886" y="2042"/>
                </a:lnTo>
                <a:close/>
                <a:moveTo>
                  <a:pt x="2898" y="2042"/>
                </a:moveTo>
                <a:lnTo>
                  <a:pt x="2908" y="2042"/>
                </a:lnTo>
                <a:lnTo>
                  <a:pt x="2908" y="2045"/>
                </a:lnTo>
                <a:lnTo>
                  <a:pt x="2898" y="2045"/>
                </a:lnTo>
                <a:lnTo>
                  <a:pt x="2898" y="2042"/>
                </a:lnTo>
                <a:close/>
                <a:moveTo>
                  <a:pt x="2911" y="2042"/>
                </a:moveTo>
                <a:lnTo>
                  <a:pt x="2920" y="2042"/>
                </a:lnTo>
                <a:lnTo>
                  <a:pt x="2920" y="2045"/>
                </a:lnTo>
                <a:lnTo>
                  <a:pt x="2911" y="2045"/>
                </a:lnTo>
                <a:lnTo>
                  <a:pt x="2911" y="2042"/>
                </a:lnTo>
                <a:close/>
                <a:moveTo>
                  <a:pt x="2923" y="2042"/>
                </a:moveTo>
                <a:lnTo>
                  <a:pt x="2933" y="2042"/>
                </a:lnTo>
                <a:lnTo>
                  <a:pt x="2933" y="2045"/>
                </a:lnTo>
                <a:lnTo>
                  <a:pt x="2923" y="2045"/>
                </a:lnTo>
                <a:lnTo>
                  <a:pt x="2923" y="2042"/>
                </a:lnTo>
                <a:close/>
                <a:moveTo>
                  <a:pt x="2936" y="2042"/>
                </a:moveTo>
                <a:lnTo>
                  <a:pt x="2945" y="2042"/>
                </a:lnTo>
                <a:lnTo>
                  <a:pt x="2945" y="2045"/>
                </a:lnTo>
                <a:lnTo>
                  <a:pt x="2936" y="2045"/>
                </a:lnTo>
                <a:lnTo>
                  <a:pt x="2936" y="2042"/>
                </a:lnTo>
                <a:close/>
                <a:moveTo>
                  <a:pt x="2948" y="2042"/>
                </a:moveTo>
                <a:lnTo>
                  <a:pt x="2958" y="2042"/>
                </a:lnTo>
                <a:lnTo>
                  <a:pt x="2958" y="2045"/>
                </a:lnTo>
                <a:lnTo>
                  <a:pt x="2948" y="2045"/>
                </a:lnTo>
                <a:lnTo>
                  <a:pt x="2948" y="2042"/>
                </a:lnTo>
                <a:close/>
                <a:moveTo>
                  <a:pt x="2961" y="2042"/>
                </a:moveTo>
                <a:lnTo>
                  <a:pt x="2970" y="2042"/>
                </a:lnTo>
                <a:lnTo>
                  <a:pt x="2970" y="2045"/>
                </a:lnTo>
                <a:lnTo>
                  <a:pt x="2961" y="2045"/>
                </a:lnTo>
                <a:lnTo>
                  <a:pt x="2961" y="2042"/>
                </a:lnTo>
                <a:close/>
                <a:moveTo>
                  <a:pt x="2973" y="2042"/>
                </a:moveTo>
                <a:lnTo>
                  <a:pt x="2982" y="2042"/>
                </a:lnTo>
                <a:lnTo>
                  <a:pt x="2982" y="2045"/>
                </a:lnTo>
                <a:lnTo>
                  <a:pt x="2973" y="2045"/>
                </a:lnTo>
                <a:lnTo>
                  <a:pt x="2973" y="2042"/>
                </a:lnTo>
                <a:close/>
                <a:moveTo>
                  <a:pt x="2986" y="2042"/>
                </a:moveTo>
                <a:lnTo>
                  <a:pt x="2995" y="2042"/>
                </a:lnTo>
                <a:lnTo>
                  <a:pt x="2995" y="2045"/>
                </a:lnTo>
                <a:lnTo>
                  <a:pt x="2986" y="2045"/>
                </a:lnTo>
                <a:lnTo>
                  <a:pt x="2986" y="2042"/>
                </a:lnTo>
                <a:close/>
                <a:moveTo>
                  <a:pt x="2998" y="2042"/>
                </a:moveTo>
                <a:lnTo>
                  <a:pt x="3007" y="2042"/>
                </a:lnTo>
                <a:lnTo>
                  <a:pt x="3007" y="2045"/>
                </a:lnTo>
                <a:lnTo>
                  <a:pt x="2998" y="2045"/>
                </a:lnTo>
                <a:lnTo>
                  <a:pt x="2998" y="2042"/>
                </a:lnTo>
                <a:close/>
                <a:moveTo>
                  <a:pt x="3010" y="2042"/>
                </a:moveTo>
                <a:lnTo>
                  <a:pt x="3020" y="2042"/>
                </a:lnTo>
                <a:lnTo>
                  <a:pt x="3020" y="2045"/>
                </a:lnTo>
                <a:lnTo>
                  <a:pt x="3010" y="2045"/>
                </a:lnTo>
                <a:lnTo>
                  <a:pt x="3010" y="2042"/>
                </a:lnTo>
                <a:close/>
                <a:moveTo>
                  <a:pt x="3023" y="2042"/>
                </a:moveTo>
                <a:lnTo>
                  <a:pt x="3032" y="2042"/>
                </a:lnTo>
                <a:lnTo>
                  <a:pt x="3032" y="2045"/>
                </a:lnTo>
                <a:lnTo>
                  <a:pt x="3023" y="2045"/>
                </a:lnTo>
                <a:lnTo>
                  <a:pt x="3023" y="2042"/>
                </a:lnTo>
                <a:close/>
                <a:moveTo>
                  <a:pt x="3035" y="2042"/>
                </a:moveTo>
                <a:lnTo>
                  <a:pt x="3045" y="2042"/>
                </a:lnTo>
                <a:lnTo>
                  <a:pt x="3045" y="2045"/>
                </a:lnTo>
                <a:lnTo>
                  <a:pt x="3035" y="2045"/>
                </a:lnTo>
                <a:lnTo>
                  <a:pt x="3035" y="2042"/>
                </a:lnTo>
                <a:close/>
                <a:moveTo>
                  <a:pt x="3048" y="2042"/>
                </a:moveTo>
                <a:lnTo>
                  <a:pt x="3057" y="2042"/>
                </a:lnTo>
                <a:lnTo>
                  <a:pt x="3057" y="2045"/>
                </a:lnTo>
                <a:lnTo>
                  <a:pt x="3048" y="2045"/>
                </a:lnTo>
                <a:lnTo>
                  <a:pt x="3048" y="2042"/>
                </a:lnTo>
                <a:close/>
                <a:moveTo>
                  <a:pt x="3060" y="2042"/>
                </a:moveTo>
                <a:lnTo>
                  <a:pt x="3069" y="2042"/>
                </a:lnTo>
                <a:lnTo>
                  <a:pt x="3069" y="2045"/>
                </a:lnTo>
                <a:lnTo>
                  <a:pt x="3060" y="2045"/>
                </a:lnTo>
                <a:lnTo>
                  <a:pt x="3060" y="2042"/>
                </a:lnTo>
                <a:close/>
                <a:moveTo>
                  <a:pt x="3073" y="2042"/>
                </a:moveTo>
                <a:lnTo>
                  <a:pt x="3082" y="2042"/>
                </a:lnTo>
                <a:lnTo>
                  <a:pt x="3082" y="2045"/>
                </a:lnTo>
                <a:lnTo>
                  <a:pt x="3073" y="2045"/>
                </a:lnTo>
                <a:lnTo>
                  <a:pt x="3073" y="2042"/>
                </a:lnTo>
                <a:close/>
                <a:moveTo>
                  <a:pt x="3085" y="2042"/>
                </a:moveTo>
                <a:lnTo>
                  <a:pt x="3094" y="2042"/>
                </a:lnTo>
                <a:lnTo>
                  <a:pt x="3094" y="2045"/>
                </a:lnTo>
                <a:lnTo>
                  <a:pt x="3085" y="2045"/>
                </a:lnTo>
                <a:lnTo>
                  <a:pt x="3085" y="2042"/>
                </a:lnTo>
                <a:close/>
                <a:moveTo>
                  <a:pt x="3097" y="2042"/>
                </a:moveTo>
                <a:lnTo>
                  <a:pt x="3107" y="2042"/>
                </a:lnTo>
                <a:lnTo>
                  <a:pt x="3107" y="2045"/>
                </a:lnTo>
                <a:lnTo>
                  <a:pt x="3097" y="2045"/>
                </a:lnTo>
                <a:lnTo>
                  <a:pt x="3097" y="2042"/>
                </a:lnTo>
                <a:close/>
                <a:moveTo>
                  <a:pt x="3110" y="2042"/>
                </a:moveTo>
                <a:lnTo>
                  <a:pt x="3119" y="2042"/>
                </a:lnTo>
                <a:lnTo>
                  <a:pt x="3119" y="2045"/>
                </a:lnTo>
                <a:lnTo>
                  <a:pt x="3110" y="2045"/>
                </a:lnTo>
                <a:lnTo>
                  <a:pt x="3110" y="2042"/>
                </a:lnTo>
                <a:close/>
                <a:moveTo>
                  <a:pt x="3122" y="2042"/>
                </a:moveTo>
                <a:lnTo>
                  <a:pt x="3132" y="2042"/>
                </a:lnTo>
                <a:lnTo>
                  <a:pt x="3132" y="2045"/>
                </a:lnTo>
                <a:lnTo>
                  <a:pt x="3122" y="2045"/>
                </a:lnTo>
                <a:lnTo>
                  <a:pt x="3122" y="2042"/>
                </a:lnTo>
                <a:close/>
                <a:moveTo>
                  <a:pt x="3135" y="2042"/>
                </a:moveTo>
                <a:lnTo>
                  <a:pt x="3144" y="2042"/>
                </a:lnTo>
                <a:lnTo>
                  <a:pt x="3144" y="2045"/>
                </a:lnTo>
                <a:lnTo>
                  <a:pt x="3135" y="2045"/>
                </a:lnTo>
                <a:lnTo>
                  <a:pt x="3135" y="2042"/>
                </a:lnTo>
                <a:close/>
                <a:moveTo>
                  <a:pt x="3147" y="2042"/>
                </a:moveTo>
                <a:lnTo>
                  <a:pt x="3157" y="2042"/>
                </a:lnTo>
                <a:lnTo>
                  <a:pt x="3157" y="2045"/>
                </a:lnTo>
                <a:lnTo>
                  <a:pt x="3147" y="2045"/>
                </a:lnTo>
                <a:lnTo>
                  <a:pt x="3147" y="2042"/>
                </a:lnTo>
                <a:close/>
                <a:moveTo>
                  <a:pt x="3160" y="2042"/>
                </a:moveTo>
                <a:lnTo>
                  <a:pt x="3169" y="2042"/>
                </a:lnTo>
                <a:lnTo>
                  <a:pt x="3169" y="2045"/>
                </a:lnTo>
                <a:lnTo>
                  <a:pt x="3160" y="2045"/>
                </a:lnTo>
                <a:lnTo>
                  <a:pt x="3160" y="2042"/>
                </a:lnTo>
                <a:close/>
                <a:moveTo>
                  <a:pt x="3172" y="2042"/>
                </a:moveTo>
                <a:lnTo>
                  <a:pt x="3181" y="2042"/>
                </a:lnTo>
                <a:lnTo>
                  <a:pt x="3181" y="2045"/>
                </a:lnTo>
                <a:lnTo>
                  <a:pt x="3172" y="2045"/>
                </a:lnTo>
                <a:lnTo>
                  <a:pt x="3172" y="2042"/>
                </a:lnTo>
                <a:close/>
                <a:moveTo>
                  <a:pt x="3185" y="2042"/>
                </a:moveTo>
                <a:lnTo>
                  <a:pt x="3194" y="2042"/>
                </a:lnTo>
                <a:lnTo>
                  <a:pt x="3194" y="2045"/>
                </a:lnTo>
                <a:lnTo>
                  <a:pt x="3185" y="2045"/>
                </a:lnTo>
                <a:lnTo>
                  <a:pt x="3185" y="2042"/>
                </a:lnTo>
                <a:close/>
                <a:moveTo>
                  <a:pt x="3197" y="2042"/>
                </a:moveTo>
                <a:lnTo>
                  <a:pt x="3206" y="2042"/>
                </a:lnTo>
                <a:lnTo>
                  <a:pt x="3206" y="2045"/>
                </a:lnTo>
                <a:lnTo>
                  <a:pt x="3197" y="2045"/>
                </a:lnTo>
                <a:lnTo>
                  <a:pt x="3197" y="2042"/>
                </a:lnTo>
                <a:close/>
                <a:moveTo>
                  <a:pt x="3209" y="2042"/>
                </a:moveTo>
                <a:lnTo>
                  <a:pt x="3219" y="2042"/>
                </a:lnTo>
                <a:lnTo>
                  <a:pt x="3219" y="2045"/>
                </a:lnTo>
                <a:lnTo>
                  <a:pt x="3209" y="2045"/>
                </a:lnTo>
                <a:lnTo>
                  <a:pt x="3209" y="2042"/>
                </a:lnTo>
                <a:close/>
                <a:moveTo>
                  <a:pt x="3222" y="2042"/>
                </a:moveTo>
                <a:lnTo>
                  <a:pt x="3231" y="2042"/>
                </a:lnTo>
                <a:lnTo>
                  <a:pt x="3231" y="2045"/>
                </a:lnTo>
                <a:lnTo>
                  <a:pt x="3222" y="2045"/>
                </a:lnTo>
                <a:lnTo>
                  <a:pt x="3222" y="2042"/>
                </a:lnTo>
                <a:close/>
                <a:moveTo>
                  <a:pt x="3234" y="2042"/>
                </a:moveTo>
                <a:lnTo>
                  <a:pt x="3244" y="2042"/>
                </a:lnTo>
                <a:lnTo>
                  <a:pt x="3244" y="2045"/>
                </a:lnTo>
                <a:lnTo>
                  <a:pt x="3234" y="2045"/>
                </a:lnTo>
                <a:lnTo>
                  <a:pt x="3234" y="2042"/>
                </a:lnTo>
                <a:close/>
                <a:moveTo>
                  <a:pt x="3247" y="2042"/>
                </a:moveTo>
                <a:lnTo>
                  <a:pt x="3256" y="2042"/>
                </a:lnTo>
                <a:lnTo>
                  <a:pt x="3256" y="2045"/>
                </a:lnTo>
                <a:lnTo>
                  <a:pt x="3247" y="2045"/>
                </a:lnTo>
                <a:lnTo>
                  <a:pt x="3247" y="2042"/>
                </a:lnTo>
                <a:close/>
                <a:moveTo>
                  <a:pt x="3259" y="2042"/>
                </a:moveTo>
                <a:lnTo>
                  <a:pt x="3268" y="2042"/>
                </a:lnTo>
                <a:lnTo>
                  <a:pt x="3268" y="2045"/>
                </a:lnTo>
                <a:lnTo>
                  <a:pt x="3259" y="2045"/>
                </a:lnTo>
                <a:lnTo>
                  <a:pt x="3259" y="2042"/>
                </a:lnTo>
                <a:close/>
                <a:moveTo>
                  <a:pt x="3272" y="2042"/>
                </a:moveTo>
                <a:lnTo>
                  <a:pt x="3281" y="2042"/>
                </a:lnTo>
                <a:lnTo>
                  <a:pt x="3281" y="2045"/>
                </a:lnTo>
                <a:lnTo>
                  <a:pt x="3272" y="2045"/>
                </a:lnTo>
                <a:lnTo>
                  <a:pt x="3272" y="2042"/>
                </a:lnTo>
                <a:close/>
                <a:moveTo>
                  <a:pt x="3284" y="2042"/>
                </a:moveTo>
                <a:lnTo>
                  <a:pt x="3293" y="2042"/>
                </a:lnTo>
                <a:lnTo>
                  <a:pt x="3293" y="2045"/>
                </a:lnTo>
                <a:lnTo>
                  <a:pt x="3284" y="2045"/>
                </a:lnTo>
                <a:lnTo>
                  <a:pt x="3284" y="2042"/>
                </a:lnTo>
                <a:close/>
                <a:moveTo>
                  <a:pt x="3296" y="2042"/>
                </a:moveTo>
                <a:lnTo>
                  <a:pt x="3306" y="2042"/>
                </a:lnTo>
                <a:lnTo>
                  <a:pt x="3306" y="2045"/>
                </a:lnTo>
                <a:lnTo>
                  <a:pt x="3296" y="2045"/>
                </a:lnTo>
                <a:lnTo>
                  <a:pt x="3296" y="2042"/>
                </a:lnTo>
                <a:close/>
                <a:moveTo>
                  <a:pt x="3309" y="2042"/>
                </a:moveTo>
                <a:lnTo>
                  <a:pt x="3318" y="2042"/>
                </a:lnTo>
                <a:lnTo>
                  <a:pt x="3318" y="2045"/>
                </a:lnTo>
                <a:lnTo>
                  <a:pt x="3309" y="2045"/>
                </a:lnTo>
                <a:lnTo>
                  <a:pt x="3309" y="2042"/>
                </a:lnTo>
                <a:close/>
                <a:moveTo>
                  <a:pt x="3321" y="2042"/>
                </a:moveTo>
                <a:lnTo>
                  <a:pt x="3331" y="2042"/>
                </a:lnTo>
                <a:lnTo>
                  <a:pt x="3331" y="2045"/>
                </a:lnTo>
                <a:lnTo>
                  <a:pt x="3321" y="2045"/>
                </a:lnTo>
                <a:lnTo>
                  <a:pt x="3321" y="2042"/>
                </a:lnTo>
                <a:close/>
                <a:moveTo>
                  <a:pt x="3334" y="2042"/>
                </a:moveTo>
                <a:lnTo>
                  <a:pt x="3343" y="2042"/>
                </a:lnTo>
                <a:lnTo>
                  <a:pt x="3343" y="2045"/>
                </a:lnTo>
                <a:lnTo>
                  <a:pt x="3334" y="2045"/>
                </a:lnTo>
                <a:lnTo>
                  <a:pt x="3334" y="2042"/>
                </a:lnTo>
                <a:close/>
                <a:moveTo>
                  <a:pt x="3346" y="2042"/>
                </a:moveTo>
                <a:lnTo>
                  <a:pt x="3356" y="2042"/>
                </a:lnTo>
                <a:lnTo>
                  <a:pt x="3356" y="2045"/>
                </a:lnTo>
                <a:lnTo>
                  <a:pt x="3346" y="2045"/>
                </a:lnTo>
                <a:lnTo>
                  <a:pt x="3346" y="2042"/>
                </a:lnTo>
                <a:close/>
                <a:moveTo>
                  <a:pt x="3359" y="2042"/>
                </a:moveTo>
                <a:lnTo>
                  <a:pt x="3368" y="2042"/>
                </a:lnTo>
                <a:lnTo>
                  <a:pt x="3368" y="2045"/>
                </a:lnTo>
                <a:lnTo>
                  <a:pt x="3359" y="2045"/>
                </a:lnTo>
                <a:lnTo>
                  <a:pt x="3359" y="2042"/>
                </a:lnTo>
                <a:close/>
                <a:moveTo>
                  <a:pt x="3371" y="2042"/>
                </a:moveTo>
                <a:lnTo>
                  <a:pt x="3380" y="2042"/>
                </a:lnTo>
                <a:lnTo>
                  <a:pt x="3380" y="2045"/>
                </a:lnTo>
                <a:lnTo>
                  <a:pt x="3371" y="2045"/>
                </a:lnTo>
                <a:lnTo>
                  <a:pt x="3371" y="2042"/>
                </a:lnTo>
                <a:close/>
                <a:moveTo>
                  <a:pt x="3384" y="2042"/>
                </a:moveTo>
                <a:lnTo>
                  <a:pt x="3393" y="2042"/>
                </a:lnTo>
                <a:lnTo>
                  <a:pt x="3393" y="2045"/>
                </a:lnTo>
                <a:lnTo>
                  <a:pt x="3384" y="2045"/>
                </a:lnTo>
                <a:lnTo>
                  <a:pt x="3384" y="2042"/>
                </a:lnTo>
                <a:close/>
                <a:moveTo>
                  <a:pt x="3396" y="2042"/>
                </a:moveTo>
                <a:lnTo>
                  <a:pt x="3405" y="2042"/>
                </a:lnTo>
                <a:lnTo>
                  <a:pt x="3405" y="2045"/>
                </a:lnTo>
                <a:lnTo>
                  <a:pt x="3396" y="2045"/>
                </a:lnTo>
                <a:lnTo>
                  <a:pt x="3396" y="2042"/>
                </a:lnTo>
                <a:close/>
                <a:moveTo>
                  <a:pt x="3408" y="2042"/>
                </a:moveTo>
                <a:lnTo>
                  <a:pt x="3418" y="2042"/>
                </a:lnTo>
                <a:lnTo>
                  <a:pt x="3418" y="2045"/>
                </a:lnTo>
                <a:lnTo>
                  <a:pt x="3408" y="2045"/>
                </a:lnTo>
                <a:lnTo>
                  <a:pt x="3408" y="2042"/>
                </a:lnTo>
                <a:close/>
                <a:moveTo>
                  <a:pt x="3421" y="2042"/>
                </a:moveTo>
                <a:lnTo>
                  <a:pt x="3430" y="2042"/>
                </a:lnTo>
                <a:lnTo>
                  <a:pt x="3430" y="2045"/>
                </a:lnTo>
                <a:lnTo>
                  <a:pt x="3421" y="2045"/>
                </a:lnTo>
                <a:lnTo>
                  <a:pt x="3421" y="2042"/>
                </a:lnTo>
                <a:close/>
                <a:moveTo>
                  <a:pt x="3433" y="2042"/>
                </a:moveTo>
                <a:lnTo>
                  <a:pt x="3443" y="2042"/>
                </a:lnTo>
                <a:lnTo>
                  <a:pt x="3443" y="2045"/>
                </a:lnTo>
                <a:lnTo>
                  <a:pt x="3433" y="2045"/>
                </a:lnTo>
                <a:lnTo>
                  <a:pt x="3433" y="2042"/>
                </a:lnTo>
                <a:close/>
                <a:moveTo>
                  <a:pt x="3446" y="2042"/>
                </a:moveTo>
                <a:lnTo>
                  <a:pt x="3455" y="2042"/>
                </a:lnTo>
                <a:lnTo>
                  <a:pt x="3455" y="2045"/>
                </a:lnTo>
                <a:lnTo>
                  <a:pt x="3446" y="2045"/>
                </a:lnTo>
                <a:lnTo>
                  <a:pt x="3446" y="2042"/>
                </a:lnTo>
                <a:close/>
                <a:moveTo>
                  <a:pt x="3458" y="2042"/>
                </a:moveTo>
                <a:lnTo>
                  <a:pt x="3467" y="2042"/>
                </a:lnTo>
                <a:lnTo>
                  <a:pt x="3467" y="2045"/>
                </a:lnTo>
                <a:lnTo>
                  <a:pt x="3458" y="2045"/>
                </a:lnTo>
                <a:lnTo>
                  <a:pt x="3458" y="2042"/>
                </a:lnTo>
                <a:close/>
                <a:moveTo>
                  <a:pt x="3471" y="2042"/>
                </a:moveTo>
                <a:lnTo>
                  <a:pt x="3480" y="2042"/>
                </a:lnTo>
                <a:lnTo>
                  <a:pt x="3480" y="2045"/>
                </a:lnTo>
                <a:lnTo>
                  <a:pt x="3471" y="2045"/>
                </a:lnTo>
                <a:lnTo>
                  <a:pt x="3471" y="2042"/>
                </a:lnTo>
                <a:close/>
                <a:moveTo>
                  <a:pt x="3483" y="2042"/>
                </a:moveTo>
                <a:lnTo>
                  <a:pt x="3492" y="2042"/>
                </a:lnTo>
                <a:lnTo>
                  <a:pt x="3492" y="2045"/>
                </a:lnTo>
                <a:lnTo>
                  <a:pt x="3483" y="2045"/>
                </a:lnTo>
                <a:lnTo>
                  <a:pt x="3483" y="2042"/>
                </a:lnTo>
                <a:close/>
                <a:moveTo>
                  <a:pt x="3495" y="2042"/>
                </a:moveTo>
                <a:lnTo>
                  <a:pt x="3505" y="2042"/>
                </a:lnTo>
                <a:lnTo>
                  <a:pt x="3505" y="2045"/>
                </a:lnTo>
                <a:lnTo>
                  <a:pt x="3495" y="2045"/>
                </a:lnTo>
                <a:lnTo>
                  <a:pt x="3495" y="2042"/>
                </a:lnTo>
                <a:close/>
                <a:moveTo>
                  <a:pt x="3508" y="2042"/>
                </a:moveTo>
                <a:lnTo>
                  <a:pt x="3517" y="2042"/>
                </a:lnTo>
                <a:lnTo>
                  <a:pt x="3517" y="2045"/>
                </a:lnTo>
                <a:lnTo>
                  <a:pt x="3508" y="2045"/>
                </a:lnTo>
                <a:lnTo>
                  <a:pt x="3508" y="2042"/>
                </a:lnTo>
                <a:close/>
                <a:moveTo>
                  <a:pt x="3520" y="2042"/>
                </a:moveTo>
                <a:lnTo>
                  <a:pt x="3530" y="2042"/>
                </a:lnTo>
                <a:lnTo>
                  <a:pt x="3530" y="2045"/>
                </a:lnTo>
                <a:lnTo>
                  <a:pt x="3520" y="2045"/>
                </a:lnTo>
                <a:lnTo>
                  <a:pt x="3520" y="2042"/>
                </a:lnTo>
                <a:close/>
                <a:moveTo>
                  <a:pt x="3533" y="2042"/>
                </a:moveTo>
                <a:lnTo>
                  <a:pt x="3542" y="2042"/>
                </a:lnTo>
                <a:lnTo>
                  <a:pt x="3542" y="2045"/>
                </a:lnTo>
                <a:lnTo>
                  <a:pt x="3533" y="2045"/>
                </a:lnTo>
                <a:lnTo>
                  <a:pt x="3533" y="2042"/>
                </a:lnTo>
                <a:close/>
                <a:moveTo>
                  <a:pt x="3545" y="2042"/>
                </a:moveTo>
                <a:lnTo>
                  <a:pt x="3555" y="2042"/>
                </a:lnTo>
                <a:lnTo>
                  <a:pt x="3555" y="2045"/>
                </a:lnTo>
                <a:lnTo>
                  <a:pt x="3545" y="2045"/>
                </a:lnTo>
                <a:lnTo>
                  <a:pt x="3545" y="2042"/>
                </a:lnTo>
                <a:close/>
                <a:moveTo>
                  <a:pt x="3558" y="2042"/>
                </a:moveTo>
                <a:lnTo>
                  <a:pt x="3567" y="2042"/>
                </a:lnTo>
                <a:lnTo>
                  <a:pt x="3567" y="2045"/>
                </a:lnTo>
                <a:lnTo>
                  <a:pt x="3558" y="2045"/>
                </a:lnTo>
                <a:lnTo>
                  <a:pt x="3558" y="2042"/>
                </a:lnTo>
                <a:close/>
                <a:moveTo>
                  <a:pt x="3570" y="2042"/>
                </a:moveTo>
                <a:lnTo>
                  <a:pt x="3579" y="2042"/>
                </a:lnTo>
                <a:lnTo>
                  <a:pt x="3579" y="2045"/>
                </a:lnTo>
                <a:lnTo>
                  <a:pt x="3570" y="2045"/>
                </a:lnTo>
                <a:lnTo>
                  <a:pt x="3570" y="2042"/>
                </a:lnTo>
                <a:close/>
                <a:moveTo>
                  <a:pt x="3583" y="2042"/>
                </a:moveTo>
                <a:lnTo>
                  <a:pt x="3592" y="2042"/>
                </a:lnTo>
                <a:lnTo>
                  <a:pt x="3592" y="2045"/>
                </a:lnTo>
                <a:lnTo>
                  <a:pt x="3583" y="2045"/>
                </a:lnTo>
                <a:lnTo>
                  <a:pt x="3583" y="2042"/>
                </a:lnTo>
                <a:close/>
                <a:moveTo>
                  <a:pt x="3595" y="2042"/>
                </a:moveTo>
                <a:lnTo>
                  <a:pt x="3604" y="2042"/>
                </a:lnTo>
                <a:lnTo>
                  <a:pt x="3604" y="2045"/>
                </a:lnTo>
                <a:lnTo>
                  <a:pt x="3595" y="2045"/>
                </a:lnTo>
                <a:lnTo>
                  <a:pt x="3595" y="2042"/>
                </a:lnTo>
                <a:close/>
                <a:moveTo>
                  <a:pt x="3607" y="2042"/>
                </a:moveTo>
                <a:lnTo>
                  <a:pt x="3617" y="2042"/>
                </a:lnTo>
                <a:lnTo>
                  <a:pt x="3617" y="2045"/>
                </a:lnTo>
                <a:lnTo>
                  <a:pt x="3607" y="2045"/>
                </a:lnTo>
                <a:lnTo>
                  <a:pt x="3607" y="2042"/>
                </a:lnTo>
                <a:close/>
                <a:moveTo>
                  <a:pt x="3620" y="2042"/>
                </a:moveTo>
                <a:lnTo>
                  <a:pt x="3629" y="2042"/>
                </a:lnTo>
                <a:lnTo>
                  <a:pt x="3629" y="2045"/>
                </a:lnTo>
                <a:lnTo>
                  <a:pt x="3620" y="2045"/>
                </a:lnTo>
                <a:lnTo>
                  <a:pt x="3620" y="2042"/>
                </a:lnTo>
                <a:close/>
                <a:moveTo>
                  <a:pt x="3632" y="2042"/>
                </a:moveTo>
                <a:lnTo>
                  <a:pt x="3642" y="2042"/>
                </a:lnTo>
                <a:lnTo>
                  <a:pt x="3642" y="2045"/>
                </a:lnTo>
                <a:lnTo>
                  <a:pt x="3632" y="2045"/>
                </a:lnTo>
                <a:lnTo>
                  <a:pt x="3632" y="2042"/>
                </a:lnTo>
                <a:close/>
                <a:moveTo>
                  <a:pt x="3645" y="2042"/>
                </a:moveTo>
                <a:lnTo>
                  <a:pt x="3654" y="2042"/>
                </a:lnTo>
                <a:lnTo>
                  <a:pt x="3654" y="2045"/>
                </a:lnTo>
                <a:lnTo>
                  <a:pt x="3645" y="2045"/>
                </a:lnTo>
                <a:lnTo>
                  <a:pt x="3645" y="2042"/>
                </a:lnTo>
                <a:close/>
                <a:moveTo>
                  <a:pt x="3657" y="2042"/>
                </a:moveTo>
                <a:lnTo>
                  <a:pt x="3667" y="2042"/>
                </a:lnTo>
                <a:lnTo>
                  <a:pt x="3667" y="2045"/>
                </a:lnTo>
                <a:lnTo>
                  <a:pt x="3657" y="2045"/>
                </a:lnTo>
                <a:lnTo>
                  <a:pt x="3657" y="2042"/>
                </a:lnTo>
                <a:close/>
                <a:moveTo>
                  <a:pt x="3670" y="2042"/>
                </a:moveTo>
                <a:lnTo>
                  <a:pt x="3679" y="2042"/>
                </a:lnTo>
                <a:lnTo>
                  <a:pt x="3679" y="2045"/>
                </a:lnTo>
                <a:lnTo>
                  <a:pt x="3670" y="2045"/>
                </a:lnTo>
                <a:lnTo>
                  <a:pt x="3670" y="2042"/>
                </a:lnTo>
                <a:close/>
                <a:moveTo>
                  <a:pt x="3682" y="2042"/>
                </a:moveTo>
                <a:lnTo>
                  <a:pt x="3691" y="2042"/>
                </a:lnTo>
                <a:lnTo>
                  <a:pt x="3691" y="2045"/>
                </a:lnTo>
                <a:lnTo>
                  <a:pt x="3682" y="2045"/>
                </a:lnTo>
                <a:lnTo>
                  <a:pt x="3682" y="2042"/>
                </a:lnTo>
                <a:close/>
                <a:moveTo>
                  <a:pt x="3694" y="2042"/>
                </a:moveTo>
                <a:lnTo>
                  <a:pt x="3704" y="2042"/>
                </a:lnTo>
                <a:lnTo>
                  <a:pt x="3704" y="2045"/>
                </a:lnTo>
                <a:lnTo>
                  <a:pt x="3694" y="2045"/>
                </a:lnTo>
                <a:lnTo>
                  <a:pt x="3694" y="2042"/>
                </a:lnTo>
                <a:close/>
                <a:moveTo>
                  <a:pt x="3707" y="2042"/>
                </a:moveTo>
                <a:lnTo>
                  <a:pt x="3716" y="2042"/>
                </a:lnTo>
                <a:lnTo>
                  <a:pt x="3716" y="2045"/>
                </a:lnTo>
                <a:lnTo>
                  <a:pt x="3707" y="2045"/>
                </a:lnTo>
                <a:lnTo>
                  <a:pt x="3707" y="2042"/>
                </a:lnTo>
                <a:close/>
                <a:moveTo>
                  <a:pt x="3719" y="2042"/>
                </a:moveTo>
                <a:lnTo>
                  <a:pt x="3729" y="2042"/>
                </a:lnTo>
                <a:lnTo>
                  <a:pt x="3729" y="2045"/>
                </a:lnTo>
                <a:lnTo>
                  <a:pt x="3719" y="2045"/>
                </a:lnTo>
                <a:lnTo>
                  <a:pt x="3719" y="2042"/>
                </a:lnTo>
                <a:close/>
                <a:moveTo>
                  <a:pt x="3732" y="2042"/>
                </a:moveTo>
                <a:lnTo>
                  <a:pt x="3741" y="2042"/>
                </a:lnTo>
                <a:lnTo>
                  <a:pt x="3741" y="2045"/>
                </a:lnTo>
                <a:lnTo>
                  <a:pt x="3732" y="2045"/>
                </a:lnTo>
                <a:lnTo>
                  <a:pt x="3732" y="2042"/>
                </a:lnTo>
                <a:close/>
                <a:moveTo>
                  <a:pt x="3744" y="2042"/>
                </a:moveTo>
                <a:lnTo>
                  <a:pt x="3754" y="2042"/>
                </a:lnTo>
                <a:lnTo>
                  <a:pt x="3754" y="2045"/>
                </a:lnTo>
                <a:lnTo>
                  <a:pt x="3744" y="2045"/>
                </a:lnTo>
                <a:lnTo>
                  <a:pt x="3744" y="2042"/>
                </a:lnTo>
                <a:close/>
                <a:moveTo>
                  <a:pt x="3757" y="2042"/>
                </a:moveTo>
                <a:lnTo>
                  <a:pt x="3766" y="2042"/>
                </a:lnTo>
                <a:lnTo>
                  <a:pt x="3766" y="2045"/>
                </a:lnTo>
                <a:lnTo>
                  <a:pt x="3757" y="2045"/>
                </a:lnTo>
                <a:lnTo>
                  <a:pt x="3757" y="2042"/>
                </a:lnTo>
                <a:close/>
                <a:moveTo>
                  <a:pt x="3769" y="2042"/>
                </a:moveTo>
                <a:lnTo>
                  <a:pt x="3778" y="2042"/>
                </a:lnTo>
                <a:lnTo>
                  <a:pt x="3778" y="2045"/>
                </a:lnTo>
                <a:lnTo>
                  <a:pt x="3769" y="2045"/>
                </a:lnTo>
                <a:lnTo>
                  <a:pt x="3769" y="2042"/>
                </a:lnTo>
                <a:close/>
                <a:moveTo>
                  <a:pt x="3782" y="2042"/>
                </a:moveTo>
                <a:lnTo>
                  <a:pt x="3791" y="2042"/>
                </a:lnTo>
                <a:lnTo>
                  <a:pt x="3791" y="2045"/>
                </a:lnTo>
                <a:lnTo>
                  <a:pt x="3782" y="2045"/>
                </a:lnTo>
                <a:lnTo>
                  <a:pt x="3782" y="2042"/>
                </a:lnTo>
                <a:close/>
                <a:moveTo>
                  <a:pt x="3794" y="2042"/>
                </a:moveTo>
                <a:lnTo>
                  <a:pt x="3800" y="2042"/>
                </a:lnTo>
                <a:lnTo>
                  <a:pt x="3800" y="2045"/>
                </a:lnTo>
                <a:lnTo>
                  <a:pt x="3794" y="2045"/>
                </a:lnTo>
                <a:lnTo>
                  <a:pt x="3794" y="2042"/>
                </a:lnTo>
                <a:close/>
                <a:moveTo>
                  <a:pt x="0" y="1788"/>
                </a:moveTo>
                <a:lnTo>
                  <a:pt x="10" y="1788"/>
                </a:lnTo>
                <a:lnTo>
                  <a:pt x="10" y="1790"/>
                </a:lnTo>
                <a:lnTo>
                  <a:pt x="0" y="1790"/>
                </a:lnTo>
                <a:lnTo>
                  <a:pt x="0" y="1788"/>
                </a:lnTo>
                <a:close/>
                <a:moveTo>
                  <a:pt x="13" y="1788"/>
                </a:moveTo>
                <a:lnTo>
                  <a:pt x="22" y="1788"/>
                </a:lnTo>
                <a:lnTo>
                  <a:pt x="22" y="1790"/>
                </a:lnTo>
                <a:lnTo>
                  <a:pt x="13" y="1790"/>
                </a:lnTo>
                <a:lnTo>
                  <a:pt x="13" y="1788"/>
                </a:lnTo>
                <a:close/>
                <a:moveTo>
                  <a:pt x="25" y="1788"/>
                </a:moveTo>
                <a:lnTo>
                  <a:pt x="35" y="1788"/>
                </a:lnTo>
                <a:lnTo>
                  <a:pt x="35" y="1790"/>
                </a:lnTo>
                <a:lnTo>
                  <a:pt x="25" y="1790"/>
                </a:lnTo>
                <a:lnTo>
                  <a:pt x="25" y="1788"/>
                </a:lnTo>
                <a:close/>
                <a:moveTo>
                  <a:pt x="38" y="1788"/>
                </a:moveTo>
                <a:lnTo>
                  <a:pt x="47" y="1788"/>
                </a:lnTo>
                <a:lnTo>
                  <a:pt x="47" y="1790"/>
                </a:lnTo>
                <a:lnTo>
                  <a:pt x="38" y="1790"/>
                </a:lnTo>
                <a:lnTo>
                  <a:pt x="38" y="1788"/>
                </a:lnTo>
                <a:close/>
                <a:moveTo>
                  <a:pt x="50" y="1788"/>
                </a:moveTo>
                <a:lnTo>
                  <a:pt x="59" y="1788"/>
                </a:lnTo>
                <a:lnTo>
                  <a:pt x="59" y="1790"/>
                </a:lnTo>
                <a:lnTo>
                  <a:pt x="50" y="1790"/>
                </a:lnTo>
                <a:lnTo>
                  <a:pt x="50" y="1788"/>
                </a:lnTo>
                <a:close/>
                <a:moveTo>
                  <a:pt x="63" y="1788"/>
                </a:moveTo>
                <a:lnTo>
                  <a:pt x="72" y="1788"/>
                </a:lnTo>
                <a:lnTo>
                  <a:pt x="72" y="1790"/>
                </a:lnTo>
                <a:lnTo>
                  <a:pt x="63" y="1790"/>
                </a:lnTo>
                <a:lnTo>
                  <a:pt x="63" y="1788"/>
                </a:lnTo>
                <a:close/>
                <a:moveTo>
                  <a:pt x="75" y="1788"/>
                </a:moveTo>
                <a:lnTo>
                  <a:pt x="84" y="1788"/>
                </a:lnTo>
                <a:lnTo>
                  <a:pt x="84" y="1790"/>
                </a:lnTo>
                <a:lnTo>
                  <a:pt x="75" y="1790"/>
                </a:lnTo>
                <a:lnTo>
                  <a:pt x="75" y="1788"/>
                </a:lnTo>
                <a:close/>
                <a:moveTo>
                  <a:pt x="87" y="1788"/>
                </a:moveTo>
                <a:lnTo>
                  <a:pt x="97" y="1788"/>
                </a:lnTo>
                <a:lnTo>
                  <a:pt x="97" y="1790"/>
                </a:lnTo>
                <a:lnTo>
                  <a:pt x="87" y="1790"/>
                </a:lnTo>
                <a:lnTo>
                  <a:pt x="87" y="1788"/>
                </a:lnTo>
                <a:close/>
                <a:moveTo>
                  <a:pt x="100" y="1788"/>
                </a:moveTo>
                <a:lnTo>
                  <a:pt x="109" y="1788"/>
                </a:lnTo>
                <a:lnTo>
                  <a:pt x="109" y="1790"/>
                </a:lnTo>
                <a:lnTo>
                  <a:pt x="100" y="1790"/>
                </a:lnTo>
                <a:lnTo>
                  <a:pt x="100" y="1788"/>
                </a:lnTo>
                <a:close/>
                <a:moveTo>
                  <a:pt x="112" y="1788"/>
                </a:moveTo>
                <a:lnTo>
                  <a:pt x="122" y="1788"/>
                </a:lnTo>
                <a:lnTo>
                  <a:pt x="122" y="1790"/>
                </a:lnTo>
                <a:lnTo>
                  <a:pt x="112" y="1790"/>
                </a:lnTo>
                <a:lnTo>
                  <a:pt x="112" y="1788"/>
                </a:lnTo>
                <a:close/>
                <a:moveTo>
                  <a:pt x="125" y="1788"/>
                </a:moveTo>
                <a:lnTo>
                  <a:pt x="134" y="1788"/>
                </a:lnTo>
                <a:lnTo>
                  <a:pt x="134" y="1790"/>
                </a:lnTo>
                <a:lnTo>
                  <a:pt x="125" y="1790"/>
                </a:lnTo>
                <a:lnTo>
                  <a:pt x="125" y="1788"/>
                </a:lnTo>
                <a:close/>
                <a:moveTo>
                  <a:pt x="137" y="1788"/>
                </a:moveTo>
                <a:lnTo>
                  <a:pt x="146" y="1788"/>
                </a:lnTo>
                <a:lnTo>
                  <a:pt x="146" y="1790"/>
                </a:lnTo>
                <a:lnTo>
                  <a:pt x="137" y="1790"/>
                </a:lnTo>
                <a:lnTo>
                  <a:pt x="137" y="1788"/>
                </a:lnTo>
                <a:close/>
                <a:moveTo>
                  <a:pt x="150" y="1788"/>
                </a:moveTo>
                <a:lnTo>
                  <a:pt x="159" y="1788"/>
                </a:lnTo>
                <a:lnTo>
                  <a:pt x="159" y="1790"/>
                </a:lnTo>
                <a:lnTo>
                  <a:pt x="150" y="1790"/>
                </a:lnTo>
                <a:lnTo>
                  <a:pt x="150" y="1788"/>
                </a:lnTo>
                <a:close/>
                <a:moveTo>
                  <a:pt x="162" y="1788"/>
                </a:moveTo>
                <a:lnTo>
                  <a:pt x="171" y="1788"/>
                </a:lnTo>
                <a:lnTo>
                  <a:pt x="171" y="1790"/>
                </a:lnTo>
                <a:lnTo>
                  <a:pt x="162" y="1790"/>
                </a:lnTo>
                <a:lnTo>
                  <a:pt x="162" y="1788"/>
                </a:lnTo>
                <a:close/>
                <a:moveTo>
                  <a:pt x="174" y="1788"/>
                </a:moveTo>
                <a:lnTo>
                  <a:pt x="184" y="1788"/>
                </a:lnTo>
                <a:lnTo>
                  <a:pt x="184" y="1790"/>
                </a:lnTo>
                <a:lnTo>
                  <a:pt x="174" y="1790"/>
                </a:lnTo>
                <a:lnTo>
                  <a:pt x="174" y="1788"/>
                </a:lnTo>
                <a:close/>
                <a:moveTo>
                  <a:pt x="187" y="1788"/>
                </a:moveTo>
                <a:lnTo>
                  <a:pt x="196" y="1788"/>
                </a:lnTo>
                <a:lnTo>
                  <a:pt x="196" y="1790"/>
                </a:lnTo>
                <a:lnTo>
                  <a:pt x="187" y="1790"/>
                </a:lnTo>
                <a:lnTo>
                  <a:pt x="187" y="1788"/>
                </a:lnTo>
                <a:close/>
                <a:moveTo>
                  <a:pt x="199" y="1788"/>
                </a:moveTo>
                <a:lnTo>
                  <a:pt x="209" y="1788"/>
                </a:lnTo>
                <a:lnTo>
                  <a:pt x="209" y="1790"/>
                </a:lnTo>
                <a:lnTo>
                  <a:pt x="199" y="1790"/>
                </a:lnTo>
                <a:lnTo>
                  <a:pt x="199" y="1788"/>
                </a:lnTo>
                <a:close/>
                <a:moveTo>
                  <a:pt x="212" y="1788"/>
                </a:moveTo>
                <a:lnTo>
                  <a:pt x="221" y="1788"/>
                </a:lnTo>
                <a:lnTo>
                  <a:pt x="221" y="1790"/>
                </a:lnTo>
                <a:lnTo>
                  <a:pt x="212" y="1790"/>
                </a:lnTo>
                <a:lnTo>
                  <a:pt x="212" y="1788"/>
                </a:lnTo>
                <a:close/>
                <a:moveTo>
                  <a:pt x="224" y="1788"/>
                </a:moveTo>
                <a:lnTo>
                  <a:pt x="234" y="1788"/>
                </a:lnTo>
                <a:lnTo>
                  <a:pt x="234" y="1790"/>
                </a:lnTo>
                <a:lnTo>
                  <a:pt x="224" y="1790"/>
                </a:lnTo>
                <a:lnTo>
                  <a:pt x="224" y="1788"/>
                </a:lnTo>
                <a:close/>
                <a:moveTo>
                  <a:pt x="237" y="1788"/>
                </a:moveTo>
                <a:lnTo>
                  <a:pt x="246" y="1788"/>
                </a:lnTo>
                <a:lnTo>
                  <a:pt x="246" y="1790"/>
                </a:lnTo>
                <a:lnTo>
                  <a:pt x="237" y="1790"/>
                </a:lnTo>
                <a:lnTo>
                  <a:pt x="237" y="1788"/>
                </a:lnTo>
                <a:close/>
                <a:moveTo>
                  <a:pt x="249" y="1788"/>
                </a:moveTo>
                <a:lnTo>
                  <a:pt x="258" y="1788"/>
                </a:lnTo>
                <a:lnTo>
                  <a:pt x="258" y="1790"/>
                </a:lnTo>
                <a:lnTo>
                  <a:pt x="249" y="1790"/>
                </a:lnTo>
                <a:lnTo>
                  <a:pt x="249" y="1788"/>
                </a:lnTo>
                <a:close/>
                <a:moveTo>
                  <a:pt x="262" y="1788"/>
                </a:moveTo>
                <a:lnTo>
                  <a:pt x="271" y="1788"/>
                </a:lnTo>
                <a:lnTo>
                  <a:pt x="271" y="1790"/>
                </a:lnTo>
                <a:lnTo>
                  <a:pt x="262" y="1790"/>
                </a:lnTo>
                <a:lnTo>
                  <a:pt x="262" y="1788"/>
                </a:lnTo>
                <a:close/>
                <a:moveTo>
                  <a:pt x="274" y="1788"/>
                </a:moveTo>
                <a:lnTo>
                  <a:pt x="283" y="1788"/>
                </a:lnTo>
                <a:lnTo>
                  <a:pt x="283" y="1790"/>
                </a:lnTo>
                <a:lnTo>
                  <a:pt x="274" y="1790"/>
                </a:lnTo>
                <a:lnTo>
                  <a:pt x="274" y="1788"/>
                </a:lnTo>
                <a:close/>
                <a:moveTo>
                  <a:pt x="286" y="1788"/>
                </a:moveTo>
                <a:lnTo>
                  <a:pt x="296" y="1788"/>
                </a:lnTo>
                <a:lnTo>
                  <a:pt x="296" y="1790"/>
                </a:lnTo>
                <a:lnTo>
                  <a:pt x="286" y="1790"/>
                </a:lnTo>
                <a:lnTo>
                  <a:pt x="286" y="1788"/>
                </a:lnTo>
                <a:close/>
                <a:moveTo>
                  <a:pt x="299" y="1788"/>
                </a:moveTo>
                <a:lnTo>
                  <a:pt x="308" y="1788"/>
                </a:lnTo>
                <a:lnTo>
                  <a:pt x="308" y="1790"/>
                </a:lnTo>
                <a:lnTo>
                  <a:pt x="299" y="1790"/>
                </a:lnTo>
                <a:lnTo>
                  <a:pt x="299" y="1788"/>
                </a:lnTo>
                <a:close/>
                <a:moveTo>
                  <a:pt x="311" y="1788"/>
                </a:moveTo>
                <a:lnTo>
                  <a:pt x="321" y="1788"/>
                </a:lnTo>
                <a:lnTo>
                  <a:pt x="321" y="1790"/>
                </a:lnTo>
                <a:lnTo>
                  <a:pt x="311" y="1790"/>
                </a:lnTo>
                <a:lnTo>
                  <a:pt x="311" y="1788"/>
                </a:lnTo>
                <a:close/>
                <a:moveTo>
                  <a:pt x="324" y="1788"/>
                </a:moveTo>
                <a:lnTo>
                  <a:pt x="333" y="1788"/>
                </a:lnTo>
                <a:lnTo>
                  <a:pt x="333" y="1790"/>
                </a:lnTo>
                <a:lnTo>
                  <a:pt x="324" y="1790"/>
                </a:lnTo>
                <a:lnTo>
                  <a:pt x="324" y="1788"/>
                </a:lnTo>
                <a:close/>
                <a:moveTo>
                  <a:pt x="336" y="1788"/>
                </a:moveTo>
                <a:lnTo>
                  <a:pt x="346" y="1788"/>
                </a:lnTo>
                <a:lnTo>
                  <a:pt x="346" y="1790"/>
                </a:lnTo>
                <a:lnTo>
                  <a:pt x="336" y="1790"/>
                </a:lnTo>
                <a:lnTo>
                  <a:pt x="336" y="1788"/>
                </a:lnTo>
                <a:close/>
                <a:moveTo>
                  <a:pt x="349" y="1788"/>
                </a:moveTo>
                <a:lnTo>
                  <a:pt x="358" y="1788"/>
                </a:lnTo>
                <a:lnTo>
                  <a:pt x="358" y="1790"/>
                </a:lnTo>
                <a:lnTo>
                  <a:pt x="349" y="1790"/>
                </a:lnTo>
                <a:lnTo>
                  <a:pt x="349" y="1788"/>
                </a:lnTo>
                <a:close/>
                <a:moveTo>
                  <a:pt x="361" y="1788"/>
                </a:moveTo>
                <a:lnTo>
                  <a:pt x="370" y="1788"/>
                </a:lnTo>
                <a:lnTo>
                  <a:pt x="370" y="1790"/>
                </a:lnTo>
                <a:lnTo>
                  <a:pt x="361" y="1790"/>
                </a:lnTo>
                <a:lnTo>
                  <a:pt x="361" y="1788"/>
                </a:lnTo>
                <a:close/>
                <a:moveTo>
                  <a:pt x="373" y="1788"/>
                </a:moveTo>
                <a:lnTo>
                  <a:pt x="383" y="1788"/>
                </a:lnTo>
                <a:lnTo>
                  <a:pt x="383" y="1790"/>
                </a:lnTo>
                <a:lnTo>
                  <a:pt x="373" y="1790"/>
                </a:lnTo>
                <a:lnTo>
                  <a:pt x="373" y="1788"/>
                </a:lnTo>
                <a:close/>
                <a:moveTo>
                  <a:pt x="386" y="1788"/>
                </a:moveTo>
                <a:lnTo>
                  <a:pt x="395" y="1788"/>
                </a:lnTo>
                <a:lnTo>
                  <a:pt x="395" y="1790"/>
                </a:lnTo>
                <a:lnTo>
                  <a:pt x="386" y="1790"/>
                </a:lnTo>
                <a:lnTo>
                  <a:pt x="386" y="1788"/>
                </a:lnTo>
                <a:close/>
                <a:moveTo>
                  <a:pt x="398" y="1788"/>
                </a:moveTo>
                <a:lnTo>
                  <a:pt x="408" y="1788"/>
                </a:lnTo>
                <a:lnTo>
                  <a:pt x="408" y="1790"/>
                </a:lnTo>
                <a:lnTo>
                  <a:pt x="398" y="1790"/>
                </a:lnTo>
                <a:lnTo>
                  <a:pt x="398" y="1788"/>
                </a:lnTo>
                <a:close/>
                <a:moveTo>
                  <a:pt x="411" y="1788"/>
                </a:moveTo>
                <a:lnTo>
                  <a:pt x="420" y="1788"/>
                </a:lnTo>
                <a:lnTo>
                  <a:pt x="420" y="1790"/>
                </a:lnTo>
                <a:lnTo>
                  <a:pt x="411" y="1790"/>
                </a:lnTo>
                <a:lnTo>
                  <a:pt x="411" y="1788"/>
                </a:lnTo>
                <a:close/>
                <a:moveTo>
                  <a:pt x="423" y="1788"/>
                </a:moveTo>
                <a:lnTo>
                  <a:pt x="433" y="1788"/>
                </a:lnTo>
                <a:lnTo>
                  <a:pt x="433" y="1790"/>
                </a:lnTo>
                <a:lnTo>
                  <a:pt x="423" y="1790"/>
                </a:lnTo>
                <a:lnTo>
                  <a:pt x="423" y="1788"/>
                </a:lnTo>
                <a:close/>
                <a:moveTo>
                  <a:pt x="436" y="1788"/>
                </a:moveTo>
                <a:lnTo>
                  <a:pt x="445" y="1788"/>
                </a:lnTo>
                <a:lnTo>
                  <a:pt x="445" y="1790"/>
                </a:lnTo>
                <a:lnTo>
                  <a:pt x="436" y="1790"/>
                </a:lnTo>
                <a:lnTo>
                  <a:pt x="436" y="1788"/>
                </a:lnTo>
                <a:close/>
                <a:moveTo>
                  <a:pt x="448" y="1788"/>
                </a:moveTo>
                <a:lnTo>
                  <a:pt x="457" y="1788"/>
                </a:lnTo>
                <a:lnTo>
                  <a:pt x="457" y="1790"/>
                </a:lnTo>
                <a:lnTo>
                  <a:pt x="448" y="1790"/>
                </a:lnTo>
                <a:lnTo>
                  <a:pt x="448" y="1788"/>
                </a:lnTo>
                <a:close/>
                <a:moveTo>
                  <a:pt x="461" y="1788"/>
                </a:moveTo>
                <a:lnTo>
                  <a:pt x="470" y="1788"/>
                </a:lnTo>
                <a:lnTo>
                  <a:pt x="470" y="1790"/>
                </a:lnTo>
                <a:lnTo>
                  <a:pt x="461" y="1790"/>
                </a:lnTo>
                <a:lnTo>
                  <a:pt x="461" y="1788"/>
                </a:lnTo>
                <a:close/>
                <a:moveTo>
                  <a:pt x="473" y="1788"/>
                </a:moveTo>
                <a:lnTo>
                  <a:pt x="482" y="1788"/>
                </a:lnTo>
                <a:lnTo>
                  <a:pt x="482" y="1790"/>
                </a:lnTo>
                <a:lnTo>
                  <a:pt x="473" y="1790"/>
                </a:lnTo>
                <a:lnTo>
                  <a:pt x="473" y="1788"/>
                </a:lnTo>
                <a:close/>
                <a:moveTo>
                  <a:pt x="485" y="1788"/>
                </a:moveTo>
                <a:lnTo>
                  <a:pt x="495" y="1788"/>
                </a:lnTo>
                <a:lnTo>
                  <a:pt x="495" y="1790"/>
                </a:lnTo>
                <a:lnTo>
                  <a:pt x="485" y="1790"/>
                </a:lnTo>
                <a:lnTo>
                  <a:pt x="485" y="1788"/>
                </a:lnTo>
                <a:close/>
                <a:moveTo>
                  <a:pt x="498" y="1788"/>
                </a:moveTo>
                <a:lnTo>
                  <a:pt x="507" y="1788"/>
                </a:lnTo>
                <a:lnTo>
                  <a:pt x="507" y="1790"/>
                </a:lnTo>
                <a:lnTo>
                  <a:pt x="498" y="1790"/>
                </a:lnTo>
                <a:lnTo>
                  <a:pt x="498" y="1788"/>
                </a:lnTo>
                <a:close/>
                <a:moveTo>
                  <a:pt x="510" y="1788"/>
                </a:moveTo>
                <a:lnTo>
                  <a:pt x="520" y="1788"/>
                </a:lnTo>
                <a:lnTo>
                  <a:pt x="520" y="1790"/>
                </a:lnTo>
                <a:lnTo>
                  <a:pt x="510" y="1790"/>
                </a:lnTo>
                <a:lnTo>
                  <a:pt x="510" y="1788"/>
                </a:lnTo>
                <a:close/>
                <a:moveTo>
                  <a:pt x="523" y="1788"/>
                </a:moveTo>
                <a:lnTo>
                  <a:pt x="532" y="1788"/>
                </a:lnTo>
                <a:lnTo>
                  <a:pt x="532" y="1790"/>
                </a:lnTo>
                <a:lnTo>
                  <a:pt x="523" y="1790"/>
                </a:lnTo>
                <a:lnTo>
                  <a:pt x="523" y="1788"/>
                </a:lnTo>
                <a:close/>
                <a:moveTo>
                  <a:pt x="535" y="1788"/>
                </a:moveTo>
                <a:lnTo>
                  <a:pt x="545" y="1788"/>
                </a:lnTo>
                <a:lnTo>
                  <a:pt x="545" y="1790"/>
                </a:lnTo>
                <a:lnTo>
                  <a:pt x="535" y="1790"/>
                </a:lnTo>
                <a:lnTo>
                  <a:pt x="535" y="1788"/>
                </a:lnTo>
                <a:close/>
                <a:moveTo>
                  <a:pt x="548" y="1788"/>
                </a:moveTo>
                <a:lnTo>
                  <a:pt x="557" y="1788"/>
                </a:lnTo>
                <a:lnTo>
                  <a:pt x="557" y="1790"/>
                </a:lnTo>
                <a:lnTo>
                  <a:pt x="548" y="1790"/>
                </a:lnTo>
                <a:lnTo>
                  <a:pt x="548" y="1788"/>
                </a:lnTo>
                <a:close/>
                <a:moveTo>
                  <a:pt x="560" y="1788"/>
                </a:moveTo>
                <a:lnTo>
                  <a:pt x="569" y="1788"/>
                </a:lnTo>
                <a:lnTo>
                  <a:pt x="569" y="1790"/>
                </a:lnTo>
                <a:lnTo>
                  <a:pt x="560" y="1790"/>
                </a:lnTo>
                <a:lnTo>
                  <a:pt x="560" y="1788"/>
                </a:lnTo>
                <a:close/>
                <a:moveTo>
                  <a:pt x="573" y="1788"/>
                </a:moveTo>
                <a:lnTo>
                  <a:pt x="582" y="1788"/>
                </a:lnTo>
                <a:lnTo>
                  <a:pt x="582" y="1790"/>
                </a:lnTo>
                <a:lnTo>
                  <a:pt x="573" y="1790"/>
                </a:lnTo>
                <a:lnTo>
                  <a:pt x="573" y="1788"/>
                </a:lnTo>
                <a:close/>
                <a:moveTo>
                  <a:pt x="585" y="1788"/>
                </a:moveTo>
                <a:lnTo>
                  <a:pt x="594" y="1788"/>
                </a:lnTo>
                <a:lnTo>
                  <a:pt x="594" y="1790"/>
                </a:lnTo>
                <a:lnTo>
                  <a:pt x="585" y="1790"/>
                </a:lnTo>
                <a:lnTo>
                  <a:pt x="585" y="1788"/>
                </a:lnTo>
                <a:close/>
                <a:moveTo>
                  <a:pt x="597" y="1788"/>
                </a:moveTo>
                <a:lnTo>
                  <a:pt x="607" y="1788"/>
                </a:lnTo>
                <a:lnTo>
                  <a:pt x="607" y="1790"/>
                </a:lnTo>
                <a:lnTo>
                  <a:pt x="597" y="1790"/>
                </a:lnTo>
                <a:lnTo>
                  <a:pt x="597" y="1788"/>
                </a:lnTo>
                <a:close/>
                <a:moveTo>
                  <a:pt x="610" y="1788"/>
                </a:moveTo>
                <a:lnTo>
                  <a:pt x="619" y="1788"/>
                </a:lnTo>
                <a:lnTo>
                  <a:pt x="619" y="1790"/>
                </a:lnTo>
                <a:lnTo>
                  <a:pt x="610" y="1790"/>
                </a:lnTo>
                <a:lnTo>
                  <a:pt x="610" y="1788"/>
                </a:lnTo>
                <a:close/>
                <a:moveTo>
                  <a:pt x="622" y="1788"/>
                </a:moveTo>
                <a:lnTo>
                  <a:pt x="632" y="1788"/>
                </a:lnTo>
                <a:lnTo>
                  <a:pt x="632" y="1790"/>
                </a:lnTo>
                <a:lnTo>
                  <a:pt x="622" y="1790"/>
                </a:lnTo>
                <a:lnTo>
                  <a:pt x="622" y="1788"/>
                </a:lnTo>
                <a:close/>
                <a:moveTo>
                  <a:pt x="635" y="1788"/>
                </a:moveTo>
                <a:lnTo>
                  <a:pt x="644" y="1788"/>
                </a:lnTo>
                <a:lnTo>
                  <a:pt x="644" y="1790"/>
                </a:lnTo>
                <a:lnTo>
                  <a:pt x="635" y="1790"/>
                </a:lnTo>
                <a:lnTo>
                  <a:pt x="635" y="1788"/>
                </a:lnTo>
                <a:close/>
                <a:moveTo>
                  <a:pt x="647" y="1788"/>
                </a:moveTo>
                <a:lnTo>
                  <a:pt x="656" y="1788"/>
                </a:lnTo>
                <a:lnTo>
                  <a:pt x="656" y="1790"/>
                </a:lnTo>
                <a:lnTo>
                  <a:pt x="647" y="1790"/>
                </a:lnTo>
                <a:lnTo>
                  <a:pt x="647" y="1788"/>
                </a:lnTo>
                <a:close/>
                <a:moveTo>
                  <a:pt x="660" y="1788"/>
                </a:moveTo>
                <a:lnTo>
                  <a:pt x="669" y="1788"/>
                </a:lnTo>
                <a:lnTo>
                  <a:pt x="669" y="1790"/>
                </a:lnTo>
                <a:lnTo>
                  <a:pt x="660" y="1790"/>
                </a:lnTo>
                <a:lnTo>
                  <a:pt x="660" y="1788"/>
                </a:lnTo>
                <a:close/>
                <a:moveTo>
                  <a:pt x="672" y="1788"/>
                </a:moveTo>
                <a:lnTo>
                  <a:pt x="681" y="1788"/>
                </a:lnTo>
                <a:lnTo>
                  <a:pt x="681" y="1790"/>
                </a:lnTo>
                <a:lnTo>
                  <a:pt x="672" y="1790"/>
                </a:lnTo>
                <a:lnTo>
                  <a:pt x="672" y="1788"/>
                </a:lnTo>
                <a:close/>
                <a:moveTo>
                  <a:pt x="684" y="1788"/>
                </a:moveTo>
                <a:lnTo>
                  <a:pt x="694" y="1788"/>
                </a:lnTo>
                <a:lnTo>
                  <a:pt x="694" y="1790"/>
                </a:lnTo>
                <a:lnTo>
                  <a:pt x="684" y="1790"/>
                </a:lnTo>
                <a:lnTo>
                  <a:pt x="684" y="1788"/>
                </a:lnTo>
                <a:close/>
                <a:moveTo>
                  <a:pt x="697" y="1788"/>
                </a:moveTo>
                <a:lnTo>
                  <a:pt x="706" y="1788"/>
                </a:lnTo>
                <a:lnTo>
                  <a:pt x="706" y="1790"/>
                </a:lnTo>
                <a:lnTo>
                  <a:pt x="697" y="1790"/>
                </a:lnTo>
                <a:lnTo>
                  <a:pt x="697" y="1788"/>
                </a:lnTo>
                <a:close/>
                <a:moveTo>
                  <a:pt x="709" y="1788"/>
                </a:moveTo>
                <a:lnTo>
                  <a:pt x="719" y="1788"/>
                </a:lnTo>
                <a:lnTo>
                  <a:pt x="719" y="1790"/>
                </a:lnTo>
                <a:lnTo>
                  <a:pt x="709" y="1790"/>
                </a:lnTo>
                <a:lnTo>
                  <a:pt x="709" y="1788"/>
                </a:lnTo>
                <a:close/>
                <a:moveTo>
                  <a:pt x="722" y="1788"/>
                </a:moveTo>
                <a:lnTo>
                  <a:pt x="731" y="1788"/>
                </a:lnTo>
                <a:lnTo>
                  <a:pt x="731" y="1790"/>
                </a:lnTo>
                <a:lnTo>
                  <a:pt x="722" y="1790"/>
                </a:lnTo>
                <a:lnTo>
                  <a:pt x="722" y="1788"/>
                </a:lnTo>
                <a:close/>
                <a:moveTo>
                  <a:pt x="734" y="1788"/>
                </a:moveTo>
                <a:lnTo>
                  <a:pt x="744" y="1788"/>
                </a:lnTo>
                <a:lnTo>
                  <a:pt x="744" y="1790"/>
                </a:lnTo>
                <a:lnTo>
                  <a:pt x="734" y="1790"/>
                </a:lnTo>
                <a:lnTo>
                  <a:pt x="734" y="1788"/>
                </a:lnTo>
                <a:close/>
                <a:moveTo>
                  <a:pt x="747" y="1788"/>
                </a:moveTo>
                <a:lnTo>
                  <a:pt x="756" y="1788"/>
                </a:lnTo>
                <a:lnTo>
                  <a:pt x="756" y="1790"/>
                </a:lnTo>
                <a:lnTo>
                  <a:pt x="747" y="1790"/>
                </a:lnTo>
                <a:lnTo>
                  <a:pt x="747" y="1788"/>
                </a:lnTo>
                <a:close/>
                <a:moveTo>
                  <a:pt x="759" y="1788"/>
                </a:moveTo>
                <a:lnTo>
                  <a:pt x="768" y="1788"/>
                </a:lnTo>
                <a:lnTo>
                  <a:pt x="768" y="1790"/>
                </a:lnTo>
                <a:lnTo>
                  <a:pt x="759" y="1790"/>
                </a:lnTo>
                <a:lnTo>
                  <a:pt x="759" y="1788"/>
                </a:lnTo>
                <a:close/>
                <a:moveTo>
                  <a:pt x="772" y="1788"/>
                </a:moveTo>
                <a:lnTo>
                  <a:pt x="781" y="1788"/>
                </a:lnTo>
                <a:lnTo>
                  <a:pt x="781" y="1790"/>
                </a:lnTo>
                <a:lnTo>
                  <a:pt x="772" y="1790"/>
                </a:lnTo>
                <a:lnTo>
                  <a:pt x="772" y="1788"/>
                </a:lnTo>
                <a:close/>
                <a:moveTo>
                  <a:pt x="784" y="1788"/>
                </a:moveTo>
                <a:lnTo>
                  <a:pt x="793" y="1788"/>
                </a:lnTo>
                <a:lnTo>
                  <a:pt x="793" y="1790"/>
                </a:lnTo>
                <a:lnTo>
                  <a:pt x="784" y="1790"/>
                </a:lnTo>
                <a:lnTo>
                  <a:pt x="784" y="1788"/>
                </a:lnTo>
                <a:close/>
                <a:moveTo>
                  <a:pt x="796" y="1788"/>
                </a:moveTo>
                <a:lnTo>
                  <a:pt x="806" y="1788"/>
                </a:lnTo>
                <a:lnTo>
                  <a:pt x="806" y="1790"/>
                </a:lnTo>
                <a:lnTo>
                  <a:pt x="796" y="1790"/>
                </a:lnTo>
                <a:lnTo>
                  <a:pt x="796" y="1788"/>
                </a:lnTo>
                <a:close/>
                <a:moveTo>
                  <a:pt x="809" y="1788"/>
                </a:moveTo>
                <a:lnTo>
                  <a:pt x="818" y="1788"/>
                </a:lnTo>
                <a:lnTo>
                  <a:pt x="818" y="1790"/>
                </a:lnTo>
                <a:lnTo>
                  <a:pt x="809" y="1790"/>
                </a:lnTo>
                <a:lnTo>
                  <a:pt x="809" y="1788"/>
                </a:lnTo>
                <a:close/>
                <a:moveTo>
                  <a:pt x="821" y="1788"/>
                </a:moveTo>
                <a:lnTo>
                  <a:pt x="831" y="1788"/>
                </a:lnTo>
                <a:lnTo>
                  <a:pt x="831" y="1790"/>
                </a:lnTo>
                <a:lnTo>
                  <a:pt x="821" y="1790"/>
                </a:lnTo>
                <a:lnTo>
                  <a:pt x="821" y="1788"/>
                </a:lnTo>
                <a:close/>
                <a:moveTo>
                  <a:pt x="834" y="1788"/>
                </a:moveTo>
                <a:lnTo>
                  <a:pt x="843" y="1788"/>
                </a:lnTo>
                <a:lnTo>
                  <a:pt x="843" y="1790"/>
                </a:lnTo>
                <a:lnTo>
                  <a:pt x="834" y="1790"/>
                </a:lnTo>
                <a:lnTo>
                  <a:pt x="834" y="1788"/>
                </a:lnTo>
                <a:close/>
                <a:moveTo>
                  <a:pt x="846" y="1788"/>
                </a:moveTo>
                <a:lnTo>
                  <a:pt x="855" y="1788"/>
                </a:lnTo>
                <a:lnTo>
                  <a:pt x="855" y="1790"/>
                </a:lnTo>
                <a:lnTo>
                  <a:pt x="846" y="1790"/>
                </a:lnTo>
                <a:lnTo>
                  <a:pt x="846" y="1788"/>
                </a:lnTo>
                <a:close/>
                <a:moveTo>
                  <a:pt x="859" y="1788"/>
                </a:moveTo>
                <a:lnTo>
                  <a:pt x="868" y="1788"/>
                </a:lnTo>
                <a:lnTo>
                  <a:pt x="868" y="1790"/>
                </a:lnTo>
                <a:lnTo>
                  <a:pt x="859" y="1790"/>
                </a:lnTo>
                <a:lnTo>
                  <a:pt x="859" y="1788"/>
                </a:lnTo>
                <a:close/>
                <a:moveTo>
                  <a:pt x="871" y="1788"/>
                </a:moveTo>
                <a:lnTo>
                  <a:pt x="880" y="1788"/>
                </a:lnTo>
                <a:lnTo>
                  <a:pt x="880" y="1790"/>
                </a:lnTo>
                <a:lnTo>
                  <a:pt x="871" y="1790"/>
                </a:lnTo>
                <a:lnTo>
                  <a:pt x="871" y="1788"/>
                </a:lnTo>
                <a:close/>
                <a:moveTo>
                  <a:pt x="883" y="1788"/>
                </a:moveTo>
                <a:lnTo>
                  <a:pt x="893" y="1788"/>
                </a:lnTo>
                <a:lnTo>
                  <a:pt x="893" y="1790"/>
                </a:lnTo>
                <a:lnTo>
                  <a:pt x="883" y="1790"/>
                </a:lnTo>
                <a:lnTo>
                  <a:pt x="883" y="1788"/>
                </a:lnTo>
                <a:close/>
                <a:moveTo>
                  <a:pt x="896" y="1788"/>
                </a:moveTo>
                <a:lnTo>
                  <a:pt x="905" y="1788"/>
                </a:lnTo>
                <a:lnTo>
                  <a:pt x="905" y="1790"/>
                </a:lnTo>
                <a:lnTo>
                  <a:pt x="896" y="1790"/>
                </a:lnTo>
                <a:lnTo>
                  <a:pt x="896" y="1788"/>
                </a:lnTo>
                <a:close/>
                <a:moveTo>
                  <a:pt x="908" y="1788"/>
                </a:moveTo>
                <a:lnTo>
                  <a:pt x="918" y="1788"/>
                </a:lnTo>
                <a:lnTo>
                  <a:pt x="918" y="1790"/>
                </a:lnTo>
                <a:lnTo>
                  <a:pt x="908" y="1790"/>
                </a:lnTo>
                <a:lnTo>
                  <a:pt x="908" y="1788"/>
                </a:lnTo>
                <a:close/>
                <a:moveTo>
                  <a:pt x="921" y="1788"/>
                </a:moveTo>
                <a:lnTo>
                  <a:pt x="930" y="1788"/>
                </a:lnTo>
                <a:lnTo>
                  <a:pt x="930" y="1790"/>
                </a:lnTo>
                <a:lnTo>
                  <a:pt x="921" y="1790"/>
                </a:lnTo>
                <a:lnTo>
                  <a:pt x="921" y="1788"/>
                </a:lnTo>
                <a:close/>
                <a:moveTo>
                  <a:pt x="933" y="1788"/>
                </a:moveTo>
                <a:lnTo>
                  <a:pt x="943" y="1788"/>
                </a:lnTo>
                <a:lnTo>
                  <a:pt x="943" y="1790"/>
                </a:lnTo>
                <a:lnTo>
                  <a:pt x="933" y="1790"/>
                </a:lnTo>
                <a:lnTo>
                  <a:pt x="933" y="1788"/>
                </a:lnTo>
                <a:close/>
                <a:moveTo>
                  <a:pt x="946" y="1788"/>
                </a:moveTo>
                <a:lnTo>
                  <a:pt x="955" y="1788"/>
                </a:lnTo>
                <a:lnTo>
                  <a:pt x="955" y="1790"/>
                </a:lnTo>
                <a:lnTo>
                  <a:pt x="946" y="1790"/>
                </a:lnTo>
                <a:lnTo>
                  <a:pt x="946" y="1788"/>
                </a:lnTo>
                <a:close/>
                <a:moveTo>
                  <a:pt x="958" y="1788"/>
                </a:moveTo>
                <a:lnTo>
                  <a:pt x="967" y="1788"/>
                </a:lnTo>
                <a:lnTo>
                  <a:pt x="967" y="1790"/>
                </a:lnTo>
                <a:lnTo>
                  <a:pt x="958" y="1790"/>
                </a:lnTo>
                <a:lnTo>
                  <a:pt x="958" y="1788"/>
                </a:lnTo>
                <a:close/>
                <a:moveTo>
                  <a:pt x="971" y="1788"/>
                </a:moveTo>
                <a:lnTo>
                  <a:pt x="980" y="1788"/>
                </a:lnTo>
                <a:lnTo>
                  <a:pt x="980" y="1790"/>
                </a:lnTo>
                <a:lnTo>
                  <a:pt x="971" y="1790"/>
                </a:lnTo>
                <a:lnTo>
                  <a:pt x="971" y="1788"/>
                </a:lnTo>
                <a:close/>
                <a:moveTo>
                  <a:pt x="983" y="1788"/>
                </a:moveTo>
                <a:lnTo>
                  <a:pt x="992" y="1788"/>
                </a:lnTo>
                <a:lnTo>
                  <a:pt x="992" y="1790"/>
                </a:lnTo>
                <a:lnTo>
                  <a:pt x="983" y="1790"/>
                </a:lnTo>
                <a:lnTo>
                  <a:pt x="983" y="1788"/>
                </a:lnTo>
                <a:close/>
                <a:moveTo>
                  <a:pt x="995" y="1788"/>
                </a:moveTo>
                <a:lnTo>
                  <a:pt x="1005" y="1788"/>
                </a:lnTo>
                <a:lnTo>
                  <a:pt x="1005" y="1790"/>
                </a:lnTo>
                <a:lnTo>
                  <a:pt x="995" y="1790"/>
                </a:lnTo>
                <a:lnTo>
                  <a:pt x="995" y="1788"/>
                </a:lnTo>
                <a:close/>
                <a:moveTo>
                  <a:pt x="1008" y="1788"/>
                </a:moveTo>
                <a:lnTo>
                  <a:pt x="1017" y="1788"/>
                </a:lnTo>
                <a:lnTo>
                  <a:pt x="1017" y="1790"/>
                </a:lnTo>
                <a:lnTo>
                  <a:pt x="1008" y="1790"/>
                </a:lnTo>
                <a:lnTo>
                  <a:pt x="1008" y="1788"/>
                </a:lnTo>
                <a:close/>
                <a:moveTo>
                  <a:pt x="1020" y="1788"/>
                </a:moveTo>
                <a:lnTo>
                  <a:pt x="1030" y="1788"/>
                </a:lnTo>
                <a:lnTo>
                  <a:pt x="1030" y="1790"/>
                </a:lnTo>
                <a:lnTo>
                  <a:pt x="1020" y="1790"/>
                </a:lnTo>
                <a:lnTo>
                  <a:pt x="1020" y="1788"/>
                </a:lnTo>
                <a:close/>
                <a:moveTo>
                  <a:pt x="1033" y="1788"/>
                </a:moveTo>
                <a:lnTo>
                  <a:pt x="1042" y="1788"/>
                </a:lnTo>
                <a:lnTo>
                  <a:pt x="1042" y="1790"/>
                </a:lnTo>
                <a:lnTo>
                  <a:pt x="1033" y="1790"/>
                </a:lnTo>
                <a:lnTo>
                  <a:pt x="1033" y="1788"/>
                </a:lnTo>
                <a:close/>
                <a:moveTo>
                  <a:pt x="1045" y="1788"/>
                </a:moveTo>
                <a:lnTo>
                  <a:pt x="1054" y="1788"/>
                </a:lnTo>
                <a:lnTo>
                  <a:pt x="1054" y="1790"/>
                </a:lnTo>
                <a:lnTo>
                  <a:pt x="1045" y="1790"/>
                </a:lnTo>
                <a:lnTo>
                  <a:pt x="1045" y="1788"/>
                </a:lnTo>
                <a:close/>
                <a:moveTo>
                  <a:pt x="1058" y="1788"/>
                </a:moveTo>
                <a:lnTo>
                  <a:pt x="1067" y="1788"/>
                </a:lnTo>
                <a:lnTo>
                  <a:pt x="1067" y="1790"/>
                </a:lnTo>
                <a:lnTo>
                  <a:pt x="1058" y="1790"/>
                </a:lnTo>
                <a:lnTo>
                  <a:pt x="1058" y="1788"/>
                </a:lnTo>
                <a:close/>
                <a:moveTo>
                  <a:pt x="1070" y="1788"/>
                </a:moveTo>
                <a:lnTo>
                  <a:pt x="1079" y="1788"/>
                </a:lnTo>
                <a:lnTo>
                  <a:pt x="1079" y="1790"/>
                </a:lnTo>
                <a:lnTo>
                  <a:pt x="1070" y="1790"/>
                </a:lnTo>
                <a:lnTo>
                  <a:pt x="1070" y="1788"/>
                </a:lnTo>
                <a:close/>
                <a:moveTo>
                  <a:pt x="1082" y="1788"/>
                </a:moveTo>
                <a:lnTo>
                  <a:pt x="1092" y="1788"/>
                </a:lnTo>
                <a:lnTo>
                  <a:pt x="1092" y="1790"/>
                </a:lnTo>
                <a:lnTo>
                  <a:pt x="1082" y="1790"/>
                </a:lnTo>
                <a:lnTo>
                  <a:pt x="1082" y="1788"/>
                </a:lnTo>
                <a:close/>
                <a:moveTo>
                  <a:pt x="1095" y="1788"/>
                </a:moveTo>
                <a:lnTo>
                  <a:pt x="1104" y="1788"/>
                </a:lnTo>
                <a:lnTo>
                  <a:pt x="1104" y="1790"/>
                </a:lnTo>
                <a:lnTo>
                  <a:pt x="1095" y="1790"/>
                </a:lnTo>
                <a:lnTo>
                  <a:pt x="1095" y="1788"/>
                </a:lnTo>
                <a:close/>
                <a:moveTo>
                  <a:pt x="1107" y="1788"/>
                </a:moveTo>
                <a:lnTo>
                  <a:pt x="1117" y="1788"/>
                </a:lnTo>
                <a:lnTo>
                  <a:pt x="1117" y="1790"/>
                </a:lnTo>
                <a:lnTo>
                  <a:pt x="1107" y="1790"/>
                </a:lnTo>
                <a:lnTo>
                  <a:pt x="1107" y="1788"/>
                </a:lnTo>
                <a:close/>
                <a:moveTo>
                  <a:pt x="1120" y="1788"/>
                </a:moveTo>
                <a:lnTo>
                  <a:pt x="1129" y="1788"/>
                </a:lnTo>
                <a:lnTo>
                  <a:pt x="1129" y="1790"/>
                </a:lnTo>
                <a:lnTo>
                  <a:pt x="1120" y="1790"/>
                </a:lnTo>
                <a:lnTo>
                  <a:pt x="1120" y="1788"/>
                </a:lnTo>
                <a:close/>
                <a:moveTo>
                  <a:pt x="1132" y="1788"/>
                </a:moveTo>
                <a:lnTo>
                  <a:pt x="1142" y="1788"/>
                </a:lnTo>
                <a:lnTo>
                  <a:pt x="1142" y="1790"/>
                </a:lnTo>
                <a:lnTo>
                  <a:pt x="1132" y="1790"/>
                </a:lnTo>
                <a:lnTo>
                  <a:pt x="1132" y="1788"/>
                </a:lnTo>
                <a:close/>
                <a:moveTo>
                  <a:pt x="1145" y="1788"/>
                </a:moveTo>
                <a:lnTo>
                  <a:pt x="1154" y="1788"/>
                </a:lnTo>
                <a:lnTo>
                  <a:pt x="1154" y="1790"/>
                </a:lnTo>
                <a:lnTo>
                  <a:pt x="1145" y="1790"/>
                </a:lnTo>
                <a:lnTo>
                  <a:pt x="1145" y="1788"/>
                </a:lnTo>
                <a:close/>
                <a:moveTo>
                  <a:pt x="1157" y="1788"/>
                </a:moveTo>
                <a:lnTo>
                  <a:pt x="1166" y="1788"/>
                </a:lnTo>
                <a:lnTo>
                  <a:pt x="1166" y="1790"/>
                </a:lnTo>
                <a:lnTo>
                  <a:pt x="1157" y="1790"/>
                </a:lnTo>
                <a:lnTo>
                  <a:pt x="1157" y="1788"/>
                </a:lnTo>
                <a:close/>
                <a:moveTo>
                  <a:pt x="1170" y="1788"/>
                </a:moveTo>
                <a:lnTo>
                  <a:pt x="1179" y="1788"/>
                </a:lnTo>
                <a:lnTo>
                  <a:pt x="1179" y="1790"/>
                </a:lnTo>
                <a:lnTo>
                  <a:pt x="1170" y="1790"/>
                </a:lnTo>
                <a:lnTo>
                  <a:pt x="1170" y="1788"/>
                </a:lnTo>
                <a:close/>
                <a:moveTo>
                  <a:pt x="1182" y="1788"/>
                </a:moveTo>
                <a:lnTo>
                  <a:pt x="1191" y="1788"/>
                </a:lnTo>
                <a:lnTo>
                  <a:pt x="1191" y="1790"/>
                </a:lnTo>
                <a:lnTo>
                  <a:pt x="1182" y="1790"/>
                </a:lnTo>
                <a:lnTo>
                  <a:pt x="1182" y="1788"/>
                </a:lnTo>
                <a:close/>
                <a:moveTo>
                  <a:pt x="1194" y="1788"/>
                </a:moveTo>
                <a:lnTo>
                  <a:pt x="1204" y="1788"/>
                </a:lnTo>
                <a:lnTo>
                  <a:pt x="1204" y="1790"/>
                </a:lnTo>
                <a:lnTo>
                  <a:pt x="1194" y="1790"/>
                </a:lnTo>
                <a:lnTo>
                  <a:pt x="1194" y="1788"/>
                </a:lnTo>
                <a:close/>
                <a:moveTo>
                  <a:pt x="1207" y="1788"/>
                </a:moveTo>
                <a:lnTo>
                  <a:pt x="1216" y="1788"/>
                </a:lnTo>
                <a:lnTo>
                  <a:pt x="1216" y="1790"/>
                </a:lnTo>
                <a:lnTo>
                  <a:pt x="1207" y="1790"/>
                </a:lnTo>
                <a:lnTo>
                  <a:pt x="1207" y="1788"/>
                </a:lnTo>
                <a:close/>
                <a:moveTo>
                  <a:pt x="1219" y="1788"/>
                </a:moveTo>
                <a:lnTo>
                  <a:pt x="1229" y="1788"/>
                </a:lnTo>
                <a:lnTo>
                  <a:pt x="1229" y="1790"/>
                </a:lnTo>
                <a:lnTo>
                  <a:pt x="1219" y="1790"/>
                </a:lnTo>
                <a:lnTo>
                  <a:pt x="1219" y="1788"/>
                </a:lnTo>
                <a:close/>
                <a:moveTo>
                  <a:pt x="1232" y="1788"/>
                </a:moveTo>
                <a:lnTo>
                  <a:pt x="1241" y="1788"/>
                </a:lnTo>
                <a:lnTo>
                  <a:pt x="1241" y="1790"/>
                </a:lnTo>
                <a:lnTo>
                  <a:pt x="1232" y="1790"/>
                </a:lnTo>
                <a:lnTo>
                  <a:pt x="1232" y="1788"/>
                </a:lnTo>
                <a:close/>
                <a:moveTo>
                  <a:pt x="1244" y="1788"/>
                </a:moveTo>
                <a:lnTo>
                  <a:pt x="1253" y="1788"/>
                </a:lnTo>
                <a:lnTo>
                  <a:pt x="1253" y="1790"/>
                </a:lnTo>
                <a:lnTo>
                  <a:pt x="1244" y="1790"/>
                </a:lnTo>
                <a:lnTo>
                  <a:pt x="1244" y="1788"/>
                </a:lnTo>
                <a:close/>
                <a:moveTo>
                  <a:pt x="1257" y="1788"/>
                </a:moveTo>
                <a:lnTo>
                  <a:pt x="1266" y="1788"/>
                </a:lnTo>
                <a:lnTo>
                  <a:pt x="1266" y="1790"/>
                </a:lnTo>
                <a:lnTo>
                  <a:pt x="1257" y="1790"/>
                </a:lnTo>
                <a:lnTo>
                  <a:pt x="1257" y="1788"/>
                </a:lnTo>
                <a:close/>
                <a:moveTo>
                  <a:pt x="1269" y="1788"/>
                </a:moveTo>
                <a:lnTo>
                  <a:pt x="1278" y="1788"/>
                </a:lnTo>
                <a:lnTo>
                  <a:pt x="1278" y="1790"/>
                </a:lnTo>
                <a:lnTo>
                  <a:pt x="1269" y="1790"/>
                </a:lnTo>
                <a:lnTo>
                  <a:pt x="1269" y="1788"/>
                </a:lnTo>
                <a:close/>
                <a:moveTo>
                  <a:pt x="1281" y="1788"/>
                </a:moveTo>
                <a:lnTo>
                  <a:pt x="1291" y="1788"/>
                </a:lnTo>
                <a:lnTo>
                  <a:pt x="1291" y="1790"/>
                </a:lnTo>
                <a:lnTo>
                  <a:pt x="1281" y="1790"/>
                </a:lnTo>
                <a:lnTo>
                  <a:pt x="1281" y="1788"/>
                </a:lnTo>
                <a:close/>
                <a:moveTo>
                  <a:pt x="1294" y="1788"/>
                </a:moveTo>
                <a:lnTo>
                  <a:pt x="1303" y="1788"/>
                </a:lnTo>
                <a:lnTo>
                  <a:pt x="1303" y="1790"/>
                </a:lnTo>
                <a:lnTo>
                  <a:pt x="1294" y="1790"/>
                </a:lnTo>
                <a:lnTo>
                  <a:pt x="1294" y="1788"/>
                </a:lnTo>
                <a:close/>
                <a:moveTo>
                  <a:pt x="1306" y="1788"/>
                </a:moveTo>
                <a:lnTo>
                  <a:pt x="1316" y="1788"/>
                </a:lnTo>
                <a:lnTo>
                  <a:pt x="1316" y="1790"/>
                </a:lnTo>
                <a:lnTo>
                  <a:pt x="1306" y="1790"/>
                </a:lnTo>
                <a:lnTo>
                  <a:pt x="1306" y="1788"/>
                </a:lnTo>
                <a:close/>
                <a:moveTo>
                  <a:pt x="1319" y="1788"/>
                </a:moveTo>
                <a:lnTo>
                  <a:pt x="1328" y="1788"/>
                </a:lnTo>
                <a:lnTo>
                  <a:pt x="1328" y="1790"/>
                </a:lnTo>
                <a:lnTo>
                  <a:pt x="1319" y="1790"/>
                </a:lnTo>
                <a:lnTo>
                  <a:pt x="1319" y="1788"/>
                </a:lnTo>
                <a:close/>
                <a:moveTo>
                  <a:pt x="1331" y="1788"/>
                </a:moveTo>
                <a:lnTo>
                  <a:pt x="1341" y="1788"/>
                </a:lnTo>
                <a:lnTo>
                  <a:pt x="1341" y="1790"/>
                </a:lnTo>
                <a:lnTo>
                  <a:pt x="1331" y="1790"/>
                </a:lnTo>
                <a:lnTo>
                  <a:pt x="1331" y="1788"/>
                </a:lnTo>
                <a:close/>
                <a:moveTo>
                  <a:pt x="1344" y="1788"/>
                </a:moveTo>
                <a:lnTo>
                  <a:pt x="1353" y="1788"/>
                </a:lnTo>
                <a:lnTo>
                  <a:pt x="1353" y="1790"/>
                </a:lnTo>
                <a:lnTo>
                  <a:pt x="1344" y="1790"/>
                </a:lnTo>
                <a:lnTo>
                  <a:pt x="1344" y="1788"/>
                </a:lnTo>
                <a:close/>
                <a:moveTo>
                  <a:pt x="1356" y="1788"/>
                </a:moveTo>
                <a:lnTo>
                  <a:pt x="1365" y="1788"/>
                </a:lnTo>
                <a:lnTo>
                  <a:pt x="1365" y="1790"/>
                </a:lnTo>
                <a:lnTo>
                  <a:pt x="1356" y="1790"/>
                </a:lnTo>
                <a:lnTo>
                  <a:pt x="1356" y="1788"/>
                </a:lnTo>
                <a:close/>
                <a:moveTo>
                  <a:pt x="1369" y="1788"/>
                </a:moveTo>
                <a:lnTo>
                  <a:pt x="1378" y="1788"/>
                </a:lnTo>
                <a:lnTo>
                  <a:pt x="1378" y="1790"/>
                </a:lnTo>
                <a:lnTo>
                  <a:pt x="1369" y="1790"/>
                </a:lnTo>
                <a:lnTo>
                  <a:pt x="1369" y="1788"/>
                </a:lnTo>
                <a:close/>
                <a:moveTo>
                  <a:pt x="1381" y="1788"/>
                </a:moveTo>
                <a:lnTo>
                  <a:pt x="1390" y="1788"/>
                </a:lnTo>
                <a:lnTo>
                  <a:pt x="1390" y="1790"/>
                </a:lnTo>
                <a:lnTo>
                  <a:pt x="1381" y="1790"/>
                </a:lnTo>
                <a:lnTo>
                  <a:pt x="1381" y="1788"/>
                </a:lnTo>
                <a:close/>
                <a:moveTo>
                  <a:pt x="1393" y="1788"/>
                </a:moveTo>
                <a:lnTo>
                  <a:pt x="1403" y="1788"/>
                </a:lnTo>
                <a:lnTo>
                  <a:pt x="1403" y="1790"/>
                </a:lnTo>
                <a:lnTo>
                  <a:pt x="1393" y="1790"/>
                </a:lnTo>
                <a:lnTo>
                  <a:pt x="1393" y="1788"/>
                </a:lnTo>
                <a:close/>
                <a:moveTo>
                  <a:pt x="1406" y="1788"/>
                </a:moveTo>
                <a:lnTo>
                  <a:pt x="1415" y="1788"/>
                </a:lnTo>
                <a:lnTo>
                  <a:pt x="1415" y="1790"/>
                </a:lnTo>
                <a:lnTo>
                  <a:pt x="1406" y="1790"/>
                </a:lnTo>
                <a:lnTo>
                  <a:pt x="1406" y="1788"/>
                </a:lnTo>
                <a:close/>
                <a:moveTo>
                  <a:pt x="1418" y="1788"/>
                </a:moveTo>
                <a:lnTo>
                  <a:pt x="1428" y="1788"/>
                </a:lnTo>
                <a:lnTo>
                  <a:pt x="1428" y="1790"/>
                </a:lnTo>
                <a:lnTo>
                  <a:pt x="1418" y="1790"/>
                </a:lnTo>
                <a:lnTo>
                  <a:pt x="1418" y="1788"/>
                </a:lnTo>
                <a:close/>
                <a:moveTo>
                  <a:pt x="1431" y="1788"/>
                </a:moveTo>
                <a:lnTo>
                  <a:pt x="1440" y="1788"/>
                </a:lnTo>
                <a:lnTo>
                  <a:pt x="1440" y="1790"/>
                </a:lnTo>
                <a:lnTo>
                  <a:pt x="1431" y="1790"/>
                </a:lnTo>
                <a:lnTo>
                  <a:pt x="1431" y="1788"/>
                </a:lnTo>
                <a:close/>
                <a:moveTo>
                  <a:pt x="1443" y="1788"/>
                </a:moveTo>
                <a:lnTo>
                  <a:pt x="1453" y="1788"/>
                </a:lnTo>
                <a:lnTo>
                  <a:pt x="1453" y="1790"/>
                </a:lnTo>
                <a:lnTo>
                  <a:pt x="1443" y="1790"/>
                </a:lnTo>
                <a:lnTo>
                  <a:pt x="1443" y="1788"/>
                </a:lnTo>
                <a:close/>
                <a:moveTo>
                  <a:pt x="1456" y="1788"/>
                </a:moveTo>
                <a:lnTo>
                  <a:pt x="1465" y="1788"/>
                </a:lnTo>
                <a:lnTo>
                  <a:pt x="1465" y="1790"/>
                </a:lnTo>
                <a:lnTo>
                  <a:pt x="1456" y="1790"/>
                </a:lnTo>
                <a:lnTo>
                  <a:pt x="1456" y="1788"/>
                </a:lnTo>
                <a:close/>
                <a:moveTo>
                  <a:pt x="1468" y="1788"/>
                </a:moveTo>
                <a:lnTo>
                  <a:pt x="1477" y="1788"/>
                </a:lnTo>
                <a:lnTo>
                  <a:pt x="1477" y="1790"/>
                </a:lnTo>
                <a:lnTo>
                  <a:pt x="1468" y="1790"/>
                </a:lnTo>
                <a:lnTo>
                  <a:pt x="1468" y="1788"/>
                </a:lnTo>
                <a:close/>
                <a:moveTo>
                  <a:pt x="1480" y="1788"/>
                </a:moveTo>
                <a:lnTo>
                  <a:pt x="1490" y="1788"/>
                </a:lnTo>
                <a:lnTo>
                  <a:pt x="1490" y="1790"/>
                </a:lnTo>
                <a:lnTo>
                  <a:pt x="1480" y="1790"/>
                </a:lnTo>
                <a:lnTo>
                  <a:pt x="1480" y="1788"/>
                </a:lnTo>
                <a:close/>
                <a:moveTo>
                  <a:pt x="1493" y="1788"/>
                </a:moveTo>
                <a:lnTo>
                  <a:pt x="1502" y="1788"/>
                </a:lnTo>
                <a:lnTo>
                  <a:pt x="1502" y="1790"/>
                </a:lnTo>
                <a:lnTo>
                  <a:pt x="1493" y="1790"/>
                </a:lnTo>
                <a:lnTo>
                  <a:pt x="1493" y="1788"/>
                </a:lnTo>
                <a:close/>
                <a:moveTo>
                  <a:pt x="1505" y="1788"/>
                </a:moveTo>
                <a:lnTo>
                  <a:pt x="1515" y="1788"/>
                </a:lnTo>
                <a:lnTo>
                  <a:pt x="1515" y="1790"/>
                </a:lnTo>
                <a:lnTo>
                  <a:pt x="1505" y="1790"/>
                </a:lnTo>
                <a:lnTo>
                  <a:pt x="1505" y="1788"/>
                </a:lnTo>
                <a:close/>
                <a:moveTo>
                  <a:pt x="1518" y="1788"/>
                </a:moveTo>
                <a:lnTo>
                  <a:pt x="1527" y="1788"/>
                </a:lnTo>
                <a:lnTo>
                  <a:pt x="1527" y="1790"/>
                </a:lnTo>
                <a:lnTo>
                  <a:pt x="1518" y="1790"/>
                </a:lnTo>
                <a:lnTo>
                  <a:pt x="1518" y="1788"/>
                </a:lnTo>
                <a:close/>
                <a:moveTo>
                  <a:pt x="1530" y="1788"/>
                </a:moveTo>
                <a:lnTo>
                  <a:pt x="1540" y="1788"/>
                </a:lnTo>
                <a:lnTo>
                  <a:pt x="1540" y="1790"/>
                </a:lnTo>
                <a:lnTo>
                  <a:pt x="1530" y="1790"/>
                </a:lnTo>
                <a:lnTo>
                  <a:pt x="1530" y="1788"/>
                </a:lnTo>
                <a:close/>
                <a:moveTo>
                  <a:pt x="1543" y="1788"/>
                </a:moveTo>
                <a:lnTo>
                  <a:pt x="1552" y="1788"/>
                </a:lnTo>
                <a:lnTo>
                  <a:pt x="1552" y="1790"/>
                </a:lnTo>
                <a:lnTo>
                  <a:pt x="1543" y="1790"/>
                </a:lnTo>
                <a:lnTo>
                  <a:pt x="1543" y="1788"/>
                </a:lnTo>
                <a:close/>
                <a:moveTo>
                  <a:pt x="1555" y="1788"/>
                </a:moveTo>
                <a:lnTo>
                  <a:pt x="1564" y="1788"/>
                </a:lnTo>
                <a:lnTo>
                  <a:pt x="1564" y="1790"/>
                </a:lnTo>
                <a:lnTo>
                  <a:pt x="1555" y="1790"/>
                </a:lnTo>
                <a:lnTo>
                  <a:pt x="1555" y="1788"/>
                </a:lnTo>
                <a:close/>
                <a:moveTo>
                  <a:pt x="1568" y="1788"/>
                </a:moveTo>
                <a:lnTo>
                  <a:pt x="1577" y="1788"/>
                </a:lnTo>
                <a:lnTo>
                  <a:pt x="1577" y="1790"/>
                </a:lnTo>
                <a:lnTo>
                  <a:pt x="1568" y="1790"/>
                </a:lnTo>
                <a:lnTo>
                  <a:pt x="1568" y="1788"/>
                </a:lnTo>
                <a:close/>
                <a:moveTo>
                  <a:pt x="1580" y="1788"/>
                </a:moveTo>
                <a:lnTo>
                  <a:pt x="1589" y="1788"/>
                </a:lnTo>
                <a:lnTo>
                  <a:pt x="1589" y="1790"/>
                </a:lnTo>
                <a:lnTo>
                  <a:pt x="1580" y="1790"/>
                </a:lnTo>
                <a:lnTo>
                  <a:pt x="1580" y="1788"/>
                </a:lnTo>
                <a:close/>
                <a:moveTo>
                  <a:pt x="1592" y="1788"/>
                </a:moveTo>
                <a:lnTo>
                  <a:pt x="1602" y="1788"/>
                </a:lnTo>
                <a:lnTo>
                  <a:pt x="1602" y="1790"/>
                </a:lnTo>
                <a:lnTo>
                  <a:pt x="1592" y="1790"/>
                </a:lnTo>
                <a:lnTo>
                  <a:pt x="1592" y="1788"/>
                </a:lnTo>
                <a:close/>
                <a:moveTo>
                  <a:pt x="1605" y="1788"/>
                </a:moveTo>
                <a:lnTo>
                  <a:pt x="1614" y="1788"/>
                </a:lnTo>
                <a:lnTo>
                  <a:pt x="1614" y="1790"/>
                </a:lnTo>
                <a:lnTo>
                  <a:pt x="1605" y="1790"/>
                </a:lnTo>
                <a:lnTo>
                  <a:pt x="1605" y="1788"/>
                </a:lnTo>
                <a:close/>
                <a:moveTo>
                  <a:pt x="1617" y="1788"/>
                </a:moveTo>
                <a:lnTo>
                  <a:pt x="1627" y="1788"/>
                </a:lnTo>
                <a:lnTo>
                  <a:pt x="1627" y="1790"/>
                </a:lnTo>
                <a:lnTo>
                  <a:pt x="1617" y="1790"/>
                </a:lnTo>
                <a:lnTo>
                  <a:pt x="1617" y="1788"/>
                </a:lnTo>
                <a:close/>
                <a:moveTo>
                  <a:pt x="1630" y="1788"/>
                </a:moveTo>
                <a:lnTo>
                  <a:pt x="1639" y="1788"/>
                </a:lnTo>
                <a:lnTo>
                  <a:pt x="1639" y="1790"/>
                </a:lnTo>
                <a:lnTo>
                  <a:pt x="1630" y="1790"/>
                </a:lnTo>
                <a:lnTo>
                  <a:pt x="1630" y="1788"/>
                </a:lnTo>
                <a:close/>
                <a:moveTo>
                  <a:pt x="1642" y="1788"/>
                </a:moveTo>
                <a:lnTo>
                  <a:pt x="1652" y="1788"/>
                </a:lnTo>
                <a:lnTo>
                  <a:pt x="1652" y="1790"/>
                </a:lnTo>
                <a:lnTo>
                  <a:pt x="1642" y="1790"/>
                </a:lnTo>
                <a:lnTo>
                  <a:pt x="1642" y="1788"/>
                </a:lnTo>
                <a:close/>
                <a:moveTo>
                  <a:pt x="1655" y="1788"/>
                </a:moveTo>
                <a:lnTo>
                  <a:pt x="1664" y="1788"/>
                </a:lnTo>
                <a:lnTo>
                  <a:pt x="1664" y="1790"/>
                </a:lnTo>
                <a:lnTo>
                  <a:pt x="1655" y="1790"/>
                </a:lnTo>
                <a:lnTo>
                  <a:pt x="1655" y="1788"/>
                </a:lnTo>
                <a:close/>
                <a:moveTo>
                  <a:pt x="1667" y="1788"/>
                </a:moveTo>
                <a:lnTo>
                  <a:pt x="1676" y="1788"/>
                </a:lnTo>
                <a:lnTo>
                  <a:pt x="1676" y="1790"/>
                </a:lnTo>
                <a:lnTo>
                  <a:pt x="1667" y="1790"/>
                </a:lnTo>
                <a:lnTo>
                  <a:pt x="1667" y="1788"/>
                </a:lnTo>
                <a:close/>
                <a:moveTo>
                  <a:pt x="1680" y="1788"/>
                </a:moveTo>
                <a:lnTo>
                  <a:pt x="1689" y="1788"/>
                </a:lnTo>
                <a:lnTo>
                  <a:pt x="1689" y="1790"/>
                </a:lnTo>
                <a:lnTo>
                  <a:pt x="1680" y="1790"/>
                </a:lnTo>
                <a:lnTo>
                  <a:pt x="1680" y="1788"/>
                </a:lnTo>
                <a:close/>
                <a:moveTo>
                  <a:pt x="1692" y="1788"/>
                </a:moveTo>
                <a:lnTo>
                  <a:pt x="1701" y="1788"/>
                </a:lnTo>
                <a:lnTo>
                  <a:pt x="1701" y="1790"/>
                </a:lnTo>
                <a:lnTo>
                  <a:pt x="1692" y="1790"/>
                </a:lnTo>
                <a:lnTo>
                  <a:pt x="1692" y="1788"/>
                </a:lnTo>
                <a:close/>
                <a:moveTo>
                  <a:pt x="1704" y="1788"/>
                </a:moveTo>
                <a:lnTo>
                  <a:pt x="1714" y="1788"/>
                </a:lnTo>
                <a:lnTo>
                  <a:pt x="1714" y="1790"/>
                </a:lnTo>
                <a:lnTo>
                  <a:pt x="1704" y="1790"/>
                </a:lnTo>
                <a:lnTo>
                  <a:pt x="1704" y="1788"/>
                </a:lnTo>
                <a:close/>
                <a:moveTo>
                  <a:pt x="1717" y="1788"/>
                </a:moveTo>
                <a:lnTo>
                  <a:pt x="1726" y="1788"/>
                </a:lnTo>
                <a:lnTo>
                  <a:pt x="1726" y="1790"/>
                </a:lnTo>
                <a:lnTo>
                  <a:pt x="1717" y="1790"/>
                </a:lnTo>
                <a:lnTo>
                  <a:pt x="1717" y="1788"/>
                </a:lnTo>
                <a:close/>
                <a:moveTo>
                  <a:pt x="1729" y="1788"/>
                </a:moveTo>
                <a:lnTo>
                  <a:pt x="1739" y="1788"/>
                </a:lnTo>
                <a:lnTo>
                  <a:pt x="1739" y="1790"/>
                </a:lnTo>
                <a:lnTo>
                  <a:pt x="1729" y="1790"/>
                </a:lnTo>
                <a:lnTo>
                  <a:pt x="1729" y="1788"/>
                </a:lnTo>
                <a:close/>
                <a:moveTo>
                  <a:pt x="1742" y="1788"/>
                </a:moveTo>
                <a:lnTo>
                  <a:pt x="1751" y="1788"/>
                </a:lnTo>
                <a:lnTo>
                  <a:pt x="1751" y="1790"/>
                </a:lnTo>
                <a:lnTo>
                  <a:pt x="1742" y="1790"/>
                </a:lnTo>
                <a:lnTo>
                  <a:pt x="1742" y="1788"/>
                </a:lnTo>
                <a:close/>
                <a:moveTo>
                  <a:pt x="1754" y="1788"/>
                </a:moveTo>
                <a:lnTo>
                  <a:pt x="1763" y="1788"/>
                </a:lnTo>
                <a:lnTo>
                  <a:pt x="1763" y="1790"/>
                </a:lnTo>
                <a:lnTo>
                  <a:pt x="1754" y="1790"/>
                </a:lnTo>
                <a:lnTo>
                  <a:pt x="1754" y="1788"/>
                </a:lnTo>
                <a:close/>
                <a:moveTo>
                  <a:pt x="1767" y="1788"/>
                </a:moveTo>
                <a:lnTo>
                  <a:pt x="1776" y="1788"/>
                </a:lnTo>
                <a:lnTo>
                  <a:pt x="1776" y="1790"/>
                </a:lnTo>
                <a:lnTo>
                  <a:pt x="1767" y="1790"/>
                </a:lnTo>
                <a:lnTo>
                  <a:pt x="1767" y="1788"/>
                </a:lnTo>
                <a:close/>
                <a:moveTo>
                  <a:pt x="1779" y="1788"/>
                </a:moveTo>
                <a:lnTo>
                  <a:pt x="1788" y="1788"/>
                </a:lnTo>
                <a:lnTo>
                  <a:pt x="1788" y="1790"/>
                </a:lnTo>
                <a:lnTo>
                  <a:pt x="1779" y="1790"/>
                </a:lnTo>
                <a:lnTo>
                  <a:pt x="1779" y="1788"/>
                </a:lnTo>
                <a:close/>
                <a:moveTo>
                  <a:pt x="1791" y="1788"/>
                </a:moveTo>
                <a:lnTo>
                  <a:pt x="1801" y="1788"/>
                </a:lnTo>
                <a:lnTo>
                  <a:pt x="1801" y="1790"/>
                </a:lnTo>
                <a:lnTo>
                  <a:pt x="1791" y="1790"/>
                </a:lnTo>
                <a:lnTo>
                  <a:pt x="1791" y="1788"/>
                </a:lnTo>
                <a:close/>
                <a:moveTo>
                  <a:pt x="1804" y="1788"/>
                </a:moveTo>
                <a:lnTo>
                  <a:pt x="1813" y="1788"/>
                </a:lnTo>
                <a:lnTo>
                  <a:pt x="1813" y="1790"/>
                </a:lnTo>
                <a:lnTo>
                  <a:pt x="1804" y="1790"/>
                </a:lnTo>
                <a:lnTo>
                  <a:pt x="1804" y="1788"/>
                </a:lnTo>
                <a:close/>
                <a:moveTo>
                  <a:pt x="1816" y="1788"/>
                </a:moveTo>
                <a:lnTo>
                  <a:pt x="1826" y="1788"/>
                </a:lnTo>
                <a:lnTo>
                  <a:pt x="1826" y="1790"/>
                </a:lnTo>
                <a:lnTo>
                  <a:pt x="1816" y="1790"/>
                </a:lnTo>
                <a:lnTo>
                  <a:pt x="1816" y="1788"/>
                </a:lnTo>
                <a:close/>
                <a:moveTo>
                  <a:pt x="1829" y="1788"/>
                </a:moveTo>
                <a:lnTo>
                  <a:pt x="1838" y="1788"/>
                </a:lnTo>
                <a:lnTo>
                  <a:pt x="1838" y="1790"/>
                </a:lnTo>
                <a:lnTo>
                  <a:pt x="1829" y="1790"/>
                </a:lnTo>
                <a:lnTo>
                  <a:pt x="1829" y="1788"/>
                </a:lnTo>
                <a:close/>
                <a:moveTo>
                  <a:pt x="1841" y="1788"/>
                </a:moveTo>
                <a:lnTo>
                  <a:pt x="1851" y="1788"/>
                </a:lnTo>
                <a:lnTo>
                  <a:pt x="1851" y="1790"/>
                </a:lnTo>
                <a:lnTo>
                  <a:pt x="1841" y="1790"/>
                </a:lnTo>
                <a:lnTo>
                  <a:pt x="1841" y="1788"/>
                </a:lnTo>
                <a:close/>
                <a:moveTo>
                  <a:pt x="1854" y="1788"/>
                </a:moveTo>
                <a:lnTo>
                  <a:pt x="1863" y="1788"/>
                </a:lnTo>
                <a:lnTo>
                  <a:pt x="1863" y="1790"/>
                </a:lnTo>
                <a:lnTo>
                  <a:pt x="1854" y="1790"/>
                </a:lnTo>
                <a:lnTo>
                  <a:pt x="1854" y="1788"/>
                </a:lnTo>
                <a:close/>
                <a:moveTo>
                  <a:pt x="1866" y="1788"/>
                </a:moveTo>
                <a:lnTo>
                  <a:pt x="1875" y="1788"/>
                </a:lnTo>
                <a:lnTo>
                  <a:pt x="1875" y="1790"/>
                </a:lnTo>
                <a:lnTo>
                  <a:pt x="1866" y="1790"/>
                </a:lnTo>
                <a:lnTo>
                  <a:pt x="1866" y="1788"/>
                </a:lnTo>
                <a:close/>
                <a:moveTo>
                  <a:pt x="1879" y="1788"/>
                </a:moveTo>
                <a:lnTo>
                  <a:pt x="1888" y="1788"/>
                </a:lnTo>
                <a:lnTo>
                  <a:pt x="1888" y="1790"/>
                </a:lnTo>
                <a:lnTo>
                  <a:pt x="1879" y="1790"/>
                </a:lnTo>
                <a:lnTo>
                  <a:pt x="1879" y="1788"/>
                </a:lnTo>
                <a:close/>
                <a:moveTo>
                  <a:pt x="1891" y="1788"/>
                </a:moveTo>
                <a:lnTo>
                  <a:pt x="1900" y="1788"/>
                </a:lnTo>
                <a:lnTo>
                  <a:pt x="1900" y="1790"/>
                </a:lnTo>
                <a:lnTo>
                  <a:pt x="1891" y="1790"/>
                </a:lnTo>
                <a:lnTo>
                  <a:pt x="1891" y="1788"/>
                </a:lnTo>
                <a:close/>
                <a:moveTo>
                  <a:pt x="1903" y="1788"/>
                </a:moveTo>
                <a:lnTo>
                  <a:pt x="1913" y="1788"/>
                </a:lnTo>
                <a:lnTo>
                  <a:pt x="1913" y="1790"/>
                </a:lnTo>
                <a:lnTo>
                  <a:pt x="1903" y="1790"/>
                </a:lnTo>
                <a:lnTo>
                  <a:pt x="1903" y="1788"/>
                </a:lnTo>
                <a:close/>
                <a:moveTo>
                  <a:pt x="1916" y="1788"/>
                </a:moveTo>
                <a:lnTo>
                  <a:pt x="1925" y="1788"/>
                </a:lnTo>
                <a:lnTo>
                  <a:pt x="1925" y="1790"/>
                </a:lnTo>
                <a:lnTo>
                  <a:pt x="1916" y="1790"/>
                </a:lnTo>
                <a:lnTo>
                  <a:pt x="1916" y="1788"/>
                </a:lnTo>
                <a:close/>
                <a:moveTo>
                  <a:pt x="1928" y="1788"/>
                </a:moveTo>
                <a:lnTo>
                  <a:pt x="1938" y="1788"/>
                </a:lnTo>
                <a:lnTo>
                  <a:pt x="1938" y="1790"/>
                </a:lnTo>
                <a:lnTo>
                  <a:pt x="1928" y="1790"/>
                </a:lnTo>
                <a:lnTo>
                  <a:pt x="1928" y="1788"/>
                </a:lnTo>
                <a:close/>
                <a:moveTo>
                  <a:pt x="1941" y="1788"/>
                </a:moveTo>
                <a:lnTo>
                  <a:pt x="1950" y="1788"/>
                </a:lnTo>
                <a:lnTo>
                  <a:pt x="1950" y="1790"/>
                </a:lnTo>
                <a:lnTo>
                  <a:pt x="1941" y="1790"/>
                </a:lnTo>
                <a:lnTo>
                  <a:pt x="1941" y="1788"/>
                </a:lnTo>
                <a:close/>
                <a:moveTo>
                  <a:pt x="1953" y="1788"/>
                </a:moveTo>
                <a:lnTo>
                  <a:pt x="1962" y="1788"/>
                </a:lnTo>
                <a:lnTo>
                  <a:pt x="1962" y="1790"/>
                </a:lnTo>
                <a:lnTo>
                  <a:pt x="1953" y="1790"/>
                </a:lnTo>
                <a:lnTo>
                  <a:pt x="1953" y="1788"/>
                </a:lnTo>
                <a:close/>
                <a:moveTo>
                  <a:pt x="1966" y="1788"/>
                </a:moveTo>
                <a:lnTo>
                  <a:pt x="1975" y="1788"/>
                </a:lnTo>
                <a:lnTo>
                  <a:pt x="1975" y="1790"/>
                </a:lnTo>
                <a:lnTo>
                  <a:pt x="1966" y="1790"/>
                </a:lnTo>
                <a:lnTo>
                  <a:pt x="1966" y="1788"/>
                </a:lnTo>
                <a:close/>
                <a:moveTo>
                  <a:pt x="1978" y="1788"/>
                </a:moveTo>
                <a:lnTo>
                  <a:pt x="1987" y="1788"/>
                </a:lnTo>
                <a:lnTo>
                  <a:pt x="1987" y="1790"/>
                </a:lnTo>
                <a:lnTo>
                  <a:pt x="1978" y="1790"/>
                </a:lnTo>
                <a:lnTo>
                  <a:pt x="1978" y="1788"/>
                </a:lnTo>
                <a:close/>
                <a:moveTo>
                  <a:pt x="1990" y="1788"/>
                </a:moveTo>
                <a:lnTo>
                  <a:pt x="2000" y="1788"/>
                </a:lnTo>
                <a:lnTo>
                  <a:pt x="2000" y="1790"/>
                </a:lnTo>
                <a:lnTo>
                  <a:pt x="1990" y="1790"/>
                </a:lnTo>
                <a:lnTo>
                  <a:pt x="1990" y="1788"/>
                </a:lnTo>
                <a:close/>
                <a:moveTo>
                  <a:pt x="2003" y="1788"/>
                </a:moveTo>
                <a:lnTo>
                  <a:pt x="2012" y="1788"/>
                </a:lnTo>
                <a:lnTo>
                  <a:pt x="2012" y="1790"/>
                </a:lnTo>
                <a:lnTo>
                  <a:pt x="2003" y="1790"/>
                </a:lnTo>
                <a:lnTo>
                  <a:pt x="2003" y="1788"/>
                </a:lnTo>
                <a:close/>
                <a:moveTo>
                  <a:pt x="2015" y="1788"/>
                </a:moveTo>
                <a:lnTo>
                  <a:pt x="2025" y="1788"/>
                </a:lnTo>
                <a:lnTo>
                  <a:pt x="2025" y="1790"/>
                </a:lnTo>
                <a:lnTo>
                  <a:pt x="2015" y="1790"/>
                </a:lnTo>
                <a:lnTo>
                  <a:pt x="2015" y="1788"/>
                </a:lnTo>
                <a:close/>
                <a:moveTo>
                  <a:pt x="2028" y="1788"/>
                </a:moveTo>
                <a:lnTo>
                  <a:pt x="2037" y="1788"/>
                </a:lnTo>
                <a:lnTo>
                  <a:pt x="2037" y="1790"/>
                </a:lnTo>
                <a:lnTo>
                  <a:pt x="2028" y="1790"/>
                </a:lnTo>
                <a:lnTo>
                  <a:pt x="2028" y="1788"/>
                </a:lnTo>
                <a:close/>
                <a:moveTo>
                  <a:pt x="2040" y="1788"/>
                </a:moveTo>
                <a:lnTo>
                  <a:pt x="2050" y="1788"/>
                </a:lnTo>
                <a:lnTo>
                  <a:pt x="2050" y="1790"/>
                </a:lnTo>
                <a:lnTo>
                  <a:pt x="2040" y="1790"/>
                </a:lnTo>
                <a:lnTo>
                  <a:pt x="2040" y="1788"/>
                </a:lnTo>
                <a:close/>
                <a:moveTo>
                  <a:pt x="2053" y="1788"/>
                </a:moveTo>
                <a:lnTo>
                  <a:pt x="2062" y="1788"/>
                </a:lnTo>
                <a:lnTo>
                  <a:pt x="2062" y="1790"/>
                </a:lnTo>
                <a:lnTo>
                  <a:pt x="2053" y="1790"/>
                </a:lnTo>
                <a:lnTo>
                  <a:pt x="2053" y="1788"/>
                </a:lnTo>
                <a:close/>
                <a:moveTo>
                  <a:pt x="2065" y="1788"/>
                </a:moveTo>
                <a:lnTo>
                  <a:pt x="2074" y="1788"/>
                </a:lnTo>
                <a:lnTo>
                  <a:pt x="2074" y="1790"/>
                </a:lnTo>
                <a:lnTo>
                  <a:pt x="2065" y="1790"/>
                </a:lnTo>
                <a:lnTo>
                  <a:pt x="2065" y="1788"/>
                </a:lnTo>
                <a:close/>
                <a:moveTo>
                  <a:pt x="2078" y="1788"/>
                </a:moveTo>
                <a:lnTo>
                  <a:pt x="2087" y="1788"/>
                </a:lnTo>
                <a:lnTo>
                  <a:pt x="2087" y="1790"/>
                </a:lnTo>
                <a:lnTo>
                  <a:pt x="2078" y="1790"/>
                </a:lnTo>
                <a:lnTo>
                  <a:pt x="2078" y="1788"/>
                </a:lnTo>
                <a:close/>
                <a:moveTo>
                  <a:pt x="2090" y="1788"/>
                </a:moveTo>
                <a:lnTo>
                  <a:pt x="2099" y="1788"/>
                </a:lnTo>
                <a:lnTo>
                  <a:pt x="2099" y="1790"/>
                </a:lnTo>
                <a:lnTo>
                  <a:pt x="2090" y="1790"/>
                </a:lnTo>
                <a:lnTo>
                  <a:pt x="2090" y="1788"/>
                </a:lnTo>
                <a:close/>
                <a:moveTo>
                  <a:pt x="2102" y="1788"/>
                </a:moveTo>
                <a:lnTo>
                  <a:pt x="2112" y="1788"/>
                </a:lnTo>
                <a:lnTo>
                  <a:pt x="2112" y="1790"/>
                </a:lnTo>
                <a:lnTo>
                  <a:pt x="2102" y="1790"/>
                </a:lnTo>
                <a:lnTo>
                  <a:pt x="2102" y="1788"/>
                </a:lnTo>
                <a:close/>
                <a:moveTo>
                  <a:pt x="2115" y="1788"/>
                </a:moveTo>
                <a:lnTo>
                  <a:pt x="2124" y="1788"/>
                </a:lnTo>
                <a:lnTo>
                  <a:pt x="2124" y="1790"/>
                </a:lnTo>
                <a:lnTo>
                  <a:pt x="2115" y="1790"/>
                </a:lnTo>
                <a:lnTo>
                  <a:pt x="2115" y="1788"/>
                </a:lnTo>
                <a:close/>
                <a:moveTo>
                  <a:pt x="2127" y="1788"/>
                </a:moveTo>
                <a:lnTo>
                  <a:pt x="2137" y="1788"/>
                </a:lnTo>
                <a:lnTo>
                  <a:pt x="2137" y="1790"/>
                </a:lnTo>
                <a:lnTo>
                  <a:pt x="2127" y="1790"/>
                </a:lnTo>
                <a:lnTo>
                  <a:pt x="2127" y="1788"/>
                </a:lnTo>
                <a:close/>
                <a:moveTo>
                  <a:pt x="2140" y="1788"/>
                </a:moveTo>
                <a:lnTo>
                  <a:pt x="2149" y="1788"/>
                </a:lnTo>
                <a:lnTo>
                  <a:pt x="2149" y="1790"/>
                </a:lnTo>
                <a:lnTo>
                  <a:pt x="2140" y="1790"/>
                </a:lnTo>
                <a:lnTo>
                  <a:pt x="2140" y="1788"/>
                </a:lnTo>
                <a:close/>
                <a:moveTo>
                  <a:pt x="2152" y="1788"/>
                </a:moveTo>
                <a:lnTo>
                  <a:pt x="2161" y="1788"/>
                </a:lnTo>
                <a:lnTo>
                  <a:pt x="2161" y="1790"/>
                </a:lnTo>
                <a:lnTo>
                  <a:pt x="2152" y="1790"/>
                </a:lnTo>
                <a:lnTo>
                  <a:pt x="2152" y="1788"/>
                </a:lnTo>
                <a:close/>
                <a:moveTo>
                  <a:pt x="2165" y="1788"/>
                </a:moveTo>
                <a:lnTo>
                  <a:pt x="2174" y="1788"/>
                </a:lnTo>
                <a:lnTo>
                  <a:pt x="2174" y="1790"/>
                </a:lnTo>
                <a:lnTo>
                  <a:pt x="2165" y="1790"/>
                </a:lnTo>
                <a:lnTo>
                  <a:pt x="2165" y="1788"/>
                </a:lnTo>
                <a:close/>
                <a:moveTo>
                  <a:pt x="2177" y="1788"/>
                </a:moveTo>
                <a:lnTo>
                  <a:pt x="2186" y="1788"/>
                </a:lnTo>
                <a:lnTo>
                  <a:pt x="2186" y="1790"/>
                </a:lnTo>
                <a:lnTo>
                  <a:pt x="2177" y="1790"/>
                </a:lnTo>
                <a:lnTo>
                  <a:pt x="2177" y="1788"/>
                </a:lnTo>
                <a:close/>
                <a:moveTo>
                  <a:pt x="2189" y="1788"/>
                </a:moveTo>
                <a:lnTo>
                  <a:pt x="2199" y="1788"/>
                </a:lnTo>
                <a:lnTo>
                  <a:pt x="2199" y="1790"/>
                </a:lnTo>
                <a:lnTo>
                  <a:pt x="2189" y="1790"/>
                </a:lnTo>
                <a:lnTo>
                  <a:pt x="2189" y="1788"/>
                </a:lnTo>
                <a:close/>
                <a:moveTo>
                  <a:pt x="2202" y="1788"/>
                </a:moveTo>
                <a:lnTo>
                  <a:pt x="2211" y="1788"/>
                </a:lnTo>
                <a:lnTo>
                  <a:pt x="2211" y="1790"/>
                </a:lnTo>
                <a:lnTo>
                  <a:pt x="2202" y="1790"/>
                </a:lnTo>
                <a:lnTo>
                  <a:pt x="2202" y="1788"/>
                </a:lnTo>
                <a:close/>
                <a:moveTo>
                  <a:pt x="2214" y="1788"/>
                </a:moveTo>
                <a:lnTo>
                  <a:pt x="2224" y="1788"/>
                </a:lnTo>
                <a:lnTo>
                  <a:pt x="2224" y="1790"/>
                </a:lnTo>
                <a:lnTo>
                  <a:pt x="2214" y="1790"/>
                </a:lnTo>
                <a:lnTo>
                  <a:pt x="2214" y="1788"/>
                </a:lnTo>
                <a:close/>
                <a:moveTo>
                  <a:pt x="2227" y="1788"/>
                </a:moveTo>
                <a:lnTo>
                  <a:pt x="2236" y="1788"/>
                </a:lnTo>
                <a:lnTo>
                  <a:pt x="2236" y="1790"/>
                </a:lnTo>
                <a:lnTo>
                  <a:pt x="2227" y="1790"/>
                </a:lnTo>
                <a:lnTo>
                  <a:pt x="2227" y="1788"/>
                </a:lnTo>
                <a:close/>
                <a:moveTo>
                  <a:pt x="2239" y="1788"/>
                </a:moveTo>
                <a:lnTo>
                  <a:pt x="2249" y="1788"/>
                </a:lnTo>
                <a:lnTo>
                  <a:pt x="2249" y="1790"/>
                </a:lnTo>
                <a:lnTo>
                  <a:pt x="2239" y="1790"/>
                </a:lnTo>
                <a:lnTo>
                  <a:pt x="2239" y="1788"/>
                </a:lnTo>
                <a:close/>
                <a:moveTo>
                  <a:pt x="2252" y="1788"/>
                </a:moveTo>
                <a:lnTo>
                  <a:pt x="2261" y="1788"/>
                </a:lnTo>
                <a:lnTo>
                  <a:pt x="2261" y="1790"/>
                </a:lnTo>
                <a:lnTo>
                  <a:pt x="2252" y="1790"/>
                </a:lnTo>
                <a:lnTo>
                  <a:pt x="2252" y="1788"/>
                </a:lnTo>
                <a:close/>
                <a:moveTo>
                  <a:pt x="2264" y="1788"/>
                </a:moveTo>
                <a:lnTo>
                  <a:pt x="2273" y="1788"/>
                </a:lnTo>
                <a:lnTo>
                  <a:pt x="2273" y="1790"/>
                </a:lnTo>
                <a:lnTo>
                  <a:pt x="2264" y="1790"/>
                </a:lnTo>
                <a:lnTo>
                  <a:pt x="2264" y="1788"/>
                </a:lnTo>
                <a:close/>
                <a:moveTo>
                  <a:pt x="2277" y="1788"/>
                </a:moveTo>
                <a:lnTo>
                  <a:pt x="2286" y="1788"/>
                </a:lnTo>
                <a:lnTo>
                  <a:pt x="2286" y="1790"/>
                </a:lnTo>
                <a:lnTo>
                  <a:pt x="2277" y="1790"/>
                </a:lnTo>
                <a:lnTo>
                  <a:pt x="2277" y="1788"/>
                </a:lnTo>
                <a:close/>
                <a:moveTo>
                  <a:pt x="2289" y="1788"/>
                </a:moveTo>
                <a:lnTo>
                  <a:pt x="2298" y="1788"/>
                </a:lnTo>
                <a:lnTo>
                  <a:pt x="2298" y="1790"/>
                </a:lnTo>
                <a:lnTo>
                  <a:pt x="2289" y="1790"/>
                </a:lnTo>
                <a:lnTo>
                  <a:pt x="2289" y="1788"/>
                </a:lnTo>
                <a:close/>
                <a:moveTo>
                  <a:pt x="2301" y="1788"/>
                </a:moveTo>
                <a:lnTo>
                  <a:pt x="2311" y="1788"/>
                </a:lnTo>
                <a:lnTo>
                  <a:pt x="2311" y="1790"/>
                </a:lnTo>
                <a:lnTo>
                  <a:pt x="2301" y="1790"/>
                </a:lnTo>
                <a:lnTo>
                  <a:pt x="2301" y="1788"/>
                </a:lnTo>
                <a:close/>
                <a:moveTo>
                  <a:pt x="2314" y="1788"/>
                </a:moveTo>
                <a:lnTo>
                  <a:pt x="2323" y="1788"/>
                </a:lnTo>
                <a:lnTo>
                  <a:pt x="2323" y="1790"/>
                </a:lnTo>
                <a:lnTo>
                  <a:pt x="2314" y="1790"/>
                </a:lnTo>
                <a:lnTo>
                  <a:pt x="2314" y="1788"/>
                </a:lnTo>
                <a:close/>
                <a:moveTo>
                  <a:pt x="2326" y="1788"/>
                </a:moveTo>
                <a:lnTo>
                  <a:pt x="2336" y="1788"/>
                </a:lnTo>
                <a:lnTo>
                  <a:pt x="2336" y="1790"/>
                </a:lnTo>
                <a:lnTo>
                  <a:pt x="2326" y="1790"/>
                </a:lnTo>
                <a:lnTo>
                  <a:pt x="2326" y="1788"/>
                </a:lnTo>
                <a:close/>
                <a:moveTo>
                  <a:pt x="2339" y="1788"/>
                </a:moveTo>
                <a:lnTo>
                  <a:pt x="2348" y="1788"/>
                </a:lnTo>
                <a:lnTo>
                  <a:pt x="2348" y="1790"/>
                </a:lnTo>
                <a:lnTo>
                  <a:pt x="2339" y="1790"/>
                </a:lnTo>
                <a:lnTo>
                  <a:pt x="2339" y="1788"/>
                </a:lnTo>
                <a:close/>
                <a:moveTo>
                  <a:pt x="2351" y="1788"/>
                </a:moveTo>
                <a:lnTo>
                  <a:pt x="2360" y="1788"/>
                </a:lnTo>
                <a:lnTo>
                  <a:pt x="2360" y="1790"/>
                </a:lnTo>
                <a:lnTo>
                  <a:pt x="2351" y="1790"/>
                </a:lnTo>
                <a:lnTo>
                  <a:pt x="2351" y="1788"/>
                </a:lnTo>
                <a:close/>
                <a:moveTo>
                  <a:pt x="2364" y="1788"/>
                </a:moveTo>
                <a:lnTo>
                  <a:pt x="2373" y="1788"/>
                </a:lnTo>
                <a:lnTo>
                  <a:pt x="2373" y="1790"/>
                </a:lnTo>
                <a:lnTo>
                  <a:pt x="2364" y="1790"/>
                </a:lnTo>
                <a:lnTo>
                  <a:pt x="2364" y="1788"/>
                </a:lnTo>
                <a:close/>
                <a:moveTo>
                  <a:pt x="2376" y="1788"/>
                </a:moveTo>
                <a:lnTo>
                  <a:pt x="2385" y="1788"/>
                </a:lnTo>
                <a:lnTo>
                  <a:pt x="2385" y="1790"/>
                </a:lnTo>
                <a:lnTo>
                  <a:pt x="2376" y="1790"/>
                </a:lnTo>
                <a:lnTo>
                  <a:pt x="2376" y="1788"/>
                </a:lnTo>
                <a:close/>
                <a:moveTo>
                  <a:pt x="2388" y="1788"/>
                </a:moveTo>
                <a:lnTo>
                  <a:pt x="2398" y="1788"/>
                </a:lnTo>
                <a:lnTo>
                  <a:pt x="2398" y="1790"/>
                </a:lnTo>
                <a:lnTo>
                  <a:pt x="2388" y="1790"/>
                </a:lnTo>
                <a:lnTo>
                  <a:pt x="2388" y="1788"/>
                </a:lnTo>
                <a:close/>
                <a:moveTo>
                  <a:pt x="2401" y="1788"/>
                </a:moveTo>
                <a:lnTo>
                  <a:pt x="2410" y="1788"/>
                </a:lnTo>
                <a:lnTo>
                  <a:pt x="2410" y="1790"/>
                </a:lnTo>
                <a:lnTo>
                  <a:pt x="2401" y="1790"/>
                </a:lnTo>
                <a:lnTo>
                  <a:pt x="2401" y="1788"/>
                </a:lnTo>
                <a:close/>
                <a:moveTo>
                  <a:pt x="2413" y="1788"/>
                </a:moveTo>
                <a:lnTo>
                  <a:pt x="2423" y="1788"/>
                </a:lnTo>
                <a:lnTo>
                  <a:pt x="2423" y="1790"/>
                </a:lnTo>
                <a:lnTo>
                  <a:pt x="2413" y="1790"/>
                </a:lnTo>
                <a:lnTo>
                  <a:pt x="2413" y="1788"/>
                </a:lnTo>
                <a:close/>
                <a:moveTo>
                  <a:pt x="2426" y="1788"/>
                </a:moveTo>
                <a:lnTo>
                  <a:pt x="2435" y="1788"/>
                </a:lnTo>
                <a:lnTo>
                  <a:pt x="2435" y="1790"/>
                </a:lnTo>
                <a:lnTo>
                  <a:pt x="2426" y="1790"/>
                </a:lnTo>
                <a:lnTo>
                  <a:pt x="2426" y="1788"/>
                </a:lnTo>
                <a:close/>
                <a:moveTo>
                  <a:pt x="2438" y="1788"/>
                </a:moveTo>
                <a:lnTo>
                  <a:pt x="2448" y="1788"/>
                </a:lnTo>
                <a:lnTo>
                  <a:pt x="2448" y="1790"/>
                </a:lnTo>
                <a:lnTo>
                  <a:pt x="2438" y="1790"/>
                </a:lnTo>
                <a:lnTo>
                  <a:pt x="2438" y="1788"/>
                </a:lnTo>
                <a:close/>
                <a:moveTo>
                  <a:pt x="2451" y="1788"/>
                </a:moveTo>
                <a:lnTo>
                  <a:pt x="2460" y="1788"/>
                </a:lnTo>
                <a:lnTo>
                  <a:pt x="2460" y="1790"/>
                </a:lnTo>
                <a:lnTo>
                  <a:pt x="2451" y="1790"/>
                </a:lnTo>
                <a:lnTo>
                  <a:pt x="2451" y="1788"/>
                </a:lnTo>
                <a:close/>
                <a:moveTo>
                  <a:pt x="2463" y="1788"/>
                </a:moveTo>
                <a:lnTo>
                  <a:pt x="2472" y="1788"/>
                </a:lnTo>
                <a:lnTo>
                  <a:pt x="2472" y="1790"/>
                </a:lnTo>
                <a:lnTo>
                  <a:pt x="2463" y="1790"/>
                </a:lnTo>
                <a:lnTo>
                  <a:pt x="2463" y="1788"/>
                </a:lnTo>
                <a:close/>
                <a:moveTo>
                  <a:pt x="2476" y="1788"/>
                </a:moveTo>
                <a:lnTo>
                  <a:pt x="2485" y="1788"/>
                </a:lnTo>
                <a:lnTo>
                  <a:pt x="2485" y="1790"/>
                </a:lnTo>
                <a:lnTo>
                  <a:pt x="2476" y="1790"/>
                </a:lnTo>
                <a:lnTo>
                  <a:pt x="2476" y="1788"/>
                </a:lnTo>
                <a:close/>
                <a:moveTo>
                  <a:pt x="2488" y="1788"/>
                </a:moveTo>
                <a:lnTo>
                  <a:pt x="2497" y="1788"/>
                </a:lnTo>
                <a:lnTo>
                  <a:pt x="2497" y="1790"/>
                </a:lnTo>
                <a:lnTo>
                  <a:pt x="2488" y="1790"/>
                </a:lnTo>
                <a:lnTo>
                  <a:pt x="2488" y="1788"/>
                </a:lnTo>
                <a:close/>
                <a:moveTo>
                  <a:pt x="2500" y="1788"/>
                </a:moveTo>
                <a:lnTo>
                  <a:pt x="2510" y="1788"/>
                </a:lnTo>
                <a:lnTo>
                  <a:pt x="2510" y="1790"/>
                </a:lnTo>
                <a:lnTo>
                  <a:pt x="2500" y="1790"/>
                </a:lnTo>
                <a:lnTo>
                  <a:pt x="2500" y="1788"/>
                </a:lnTo>
                <a:close/>
                <a:moveTo>
                  <a:pt x="2513" y="1788"/>
                </a:moveTo>
                <a:lnTo>
                  <a:pt x="2522" y="1788"/>
                </a:lnTo>
                <a:lnTo>
                  <a:pt x="2522" y="1790"/>
                </a:lnTo>
                <a:lnTo>
                  <a:pt x="2513" y="1790"/>
                </a:lnTo>
                <a:lnTo>
                  <a:pt x="2513" y="1788"/>
                </a:lnTo>
                <a:close/>
                <a:moveTo>
                  <a:pt x="2525" y="1788"/>
                </a:moveTo>
                <a:lnTo>
                  <a:pt x="2535" y="1788"/>
                </a:lnTo>
                <a:lnTo>
                  <a:pt x="2535" y="1790"/>
                </a:lnTo>
                <a:lnTo>
                  <a:pt x="2525" y="1790"/>
                </a:lnTo>
                <a:lnTo>
                  <a:pt x="2525" y="1788"/>
                </a:lnTo>
                <a:close/>
                <a:moveTo>
                  <a:pt x="2538" y="1788"/>
                </a:moveTo>
                <a:lnTo>
                  <a:pt x="2547" y="1788"/>
                </a:lnTo>
                <a:lnTo>
                  <a:pt x="2547" y="1790"/>
                </a:lnTo>
                <a:lnTo>
                  <a:pt x="2538" y="1790"/>
                </a:lnTo>
                <a:lnTo>
                  <a:pt x="2538" y="1788"/>
                </a:lnTo>
                <a:close/>
                <a:moveTo>
                  <a:pt x="2550" y="1788"/>
                </a:moveTo>
                <a:lnTo>
                  <a:pt x="2560" y="1788"/>
                </a:lnTo>
                <a:lnTo>
                  <a:pt x="2560" y="1790"/>
                </a:lnTo>
                <a:lnTo>
                  <a:pt x="2550" y="1790"/>
                </a:lnTo>
                <a:lnTo>
                  <a:pt x="2550" y="1788"/>
                </a:lnTo>
                <a:close/>
                <a:moveTo>
                  <a:pt x="2563" y="1788"/>
                </a:moveTo>
                <a:lnTo>
                  <a:pt x="2572" y="1788"/>
                </a:lnTo>
                <a:lnTo>
                  <a:pt x="2572" y="1790"/>
                </a:lnTo>
                <a:lnTo>
                  <a:pt x="2563" y="1790"/>
                </a:lnTo>
                <a:lnTo>
                  <a:pt x="2563" y="1788"/>
                </a:lnTo>
                <a:close/>
                <a:moveTo>
                  <a:pt x="2575" y="1788"/>
                </a:moveTo>
                <a:lnTo>
                  <a:pt x="2584" y="1788"/>
                </a:lnTo>
                <a:lnTo>
                  <a:pt x="2584" y="1790"/>
                </a:lnTo>
                <a:lnTo>
                  <a:pt x="2575" y="1790"/>
                </a:lnTo>
                <a:lnTo>
                  <a:pt x="2575" y="1788"/>
                </a:lnTo>
                <a:close/>
                <a:moveTo>
                  <a:pt x="2587" y="1788"/>
                </a:moveTo>
                <a:lnTo>
                  <a:pt x="2597" y="1788"/>
                </a:lnTo>
                <a:lnTo>
                  <a:pt x="2597" y="1790"/>
                </a:lnTo>
                <a:lnTo>
                  <a:pt x="2587" y="1790"/>
                </a:lnTo>
                <a:lnTo>
                  <a:pt x="2587" y="1788"/>
                </a:lnTo>
                <a:close/>
                <a:moveTo>
                  <a:pt x="2600" y="1788"/>
                </a:moveTo>
                <a:lnTo>
                  <a:pt x="2609" y="1788"/>
                </a:lnTo>
                <a:lnTo>
                  <a:pt x="2609" y="1790"/>
                </a:lnTo>
                <a:lnTo>
                  <a:pt x="2600" y="1790"/>
                </a:lnTo>
                <a:lnTo>
                  <a:pt x="2600" y="1788"/>
                </a:lnTo>
                <a:close/>
                <a:moveTo>
                  <a:pt x="2612" y="1788"/>
                </a:moveTo>
                <a:lnTo>
                  <a:pt x="2622" y="1788"/>
                </a:lnTo>
                <a:lnTo>
                  <a:pt x="2622" y="1790"/>
                </a:lnTo>
                <a:lnTo>
                  <a:pt x="2612" y="1790"/>
                </a:lnTo>
                <a:lnTo>
                  <a:pt x="2612" y="1788"/>
                </a:lnTo>
                <a:close/>
                <a:moveTo>
                  <a:pt x="2625" y="1788"/>
                </a:moveTo>
                <a:lnTo>
                  <a:pt x="2634" y="1788"/>
                </a:lnTo>
                <a:lnTo>
                  <a:pt x="2634" y="1790"/>
                </a:lnTo>
                <a:lnTo>
                  <a:pt x="2625" y="1790"/>
                </a:lnTo>
                <a:lnTo>
                  <a:pt x="2625" y="1788"/>
                </a:lnTo>
                <a:close/>
                <a:moveTo>
                  <a:pt x="2637" y="1788"/>
                </a:moveTo>
                <a:lnTo>
                  <a:pt x="2647" y="1788"/>
                </a:lnTo>
                <a:lnTo>
                  <a:pt x="2647" y="1790"/>
                </a:lnTo>
                <a:lnTo>
                  <a:pt x="2637" y="1790"/>
                </a:lnTo>
                <a:lnTo>
                  <a:pt x="2637" y="1788"/>
                </a:lnTo>
                <a:close/>
                <a:moveTo>
                  <a:pt x="2650" y="1788"/>
                </a:moveTo>
                <a:lnTo>
                  <a:pt x="2659" y="1788"/>
                </a:lnTo>
                <a:lnTo>
                  <a:pt x="2659" y="1790"/>
                </a:lnTo>
                <a:lnTo>
                  <a:pt x="2650" y="1790"/>
                </a:lnTo>
                <a:lnTo>
                  <a:pt x="2650" y="1788"/>
                </a:lnTo>
                <a:close/>
                <a:moveTo>
                  <a:pt x="2662" y="1788"/>
                </a:moveTo>
                <a:lnTo>
                  <a:pt x="2671" y="1788"/>
                </a:lnTo>
                <a:lnTo>
                  <a:pt x="2671" y="1790"/>
                </a:lnTo>
                <a:lnTo>
                  <a:pt x="2662" y="1790"/>
                </a:lnTo>
                <a:lnTo>
                  <a:pt x="2662" y="1788"/>
                </a:lnTo>
                <a:close/>
                <a:moveTo>
                  <a:pt x="2675" y="1788"/>
                </a:moveTo>
                <a:lnTo>
                  <a:pt x="2684" y="1788"/>
                </a:lnTo>
                <a:lnTo>
                  <a:pt x="2684" y="1790"/>
                </a:lnTo>
                <a:lnTo>
                  <a:pt x="2675" y="1790"/>
                </a:lnTo>
                <a:lnTo>
                  <a:pt x="2675" y="1788"/>
                </a:lnTo>
                <a:close/>
                <a:moveTo>
                  <a:pt x="2687" y="1788"/>
                </a:moveTo>
                <a:lnTo>
                  <a:pt x="2696" y="1788"/>
                </a:lnTo>
                <a:lnTo>
                  <a:pt x="2696" y="1790"/>
                </a:lnTo>
                <a:lnTo>
                  <a:pt x="2687" y="1790"/>
                </a:lnTo>
                <a:lnTo>
                  <a:pt x="2687" y="1788"/>
                </a:lnTo>
                <a:close/>
                <a:moveTo>
                  <a:pt x="2699" y="1788"/>
                </a:moveTo>
                <a:lnTo>
                  <a:pt x="2709" y="1788"/>
                </a:lnTo>
                <a:lnTo>
                  <a:pt x="2709" y="1790"/>
                </a:lnTo>
                <a:lnTo>
                  <a:pt x="2699" y="1790"/>
                </a:lnTo>
                <a:lnTo>
                  <a:pt x="2699" y="1788"/>
                </a:lnTo>
                <a:close/>
                <a:moveTo>
                  <a:pt x="2712" y="1788"/>
                </a:moveTo>
                <a:lnTo>
                  <a:pt x="2721" y="1788"/>
                </a:lnTo>
                <a:lnTo>
                  <a:pt x="2721" y="1790"/>
                </a:lnTo>
                <a:lnTo>
                  <a:pt x="2712" y="1790"/>
                </a:lnTo>
                <a:lnTo>
                  <a:pt x="2712" y="1788"/>
                </a:lnTo>
                <a:close/>
                <a:moveTo>
                  <a:pt x="2724" y="1788"/>
                </a:moveTo>
                <a:lnTo>
                  <a:pt x="2734" y="1788"/>
                </a:lnTo>
                <a:lnTo>
                  <a:pt x="2734" y="1790"/>
                </a:lnTo>
                <a:lnTo>
                  <a:pt x="2724" y="1790"/>
                </a:lnTo>
                <a:lnTo>
                  <a:pt x="2724" y="1788"/>
                </a:lnTo>
                <a:close/>
                <a:moveTo>
                  <a:pt x="2737" y="1788"/>
                </a:moveTo>
                <a:lnTo>
                  <a:pt x="2746" y="1788"/>
                </a:lnTo>
                <a:lnTo>
                  <a:pt x="2746" y="1790"/>
                </a:lnTo>
                <a:lnTo>
                  <a:pt x="2737" y="1790"/>
                </a:lnTo>
                <a:lnTo>
                  <a:pt x="2737" y="1788"/>
                </a:lnTo>
                <a:close/>
                <a:moveTo>
                  <a:pt x="2749" y="1788"/>
                </a:moveTo>
                <a:lnTo>
                  <a:pt x="2759" y="1788"/>
                </a:lnTo>
                <a:lnTo>
                  <a:pt x="2759" y="1790"/>
                </a:lnTo>
                <a:lnTo>
                  <a:pt x="2749" y="1790"/>
                </a:lnTo>
                <a:lnTo>
                  <a:pt x="2749" y="1788"/>
                </a:lnTo>
                <a:close/>
                <a:moveTo>
                  <a:pt x="2762" y="1788"/>
                </a:moveTo>
                <a:lnTo>
                  <a:pt x="2771" y="1788"/>
                </a:lnTo>
                <a:lnTo>
                  <a:pt x="2771" y="1790"/>
                </a:lnTo>
                <a:lnTo>
                  <a:pt x="2762" y="1790"/>
                </a:lnTo>
                <a:lnTo>
                  <a:pt x="2762" y="1788"/>
                </a:lnTo>
                <a:close/>
                <a:moveTo>
                  <a:pt x="2774" y="1788"/>
                </a:moveTo>
                <a:lnTo>
                  <a:pt x="2783" y="1788"/>
                </a:lnTo>
                <a:lnTo>
                  <a:pt x="2783" y="1790"/>
                </a:lnTo>
                <a:lnTo>
                  <a:pt x="2774" y="1790"/>
                </a:lnTo>
                <a:lnTo>
                  <a:pt x="2774" y="1788"/>
                </a:lnTo>
                <a:close/>
                <a:moveTo>
                  <a:pt x="2787" y="1788"/>
                </a:moveTo>
                <a:lnTo>
                  <a:pt x="2796" y="1788"/>
                </a:lnTo>
                <a:lnTo>
                  <a:pt x="2796" y="1790"/>
                </a:lnTo>
                <a:lnTo>
                  <a:pt x="2787" y="1790"/>
                </a:lnTo>
                <a:lnTo>
                  <a:pt x="2787" y="1788"/>
                </a:lnTo>
                <a:close/>
                <a:moveTo>
                  <a:pt x="2799" y="1788"/>
                </a:moveTo>
                <a:lnTo>
                  <a:pt x="2808" y="1788"/>
                </a:lnTo>
                <a:lnTo>
                  <a:pt x="2808" y="1790"/>
                </a:lnTo>
                <a:lnTo>
                  <a:pt x="2799" y="1790"/>
                </a:lnTo>
                <a:lnTo>
                  <a:pt x="2799" y="1788"/>
                </a:lnTo>
                <a:close/>
                <a:moveTo>
                  <a:pt x="2811" y="1788"/>
                </a:moveTo>
                <a:lnTo>
                  <a:pt x="2821" y="1788"/>
                </a:lnTo>
                <a:lnTo>
                  <a:pt x="2821" y="1790"/>
                </a:lnTo>
                <a:lnTo>
                  <a:pt x="2811" y="1790"/>
                </a:lnTo>
                <a:lnTo>
                  <a:pt x="2811" y="1788"/>
                </a:lnTo>
                <a:close/>
                <a:moveTo>
                  <a:pt x="2824" y="1788"/>
                </a:moveTo>
                <a:lnTo>
                  <a:pt x="2833" y="1788"/>
                </a:lnTo>
                <a:lnTo>
                  <a:pt x="2833" y="1790"/>
                </a:lnTo>
                <a:lnTo>
                  <a:pt x="2824" y="1790"/>
                </a:lnTo>
                <a:lnTo>
                  <a:pt x="2824" y="1788"/>
                </a:lnTo>
                <a:close/>
                <a:moveTo>
                  <a:pt x="2836" y="1788"/>
                </a:moveTo>
                <a:lnTo>
                  <a:pt x="2846" y="1788"/>
                </a:lnTo>
                <a:lnTo>
                  <a:pt x="2846" y="1790"/>
                </a:lnTo>
                <a:lnTo>
                  <a:pt x="2836" y="1790"/>
                </a:lnTo>
                <a:lnTo>
                  <a:pt x="2836" y="1788"/>
                </a:lnTo>
                <a:close/>
                <a:moveTo>
                  <a:pt x="2849" y="1788"/>
                </a:moveTo>
                <a:lnTo>
                  <a:pt x="2858" y="1788"/>
                </a:lnTo>
                <a:lnTo>
                  <a:pt x="2858" y="1790"/>
                </a:lnTo>
                <a:lnTo>
                  <a:pt x="2849" y="1790"/>
                </a:lnTo>
                <a:lnTo>
                  <a:pt x="2849" y="1788"/>
                </a:lnTo>
                <a:close/>
                <a:moveTo>
                  <a:pt x="2861" y="1788"/>
                </a:moveTo>
                <a:lnTo>
                  <a:pt x="2870" y="1788"/>
                </a:lnTo>
                <a:lnTo>
                  <a:pt x="2870" y="1790"/>
                </a:lnTo>
                <a:lnTo>
                  <a:pt x="2861" y="1790"/>
                </a:lnTo>
                <a:lnTo>
                  <a:pt x="2861" y="1788"/>
                </a:lnTo>
                <a:close/>
                <a:moveTo>
                  <a:pt x="2874" y="1788"/>
                </a:moveTo>
                <a:lnTo>
                  <a:pt x="2883" y="1788"/>
                </a:lnTo>
                <a:lnTo>
                  <a:pt x="2883" y="1790"/>
                </a:lnTo>
                <a:lnTo>
                  <a:pt x="2874" y="1790"/>
                </a:lnTo>
                <a:lnTo>
                  <a:pt x="2874" y="1788"/>
                </a:lnTo>
                <a:close/>
                <a:moveTo>
                  <a:pt x="2886" y="1788"/>
                </a:moveTo>
                <a:lnTo>
                  <a:pt x="2895" y="1788"/>
                </a:lnTo>
                <a:lnTo>
                  <a:pt x="2895" y="1790"/>
                </a:lnTo>
                <a:lnTo>
                  <a:pt x="2886" y="1790"/>
                </a:lnTo>
                <a:lnTo>
                  <a:pt x="2886" y="1788"/>
                </a:lnTo>
                <a:close/>
                <a:moveTo>
                  <a:pt x="2898" y="1788"/>
                </a:moveTo>
                <a:lnTo>
                  <a:pt x="2908" y="1788"/>
                </a:lnTo>
                <a:lnTo>
                  <a:pt x="2908" y="1790"/>
                </a:lnTo>
                <a:lnTo>
                  <a:pt x="2898" y="1790"/>
                </a:lnTo>
                <a:lnTo>
                  <a:pt x="2898" y="1788"/>
                </a:lnTo>
                <a:close/>
                <a:moveTo>
                  <a:pt x="2911" y="1788"/>
                </a:moveTo>
                <a:lnTo>
                  <a:pt x="2920" y="1788"/>
                </a:lnTo>
                <a:lnTo>
                  <a:pt x="2920" y="1790"/>
                </a:lnTo>
                <a:lnTo>
                  <a:pt x="2911" y="1790"/>
                </a:lnTo>
                <a:lnTo>
                  <a:pt x="2911" y="1788"/>
                </a:lnTo>
                <a:close/>
                <a:moveTo>
                  <a:pt x="2923" y="1788"/>
                </a:moveTo>
                <a:lnTo>
                  <a:pt x="2933" y="1788"/>
                </a:lnTo>
                <a:lnTo>
                  <a:pt x="2933" y="1790"/>
                </a:lnTo>
                <a:lnTo>
                  <a:pt x="2923" y="1790"/>
                </a:lnTo>
                <a:lnTo>
                  <a:pt x="2923" y="1788"/>
                </a:lnTo>
                <a:close/>
                <a:moveTo>
                  <a:pt x="2936" y="1788"/>
                </a:moveTo>
                <a:lnTo>
                  <a:pt x="2945" y="1788"/>
                </a:lnTo>
                <a:lnTo>
                  <a:pt x="2945" y="1790"/>
                </a:lnTo>
                <a:lnTo>
                  <a:pt x="2936" y="1790"/>
                </a:lnTo>
                <a:lnTo>
                  <a:pt x="2936" y="1788"/>
                </a:lnTo>
                <a:close/>
                <a:moveTo>
                  <a:pt x="2948" y="1788"/>
                </a:moveTo>
                <a:lnTo>
                  <a:pt x="2958" y="1788"/>
                </a:lnTo>
                <a:lnTo>
                  <a:pt x="2958" y="1790"/>
                </a:lnTo>
                <a:lnTo>
                  <a:pt x="2948" y="1790"/>
                </a:lnTo>
                <a:lnTo>
                  <a:pt x="2948" y="1788"/>
                </a:lnTo>
                <a:close/>
                <a:moveTo>
                  <a:pt x="2961" y="1788"/>
                </a:moveTo>
                <a:lnTo>
                  <a:pt x="2970" y="1788"/>
                </a:lnTo>
                <a:lnTo>
                  <a:pt x="2970" y="1790"/>
                </a:lnTo>
                <a:lnTo>
                  <a:pt x="2961" y="1790"/>
                </a:lnTo>
                <a:lnTo>
                  <a:pt x="2961" y="1788"/>
                </a:lnTo>
                <a:close/>
                <a:moveTo>
                  <a:pt x="2973" y="1788"/>
                </a:moveTo>
                <a:lnTo>
                  <a:pt x="2982" y="1788"/>
                </a:lnTo>
                <a:lnTo>
                  <a:pt x="2982" y="1790"/>
                </a:lnTo>
                <a:lnTo>
                  <a:pt x="2973" y="1790"/>
                </a:lnTo>
                <a:lnTo>
                  <a:pt x="2973" y="1788"/>
                </a:lnTo>
                <a:close/>
                <a:moveTo>
                  <a:pt x="2986" y="1788"/>
                </a:moveTo>
                <a:lnTo>
                  <a:pt x="2995" y="1788"/>
                </a:lnTo>
                <a:lnTo>
                  <a:pt x="2995" y="1790"/>
                </a:lnTo>
                <a:lnTo>
                  <a:pt x="2986" y="1790"/>
                </a:lnTo>
                <a:lnTo>
                  <a:pt x="2986" y="1788"/>
                </a:lnTo>
                <a:close/>
                <a:moveTo>
                  <a:pt x="2998" y="1788"/>
                </a:moveTo>
                <a:lnTo>
                  <a:pt x="3007" y="1788"/>
                </a:lnTo>
                <a:lnTo>
                  <a:pt x="3007" y="1790"/>
                </a:lnTo>
                <a:lnTo>
                  <a:pt x="2998" y="1790"/>
                </a:lnTo>
                <a:lnTo>
                  <a:pt x="2998" y="1788"/>
                </a:lnTo>
                <a:close/>
                <a:moveTo>
                  <a:pt x="3010" y="1788"/>
                </a:moveTo>
                <a:lnTo>
                  <a:pt x="3020" y="1788"/>
                </a:lnTo>
                <a:lnTo>
                  <a:pt x="3020" y="1790"/>
                </a:lnTo>
                <a:lnTo>
                  <a:pt x="3010" y="1790"/>
                </a:lnTo>
                <a:lnTo>
                  <a:pt x="3010" y="1788"/>
                </a:lnTo>
                <a:close/>
                <a:moveTo>
                  <a:pt x="3023" y="1788"/>
                </a:moveTo>
                <a:lnTo>
                  <a:pt x="3032" y="1788"/>
                </a:lnTo>
                <a:lnTo>
                  <a:pt x="3032" y="1790"/>
                </a:lnTo>
                <a:lnTo>
                  <a:pt x="3023" y="1790"/>
                </a:lnTo>
                <a:lnTo>
                  <a:pt x="3023" y="1788"/>
                </a:lnTo>
                <a:close/>
                <a:moveTo>
                  <a:pt x="3035" y="1788"/>
                </a:moveTo>
                <a:lnTo>
                  <a:pt x="3045" y="1788"/>
                </a:lnTo>
                <a:lnTo>
                  <a:pt x="3045" y="1790"/>
                </a:lnTo>
                <a:lnTo>
                  <a:pt x="3035" y="1790"/>
                </a:lnTo>
                <a:lnTo>
                  <a:pt x="3035" y="1788"/>
                </a:lnTo>
                <a:close/>
                <a:moveTo>
                  <a:pt x="3048" y="1788"/>
                </a:moveTo>
                <a:lnTo>
                  <a:pt x="3057" y="1788"/>
                </a:lnTo>
                <a:lnTo>
                  <a:pt x="3057" y="1790"/>
                </a:lnTo>
                <a:lnTo>
                  <a:pt x="3048" y="1790"/>
                </a:lnTo>
                <a:lnTo>
                  <a:pt x="3048" y="1788"/>
                </a:lnTo>
                <a:close/>
                <a:moveTo>
                  <a:pt x="3060" y="1788"/>
                </a:moveTo>
                <a:lnTo>
                  <a:pt x="3069" y="1788"/>
                </a:lnTo>
                <a:lnTo>
                  <a:pt x="3069" y="1790"/>
                </a:lnTo>
                <a:lnTo>
                  <a:pt x="3060" y="1790"/>
                </a:lnTo>
                <a:lnTo>
                  <a:pt x="3060" y="1788"/>
                </a:lnTo>
                <a:close/>
                <a:moveTo>
                  <a:pt x="3073" y="1788"/>
                </a:moveTo>
                <a:lnTo>
                  <a:pt x="3082" y="1788"/>
                </a:lnTo>
                <a:lnTo>
                  <a:pt x="3082" y="1790"/>
                </a:lnTo>
                <a:lnTo>
                  <a:pt x="3073" y="1790"/>
                </a:lnTo>
                <a:lnTo>
                  <a:pt x="3073" y="1788"/>
                </a:lnTo>
                <a:close/>
                <a:moveTo>
                  <a:pt x="3085" y="1788"/>
                </a:moveTo>
                <a:lnTo>
                  <a:pt x="3094" y="1788"/>
                </a:lnTo>
                <a:lnTo>
                  <a:pt x="3094" y="1790"/>
                </a:lnTo>
                <a:lnTo>
                  <a:pt x="3085" y="1790"/>
                </a:lnTo>
                <a:lnTo>
                  <a:pt x="3085" y="1788"/>
                </a:lnTo>
                <a:close/>
                <a:moveTo>
                  <a:pt x="3097" y="1788"/>
                </a:moveTo>
                <a:lnTo>
                  <a:pt x="3107" y="1788"/>
                </a:lnTo>
                <a:lnTo>
                  <a:pt x="3107" y="1790"/>
                </a:lnTo>
                <a:lnTo>
                  <a:pt x="3097" y="1790"/>
                </a:lnTo>
                <a:lnTo>
                  <a:pt x="3097" y="1788"/>
                </a:lnTo>
                <a:close/>
                <a:moveTo>
                  <a:pt x="3110" y="1788"/>
                </a:moveTo>
                <a:lnTo>
                  <a:pt x="3119" y="1788"/>
                </a:lnTo>
                <a:lnTo>
                  <a:pt x="3119" y="1790"/>
                </a:lnTo>
                <a:lnTo>
                  <a:pt x="3110" y="1790"/>
                </a:lnTo>
                <a:lnTo>
                  <a:pt x="3110" y="1788"/>
                </a:lnTo>
                <a:close/>
                <a:moveTo>
                  <a:pt x="3122" y="1788"/>
                </a:moveTo>
                <a:lnTo>
                  <a:pt x="3132" y="1788"/>
                </a:lnTo>
                <a:lnTo>
                  <a:pt x="3132" y="1790"/>
                </a:lnTo>
                <a:lnTo>
                  <a:pt x="3122" y="1790"/>
                </a:lnTo>
                <a:lnTo>
                  <a:pt x="3122" y="1788"/>
                </a:lnTo>
                <a:close/>
                <a:moveTo>
                  <a:pt x="3135" y="1788"/>
                </a:moveTo>
                <a:lnTo>
                  <a:pt x="3144" y="1788"/>
                </a:lnTo>
                <a:lnTo>
                  <a:pt x="3144" y="1790"/>
                </a:lnTo>
                <a:lnTo>
                  <a:pt x="3135" y="1790"/>
                </a:lnTo>
                <a:lnTo>
                  <a:pt x="3135" y="1788"/>
                </a:lnTo>
                <a:close/>
                <a:moveTo>
                  <a:pt x="3147" y="1788"/>
                </a:moveTo>
                <a:lnTo>
                  <a:pt x="3157" y="1788"/>
                </a:lnTo>
                <a:lnTo>
                  <a:pt x="3157" y="1790"/>
                </a:lnTo>
                <a:lnTo>
                  <a:pt x="3147" y="1790"/>
                </a:lnTo>
                <a:lnTo>
                  <a:pt x="3147" y="1788"/>
                </a:lnTo>
                <a:close/>
                <a:moveTo>
                  <a:pt x="3160" y="1788"/>
                </a:moveTo>
                <a:lnTo>
                  <a:pt x="3169" y="1788"/>
                </a:lnTo>
                <a:lnTo>
                  <a:pt x="3169" y="1790"/>
                </a:lnTo>
                <a:lnTo>
                  <a:pt x="3160" y="1790"/>
                </a:lnTo>
                <a:lnTo>
                  <a:pt x="3160" y="1788"/>
                </a:lnTo>
                <a:close/>
                <a:moveTo>
                  <a:pt x="3172" y="1788"/>
                </a:moveTo>
                <a:lnTo>
                  <a:pt x="3181" y="1788"/>
                </a:lnTo>
                <a:lnTo>
                  <a:pt x="3181" y="1790"/>
                </a:lnTo>
                <a:lnTo>
                  <a:pt x="3172" y="1790"/>
                </a:lnTo>
                <a:lnTo>
                  <a:pt x="3172" y="1788"/>
                </a:lnTo>
                <a:close/>
                <a:moveTo>
                  <a:pt x="3185" y="1788"/>
                </a:moveTo>
                <a:lnTo>
                  <a:pt x="3194" y="1788"/>
                </a:lnTo>
                <a:lnTo>
                  <a:pt x="3194" y="1790"/>
                </a:lnTo>
                <a:lnTo>
                  <a:pt x="3185" y="1790"/>
                </a:lnTo>
                <a:lnTo>
                  <a:pt x="3185" y="1788"/>
                </a:lnTo>
                <a:close/>
                <a:moveTo>
                  <a:pt x="3197" y="1788"/>
                </a:moveTo>
                <a:lnTo>
                  <a:pt x="3206" y="1788"/>
                </a:lnTo>
                <a:lnTo>
                  <a:pt x="3206" y="1790"/>
                </a:lnTo>
                <a:lnTo>
                  <a:pt x="3197" y="1790"/>
                </a:lnTo>
                <a:lnTo>
                  <a:pt x="3197" y="1788"/>
                </a:lnTo>
                <a:close/>
                <a:moveTo>
                  <a:pt x="3209" y="1788"/>
                </a:moveTo>
                <a:lnTo>
                  <a:pt x="3219" y="1788"/>
                </a:lnTo>
                <a:lnTo>
                  <a:pt x="3219" y="1790"/>
                </a:lnTo>
                <a:lnTo>
                  <a:pt x="3209" y="1790"/>
                </a:lnTo>
                <a:lnTo>
                  <a:pt x="3209" y="1788"/>
                </a:lnTo>
                <a:close/>
                <a:moveTo>
                  <a:pt x="3222" y="1788"/>
                </a:moveTo>
                <a:lnTo>
                  <a:pt x="3231" y="1788"/>
                </a:lnTo>
                <a:lnTo>
                  <a:pt x="3231" y="1790"/>
                </a:lnTo>
                <a:lnTo>
                  <a:pt x="3222" y="1790"/>
                </a:lnTo>
                <a:lnTo>
                  <a:pt x="3222" y="1788"/>
                </a:lnTo>
                <a:close/>
                <a:moveTo>
                  <a:pt x="3234" y="1788"/>
                </a:moveTo>
                <a:lnTo>
                  <a:pt x="3244" y="1788"/>
                </a:lnTo>
                <a:lnTo>
                  <a:pt x="3244" y="1790"/>
                </a:lnTo>
                <a:lnTo>
                  <a:pt x="3234" y="1790"/>
                </a:lnTo>
                <a:lnTo>
                  <a:pt x="3234" y="1788"/>
                </a:lnTo>
                <a:close/>
                <a:moveTo>
                  <a:pt x="3247" y="1788"/>
                </a:moveTo>
                <a:lnTo>
                  <a:pt x="3256" y="1788"/>
                </a:lnTo>
                <a:lnTo>
                  <a:pt x="3256" y="1790"/>
                </a:lnTo>
                <a:lnTo>
                  <a:pt x="3247" y="1790"/>
                </a:lnTo>
                <a:lnTo>
                  <a:pt x="3247" y="1788"/>
                </a:lnTo>
                <a:close/>
                <a:moveTo>
                  <a:pt x="3259" y="1788"/>
                </a:moveTo>
                <a:lnTo>
                  <a:pt x="3268" y="1788"/>
                </a:lnTo>
                <a:lnTo>
                  <a:pt x="3268" y="1790"/>
                </a:lnTo>
                <a:lnTo>
                  <a:pt x="3259" y="1790"/>
                </a:lnTo>
                <a:lnTo>
                  <a:pt x="3259" y="1788"/>
                </a:lnTo>
                <a:close/>
                <a:moveTo>
                  <a:pt x="3272" y="1788"/>
                </a:moveTo>
                <a:lnTo>
                  <a:pt x="3281" y="1788"/>
                </a:lnTo>
                <a:lnTo>
                  <a:pt x="3281" y="1790"/>
                </a:lnTo>
                <a:lnTo>
                  <a:pt x="3272" y="1790"/>
                </a:lnTo>
                <a:lnTo>
                  <a:pt x="3272" y="1788"/>
                </a:lnTo>
                <a:close/>
                <a:moveTo>
                  <a:pt x="3284" y="1788"/>
                </a:moveTo>
                <a:lnTo>
                  <a:pt x="3293" y="1788"/>
                </a:lnTo>
                <a:lnTo>
                  <a:pt x="3293" y="1790"/>
                </a:lnTo>
                <a:lnTo>
                  <a:pt x="3284" y="1790"/>
                </a:lnTo>
                <a:lnTo>
                  <a:pt x="3284" y="1788"/>
                </a:lnTo>
                <a:close/>
                <a:moveTo>
                  <a:pt x="3296" y="1788"/>
                </a:moveTo>
                <a:lnTo>
                  <a:pt x="3306" y="1788"/>
                </a:lnTo>
                <a:lnTo>
                  <a:pt x="3306" y="1790"/>
                </a:lnTo>
                <a:lnTo>
                  <a:pt x="3296" y="1790"/>
                </a:lnTo>
                <a:lnTo>
                  <a:pt x="3296" y="1788"/>
                </a:lnTo>
                <a:close/>
                <a:moveTo>
                  <a:pt x="3309" y="1788"/>
                </a:moveTo>
                <a:lnTo>
                  <a:pt x="3318" y="1788"/>
                </a:lnTo>
                <a:lnTo>
                  <a:pt x="3318" y="1790"/>
                </a:lnTo>
                <a:lnTo>
                  <a:pt x="3309" y="1790"/>
                </a:lnTo>
                <a:lnTo>
                  <a:pt x="3309" y="1788"/>
                </a:lnTo>
                <a:close/>
                <a:moveTo>
                  <a:pt x="3321" y="1788"/>
                </a:moveTo>
                <a:lnTo>
                  <a:pt x="3331" y="1788"/>
                </a:lnTo>
                <a:lnTo>
                  <a:pt x="3331" y="1790"/>
                </a:lnTo>
                <a:lnTo>
                  <a:pt x="3321" y="1790"/>
                </a:lnTo>
                <a:lnTo>
                  <a:pt x="3321" y="1788"/>
                </a:lnTo>
                <a:close/>
                <a:moveTo>
                  <a:pt x="3334" y="1788"/>
                </a:moveTo>
                <a:lnTo>
                  <a:pt x="3343" y="1788"/>
                </a:lnTo>
                <a:lnTo>
                  <a:pt x="3343" y="1790"/>
                </a:lnTo>
                <a:lnTo>
                  <a:pt x="3334" y="1790"/>
                </a:lnTo>
                <a:lnTo>
                  <a:pt x="3334" y="1788"/>
                </a:lnTo>
                <a:close/>
                <a:moveTo>
                  <a:pt x="3346" y="1788"/>
                </a:moveTo>
                <a:lnTo>
                  <a:pt x="3356" y="1788"/>
                </a:lnTo>
                <a:lnTo>
                  <a:pt x="3356" y="1790"/>
                </a:lnTo>
                <a:lnTo>
                  <a:pt x="3346" y="1790"/>
                </a:lnTo>
                <a:lnTo>
                  <a:pt x="3346" y="1788"/>
                </a:lnTo>
                <a:close/>
                <a:moveTo>
                  <a:pt x="3359" y="1788"/>
                </a:moveTo>
                <a:lnTo>
                  <a:pt x="3368" y="1788"/>
                </a:lnTo>
                <a:lnTo>
                  <a:pt x="3368" y="1790"/>
                </a:lnTo>
                <a:lnTo>
                  <a:pt x="3359" y="1790"/>
                </a:lnTo>
                <a:lnTo>
                  <a:pt x="3359" y="1788"/>
                </a:lnTo>
                <a:close/>
                <a:moveTo>
                  <a:pt x="3371" y="1788"/>
                </a:moveTo>
                <a:lnTo>
                  <a:pt x="3380" y="1788"/>
                </a:lnTo>
                <a:lnTo>
                  <a:pt x="3380" y="1790"/>
                </a:lnTo>
                <a:lnTo>
                  <a:pt x="3371" y="1790"/>
                </a:lnTo>
                <a:lnTo>
                  <a:pt x="3371" y="1788"/>
                </a:lnTo>
                <a:close/>
                <a:moveTo>
                  <a:pt x="3384" y="1788"/>
                </a:moveTo>
                <a:lnTo>
                  <a:pt x="3393" y="1788"/>
                </a:lnTo>
                <a:lnTo>
                  <a:pt x="3393" y="1790"/>
                </a:lnTo>
                <a:lnTo>
                  <a:pt x="3384" y="1790"/>
                </a:lnTo>
                <a:lnTo>
                  <a:pt x="3384" y="1788"/>
                </a:lnTo>
                <a:close/>
                <a:moveTo>
                  <a:pt x="3396" y="1788"/>
                </a:moveTo>
                <a:lnTo>
                  <a:pt x="3405" y="1788"/>
                </a:lnTo>
                <a:lnTo>
                  <a:pt x="3405" y="1790"/>
                </a:lnTo>
                <a:lnTo>
                  <a:pt x="3396" y="1790"/>
                </a:lnTo>
                <a:lnTo>
                  <a:pt x="3396" y="1788"/>
                </a:lnTo>
                <a:close/>
                <a:moveTo>
                  <a:pt x="3408" y="1788"/>
                </a:moveTo>
                <a:lnTo>
                  <a:pt x="3418" y="1788"/>
                </a:lnTo>
                <a:lnTo>
                  <a:pt x="3418" y="1790"/>
                </a:lnTo>
                <a:lnTo>
                  <a:pt x="3408" y="1790"/>
                </a:lnTo>
                <a:lnTo>
                  <a:pt x="3408" y="1788"/>
                </a:lnTo>
                <a:close/>
                <a:moveTo>
                  <a:pt x="3421" y="1788"/>
                </a:moveTo>
                <a:lnTo>
                  <a:pt x="3430" y="1788"/>
                </a:lnTo>
                <a:lnTo>
                  <a:pt x="3430" y="1790"/>
                </a:lnTo>
                <a:lnTo>
                  <a:pt x="3421" y="1790"/>
                </a:lnTo>
                <a:lnTo>
                  <a:pt x="3421" y="1788"/>
                </a:lnTo>
                <a:close/>
                <a:moveTo>
                  <a:pt x="3433" y="1788"/>
                </a:moveTo>
                <a:lnTo>
                  <a:pt x="3443" y="1788"/>
                </a:lnTo>
                <a:lnTo>
                  <a:pt x="3443" y="1790"/>
                </a:lnTo>
                <a:lnTo>
                  <a:pt x="3433" y="1790"/>
                </a:lnTo>
                <a:lnTo>
                  <a:pt x="3433" y="1788"/>
                </a:lnTo>
                <a:close/>
                <a:moveTo>
                  <a:pt x="3446" y="1788"/>
                </a:moveTo>
                <a:lnTo>
                  <a:pt x="3455" y="1788"/>
                </a:lnTo>
                <a:lnTo>
                  <a:pt x="3455" y="1790"/>
                </a:lnTo>
                <a:lnTo>
                  <a:pt x="3446" y="1790"/>
                </a:lnTo>
                <a:lnTo>
                  <a:pt x="3446" y="1788"/>
                </a:lnTo>
                <a:close/>
                <a:moveTo>
                  <a:pt x="3458" y="1788"/>
                </a:moveTo>
                <a:lnTo>
                  <a:pt x="3467" y="1788"/>
                </a:lnTo>
                <a:lnTo>
                  <a:pt x="3467" y="1790"/>
                </a:lnTo>
                <a:lnTo>
                  <a:pt x="3458" y="1790"/>
                </a:lnTo>
                <a:lnTo>
                  <a:pt x="3458" y="1788"/>
                </a:lnTo>
                <a:close/>
                <a:moveTo>
                  <a:pt x="3471" y="1788"/>
                </a:moveTo>
                <a:lnTo>
                  <a:pt x="3480" y="1788"/>
                </a:lnTo>
                <a:lnTo>
                  <a:pt x="3480" y="1790"/>
                </a:lnTo>
                <a:lnTo>
                  <a:pt x="3471" y="1790"/>
                </a:lnTo>
                <a:lnTo>
                  <a:pt x="3471" y="1788"/>
                </a:lnTo>
                <a:close/>
                <a:moveTo>
                  <a:pt x="3483" y="1788"/>
                </a:moveTo>
                <a:lnTo>
                  <a:pt x="3492" y="1788"/>
                </a:lnTo>
                <a:lnTo>
                  <a:pt x="3492" y="1790"/>
                </a:lnTo>
                <a:lnTo>
                  <a:pt x="3483" y="1790"/>
                </a:lnTo>
                <a:lnTo>
                  <a:pt x="3483" y="1788"/>
                </a:lnTo>
                <a:close/>
                <a:moveTo>
                  <a:pt x="3495" y="1788"/>
                </a:moveTo>
                <a:lnTo>
                  <a:pt x="3505" y="1788"/>
                </a:lnTo>
                <a:lnTo>
                  <a:pt x="3505" y="1790"/>
                </a:lnTo>
                <a:lnTo>
                  <a:pt x="3495" y="1790"/>
                </a:lnTo>
                <a:lnTo>
                  <a:pt x="3495" y="1788"/>
                </a:lnTo>
                <a:close/>
                <a:moveTo>
                  <a:pt x="3508" y="1788"/>
                </a:moveTo>
                <a:lnTo>
                  <a:pt x="3517" y="1788"/>
                </a:lnTo>
                <a:lnTo>
                  <a:pt x="3517" y="1790"/>
                </a:lnTo>
                <a:lnTo>
                  <a:pt x="3508" y="1790"/>
                </a:lnTo>
                <a:lnTo>
                  <a:pt x="3508" y="1788"/>
                </a:lnTo>
                <a:close/>
                <a:moveTo>
                  <a:pt x="3520" y="1788"/>
                </a:moveTo>
                <a:lnTo>
                  <a:pt x="3530" y="1788"/>
                </a:lnTo>
                <a:lnTo>
                  <a:pt x="3530" y="1790"/>
                </a:lnTo>
                <a:lnTo>
                  <a:pt x="3520" y="1790"/>
                </a:lnTo>
                <a:lnTo>
                  <a:pt x="3520" y="1788"/>
                </a:lnTo>
                <a:close/>
                <a:moveTo>
                  <a:pt x="3533" y="1788"/>
                </a:moveTo>
                <a:lnTo>
                  <a:pt x="3542" y="1788"/>
                </a:lnTo>
                <a:lnTo>
                  <a:pt x="3542" y="1790"/>
                </a:lnTo>
                <a:lnTo>
                  <a:pt x="3533" y="1790"/>
                </a:lnTo>
                <a:lnTo>
                  <a:pt x="3533" y="1788"/>
                </a:lnTo>
                <a:close/>
                <a:moveTo>
                  <a:pt x="3545" y="1788"/>
                </a:moveTo>
                <a:lnTo>
                  <a:pt x="3555" y="1788"/>
                </a:lnTo>
                <a:lnTo>
                  <a:pt x="3555" y="1790"/>
                </a:lnTo>
                <a:lnTo>
                  <a:pt x="3545" y="1790"/>
                </a:lnTo>
                <a:lnTo>
                  <a:pt x="3545" y="1788"/>
                </a:lnTo>
                <a:close/>
                <a:moveTo>
                  <a:pt x="3558" y="1788"/>
                </a:moveTo>
                <a:lnTo>
                  <a:pt x="3567" y="1788"/>
                </a:lnTo>
                <a:lnTo>
                  <a:pt x="3567" y="1790"/>
                </a:lnTo>
                <a:lnTo>
                  <a:pt x="3558" y="1790"/>
                </a:lnTo>
                <a:lnTo>
                  <a:pt x="3558" y="1788"/>
                </a:lnTo>
                <a:close/>
                <a:moveTo>
                  <a:pt x="3570" y="1788"/>
                </a:moveTo>
                <a:lnTo>
                  <a:pt x="3579" y="1788"/>
                </a:lnTo>
                <a:lnTo>
                  <a:pt x="3579" y="1790"/>
                </a:lnTo>
                <a:lnTo>
                  <a:pt x="3570" y="1790"/>
                </a:lnTo>
                <a:lnTo>
                  <a:pt x="3570" y="1788"/>
                </a:lnTo>
                <a:close/>
                <a:moveTo>
                  <a:pt x="3583" y="1788"/>
                </a:moveTo>
                <a:lnTo>
                  <a:pt x="3592" y="1788"/>
                </a:lnTo>
                <a:lnTo>
                  <a:pt x="3592" y="1790"/>
                </a:lnTo>
                <a:lnTo>
                  <a:pt x="3583" y="1790"/>
                </a:lnTo>
                <a:lnTo>
                  <a:pt x="3583" y="1788"/>
                </a:lnTo>
                <a:close/>
                <a:moveTo>
                  <a:pt x="3595" y="1788"/>
                </a:moveTo>
                <a:lnTo>
                  <a:pt x="3604" y="1788"/>
                </a:lnTo>
                <a:lnTo>
                  <a:pt x="3604" y="1790"/>
                </a:lnTo>
                <a:lnTo>
                  <a:pt x="3595" y="1790"/>
                </a:lnTo>
                <a:lnTo>
                  <a:pt x="3595" y="1788"/>
                </a:lnTo>
                <a:close/>
                <a:moveTo>
                  <a:pt x="3607" y="1788"/>
                </a:moveTo>
                <a:lnTo>
                  <a:pt x="3617" y="1788"/>
                </a:lnTo>
                <a:lnTo>
                  <a:pt x="3617" y="1790"/>
                </a:lnTo>
                <a:lnTo>
                  <a:pt x="3607" y="1790"/>
                </a:lnTo>
                <a:lnTo>
                  <a:pt x="3607" y="1788"/>
                </a:lnTo>
                <a:close/>
                <a:moveTo>
                  <a:pt x="3620" y="1788"/>
                </a:moveTo>
                <a:lnTo>
                  <a:pt x="3629" y="1788"/>
                </a:lnTo>
                <a:lnTo>
                  <a:pt x="3629" y="1790"/>
                </a:lnTo>
                <a:lnTo>
                  <a:pt x="3620" y="1790"/>
                </a:lnTo>
                <a:lnTo>
                  <a:pt x="3620" y="1788"/>
                </a:lnTo>
                <a:close/>
                <a:moveTo>
                  <a:pt x="3632" y="1788"/>
                </a:moveTo>
                <a:lnTo>
                  <a:pt x="3642" y="1788"/>
                </a:lnTo>
                <a:lnTo>
                  <a:pt x="3642" y="1790"/>
                </a:lnTo>
                <a:lnTo>
                  <a:pt x="3632" y="1790"/>
                </a:lnTo>
                <a:lnTo>
                  <a:pt x="3632" y="1788"/>
                </a:lnTo>
                <a:close/>
                <a:moveTo>
                  <a:pt x="3645" y="1788"/>
                </a:moveTo>
                <a:lnTo>
                  <a:pt x="3654" y="1788"/>
                </a:lnTo>
                <a:lnTo>
                  <a:pt x="3654" y="1790"/>
                </a:lnTo>
                <a:lnTo>
                  <a:pt x="3645" y="1790"/>
                </a:lnTo>
                <a:lnTo>
                  <a:pt x="3645" y="1788"/>
                </a:lnTo>
                <a:close/>
                <a:moveTo>
                  <a:pt x="3657" y="1788"/>
                </a:moveTo>
                <a:lnTo>
                  <a:pt x="3667" y="1788"/>
                </a:lnTo>
                <a:lnTo>
                  <a:pt x="3667" y="1790"/>
                </a:lnTo>
                <a:lnTo>
                  <a:pt x="3657" y="1790"/>
                </a:lnTo>
                <a:lnTo>
                  <a:pt x="3657" y="1788"/>
                </a:lnTo>
                <a:close/>
                <a:moveTo>
                  <a:pt x="3670" y="1788"/>
                </a:moveTo>
                <a:lnTo>
                  <a:pt x="3679" y="1788"/>
                </a:lnTo>
                <a:lnTo>
                  <a:pt x="3679" y="1790"/>
                </a:lnTo>
                <a:lnTo>
                  <a:pt x="3670" y="1790"/>
                </a:lnTo>
                <a:lnTo>
                  <a:pt x="3670" y="1788"/>
                </a:lnTo>
                <a:close/>
                <a:moveTo>
                  <a:pt x="3682" y="1788"/>
                </a:moveTo>
                <a:lnTo>
                  <a:pt x="3691" y="1788"/>
                </a:lnTo>
                <a:lnTo>
                  <a:pt x="3691" y="1790"/>
                </a:lnTo>
                <a:lnTo>
                  <a:pt x="3682" y="1790"/>
                </a:lnTo>
                <a:lnTo>
                  <a:pt x="3682" y="1788"/>
                </a:lnTo>
                <a:close/>
                <a:moveTo>
                  <a:pt x="3694" y="1788"/>
                </a:moveTo>
                <a:lnTo>
                  <a:pt x="3704" y="1788"/>
                </a:lnTo>
                <a:lnTo>
                  <a:pt x="3704" y="1790"/>
                </a:lnTo>
                <a:lnTo>
                  <a:pt x="3694" y="1790"/>
                </a:lnTo>
                <a:lnTo>
                  <a:pt x="3694" y="1788"/>
                </a:lnTo>
                <a:close/>
                <a:moveTo>
                  <a:pt x="3707" y="1788"/>
                </a:moveTo>
                <a:lnTo>
                  <a:pt x="3716" y="1788"/>
                </a:lnTo>
                <a:lnTo>
                  <a:pt x="3716" y="1790"/>
                </a:lnTo>
                <a:lnTo>
                  <a:pt x="3707" y="1790"/>
                </a:lnTo>
                <a:lnTo>
                  <a:pt x="3707" y="1788"/>
                </a:lnTo>
                <a:close/>
                <a:moveTo>
                  <a:pt x="3719" y="1788"/>
                </a:moveTo>
                <a:lnTo>
                  <a:pt x="3729" y="1788"/>
                </a:lnTo>
                <a:lnTo>
                  <a:pt x="3729" y="1790"/>
                </a:lnTo>
                <a:lnTo>
                  <a:pt x="3719" y="1790"/>
                </a:lnTo>
                <a:lnTo>
                  <a:pt x="3719" y="1788"/>
                </a:lnTo>
                <a:close/>
                <a:moveTo>
                  <a:pt x="3732" y="1788"/>
                </a:moveTo>
                <a:lnTo>
                  <a:pt x="3741" y="1788"/>
                </a:lnTo>
                <a:lnTo>
                  <a:pt x="3741" y="1790"/>
                </a:lnTo>
                <a:lnTo>
                  <a:pt x="3732" y="1790"/>
                </a:lnTo>
                <a:lnTo>
                  <a:pt x="3732" y="1788"/>
                </a:lnTo>
                <a:close/>
                <a:moveTo>
                  <a:pt x="3744" y="1788"/>
                </a:moveTo>
                <a:lnTo>
                  <a:pt x="3754" y="1788"/>
                </a:lnTo>
                <a:lnTo>
                  <a:pt x="3754" y="1790"/>
                </a:lnTo>
                <a:lnTo>
                  <a:pt x="3744" y="1790"/>
                </a:lnTo>
                <a:lnTo>
                  <a:pt x="3744" y="1788"/>
                </a:lnTo>
                <a:close/>
                <a:moveTo>
                  <a:pt x="3757" y="1788"/>
                </a:moveTo>
                <a:lnTo>
                  <a:pt x="3766" y="1788"/>
                </a:lnTo>
                <a:lnTo>
                  <a:pt x="3766" y="1790"/>
                </a:lnTo>
                <a:lnTo>
                  <a:pt x="3757" y="1790"/>
                </a:lnTo>
                <a:lnTo>
                  <a:pt x="3757" y="1788"/>
                </a:lnTo>
                <a:close/>
                <a:moveTo>
                  <a:pt x="3769" y="1788"/>
                </a:moveTo>
                <a:lnTo>
                  <a:pt x="3778" y="1788"/>
                </a:lnTo>
                <a:lnTo>
                  <a:pt x="3778" y="1790"/>
                </a:lnTo>
                <a:lnTo>
                  <a:pt x="3769" y="1790"/>
                </a:lnTo>
                <a:lnTo>
                  <a:pt x="3769" y="1788"/>
                </a:lnTo>
                <a:close/>
                <a:moveTo>
                  <a:pt x="3782" y="1788"/>
                </a:moveTo>
                <a:lnTo>
                  <a:pt x="3791" y="1788"/>
                </a:lnTo>
                <a:lnTo>
                  <a:pt x="3791" y="1790"/>
                </a:lnTo>
                <a:lnTo>
                  <a:pt x="3782" y="1790"/>
                </a:lnTo>
                <a:lnTo>
                  <a:pt x="3782" y="1788"/>
                </a:lnTo>
                <a:close/>
                <a:moveTo>
                  <a:pt x="3794" y="1788"/>
                </a:moveTo>
                <a:lnTo>
                  <a:pt x="3800" y="1788"/>
                </a:lnTo>
                <a:lnTo>
                  <a:pt x="3800" y="1790"/>
                </a:lnTo>
                <a:lnTo>
                  <a:pt x="3794" y="1790"/>
                </a:lnTo>
                <a:lnTo>
                  <a:pt x="3794" y="1788"/>
                </a:lnTo>
                <a:close/>
                <a:moveTo>
                  <a:pt x="0" y="1532"/>
                </a:moveTo>
                <a:lnTo>
                  <a:pt x="10" y="1532"/>
                </a:lnTo>
                <a:lnTo>
                  <a:pt x="10" y="1534"/>
                </a:lnTo>
                <a:lnTo>
                  <a:pt x="0" y="1534"/>
                </a:lnTo>
                <a:lnTo>
                  <a:pt x="0" y="1532"/>
                </a:lnTo>
                <a:close/>
                <a:moveTo>
                  <a:pt x="13" y="1532"/>
                </a:moveTo>
                <a:lnTo>
                  <a:pt x="22" y="1532"/>
                </a:lnTo>
                <a:lnTo>
                  <a:pt x="22" y="1534"/>
                </a:lnTo>
                <a:lnTo>
                  <a:pt x="13" y="1534"/>
                </a:lnTo>
                <a:lnTo>
                  <a:pt x="13" y="1532"/>
                </a:lnTo>
                <a:close/>
                <a:moveTo>
                  <a:pt x="25" y="1532"/>
                </a:moveTo>
                <a:lnTo>
                  <a:pt x="35" y="1532"/>
                </a:lnTo>
                <a:lnTo>
                  <a:pt x="35" y="1534"/>
                </a:lnTo>
                <a:lnTo>
                  <a:pt x="25" y="1534"/>
                </a:lnTo>
                <a:lnTo>
                  <a:pt x="25" y="1532"/>
                </a:lnTo>
                <a:close/>
                <a:moveTo>
                  <a:pt x="38" y="1532"/>
                </a:moveTo>
                <a:lnTo>
                  <a:pt x="47" y="1532"/>
                </a:lnTo>
                <a:lnTo>
                  <a:pt x="47" y="1534"/>
                </a:lnTo>
                <a:lnTo>
                  <a:pt x="38" y="1534"/>
                </a:lnTo>
                <a:lnTo>
                  <a:pt x="38" y="1532"/>
                </a:lnTo>
                <a:close/>
                <a:moveTo>
                  <a:pt x="50" y="1532"/>
                </a:moveTo>
                <a:lnTo>
                  <a:pt x="59" y="1532"/>
                </a:lnTo>
                <a:lnTo>
                  <a:pt x="59" y="1534"/>
                </a:lnTo>
                <a:lnTo>
                  <a:pt x="50" y="1534"/>
                </a:lnTo>
                <a:lnTo>
                  <a:pt x="50" y="1532"/>
                </a:lnTo>
                <a:close/>
                <a:moveTo>
                  <a:pt x="63" y="1532"/>
                </a:moveTo>
                <a:lnTo>
                  <a:pt x="72" y="1532"/>
                </a:lnTo>
                <a:lnTo>
                  <a:pt x="72" y="1534"/>
                </a:lnTo>
                <a:lnTo>
                  <a:pt x="63" y="1534"/>
                </a:lnTo>
                <a:lnTo>
                  <a:pt x="63" y="1532"/>
                </a:lnTo>
                <a:close/>
                <a:moveTo>
                  <a:pt x="75" y="1532"/>
                </a:moveTo>
                <a:lnTo>
                  <a:pt x="84" y="1532"/>
                </a:lnTo>
                <a:lnTo>
                  <a:pt x="84" y="1534"/>
                </a:lnTo>
                <a:lnTo>
                  <a:pt x="75" y="1534"/>
                </a:lnTo>
                <a:lnTo>
                  <a:pt x="75" y="1532"/>
                </a:lnTo>
                <a:close/>
                <a:moveTo>
                  <a:pt x="87" y="1532"/>
                </a:moveTo>
                <a:lnTo>
                  <a:pt x="97" y="1532"/>
                </a:lnTo>
                <a:lnTo>
                  <a:pt x="97" y="1534"/>
                </a:lnTo>
                <a:lnTo>
                  <a:pt x="87" y="1534"/>
                </a:lnTo>
                <a:lnTo>
                  <a:pt x="87" y="1532"/>
                </a:lnTo>
                <a:close/>
                <a:moveTo>
                  <a:pt x="100" y="1532"/>
                </a:moveTo>
                <a:lnTo>
                  <a:pt x="109" y="1532"/>
                </a:lnTo>
                <a:lnTo>
                  <a:pt x="109" y="1534"/>
                </a:lnTo>
                <a:lnTo>
                  <a:pt x="100" y="1534"/>
                </a:lnTo>
                <a:lnTo>
                  <a:pt x="100" y="1532"/>
                </a:lnTo>
                <a:close/>
                <a:moveTo>
                  <a:pt x="112" y="1532"/>
                </a:moveTo>
                <a:lnTo>
                  <a:pt x="122" y="1532"/>
                </a:lnTo>
                <a:lnTo>
                  <a:pt x="122" y="1534"/>
                </a:lnTo>
                <a:lnTo>
                  <a:pt x="112" y="1534"/>
                </a:lnTo>
                <a:lnTo>
                  <a:pt x="112" y="1532"/>
                </a:lnTo>
                <a:close/>
                <a:moveTo>
                  <a:pt x="125" y="1532"/>
                </a:moveTo>
                <a:lnTo>
                  <a:pt x="134" y="1532"/>
                </a:lnTo>
                <a:lnTo>
                  <a:pt x="134" y="1534"/>
                </a:lnTo>
                <a:lnTo>
                  <a:pt x="125" y="1534"/>
                </a:lnTo>
                <a:lnTo>
                  <a:pt x="125" y="1532"/>
                </a:lnTo>
                <a:close/>
                <a:moveTo>
                  <a:pt x="137" y="1532"/>
                </a:moveTo>
                <a:lnTo>
                  <a:pt x="146" y="1532"/>
                </a:lnTo>
                <a:lnTo>
                  <a:pt x="146" y="1534"/>
                </a:lnTo>
                <a:lnTo>
                  <a:pt x="137" y="1534"/>
                </a:lnTo>
                <a:lnTo>
                  <a:pt x="137" y="1532"/>
                </a:lnTo>
                <a:close/>
                <a:moveTo>
                  <a:pt x="150" y="1532"/>
                </a:moveTo>
                <a:lnTo>
                  <a:pt x="159" y="1532"/>
                </a:lnTo>
                <a:lnTo>
                  <a:pt x="159" y="1534"/>
                </a:lnTo>
                <a:lnTo>
                  <a:pt x="150" y="1534"/>
                </a:lnTo>
                <a:lnTo>
                  <a:pt x="150" y="1532"/>
                </a:lnTo>
                <a:close/>
                <a:moveTo>
                  <a:pt x="162" y="1532"/>
                </a:moveTo>
                <a:lnTo>
                  <a:pt x="171" y="1532"/>
                </a:lnTo>
                <a:lnTo>
                  <a:pt x="171" y="1534"/>
                </a:lnTo>
                <a:lnTo>
                  <a:pt x="162" y="1534"/>
                </a:lnTo>
                <a:lnTo>
                  <a:pt x="162" y="1532"/>
                </a:lnTo>
                <a:close/>
                <a:moveTo>
                  <a:pt x="174" y="1532"/>
                </a:moveTo>
                <a:lnTo>
                  <a:pt x="184" y="1532"/>
                </a:lnTo>
                <a:lnTo>
                  <a:pt x="184" y="1534"/>
                </a:lnTo>
                <a:lnTo>
                  <a:pt x="174" y="1534"/>
                </a:lnTo>
                <a:lnTo>
                  <a:pt x="174" y="1532"/>
                </a:lnTo>
                <a:close/>
                <a:moveTo>
                  <a:pt x="187" y="1532"/>
                </a:moveTo>
                <a:lnTo>
                  <a:pt x="196" y="1532"/>
                </a:lnTo>
                <a:lnTo>
                  <a:pt x="196" y="1534"/>
                </a:lnTo>
                <a:lnTo>
                  <a:pt x="187" y="1534"/>
                </a:lnTo>
                <a:lnTo>
                  <a:pt x="187" y="1532"/>
                </a:lnTo>
                <a:close/>
                <a:moveTo>
                  <a:pt x="199" y="1532"/>
                </a:moveTo>
                <a:lnTo>
                  <a:pt x="209" y="1532"/>
                </a:lnTo>
                <a:lnTo>
                  <a:pt x="209" y="1534"/>
                </a:lnTo>
                <a:lnTo>
                  <a:pt x="199" y="1534"/>
                </a:lnTo>
                <a:lnTo>
                  <a:pt x="199" y="1532"/>
                </a:lnTo>
                <a:close/>
                <a:moveTo>
                  <a:pt x="212" y="1532"/>
                </a:moveTo>
                <a:lnTo>
                  <a:pt x="221" y="1532"/>
                </a:lnTo>
                <a:lnTo>
                  <a:pt x="221" y="1534"/>
                </a:lnTo>
                <a:lnTo>
                  <a:pt x="212" y="1534"/>
                </a:lnTo>
                <a:lnTo>
                  <a:pt x="212" y="1532"/>
                </a:lnTo>
                <a:close/>
                <a:moveTo>
                  <a:pt x="224" y="1532"/>
                </a:moveTo>
                <a:lnTo>
                  <a:pt x="234" y="1532"/>
                </a:lnTo>
                <a:lnTo>
                  <a:pt x="234" y="1534"/>
                </a:lnTo>
                <a:lnTo>
                  <a:pt x="224" y="1534"/>
                </a:lnTo>
                <a:lnTo>
                  <a:pt x="224" y="1532"/>
                </a:lnTo>
                <a:close/>
                <a:moveTo>
                  <a:pt x="237" y="1532"/>
                </a:moveTo>
                <a:lnTo>
                  <a:pt x="246" y="1532"/>
                </a:lnTo>
                <a:lnTo>
                  <a:pt x="246" y="1534"/>
                </a:lnTo>
                <a:lnTo>
                  <a:pt x="237" y="1534"/>
                </a:lnTo>
                <a:lnTo>
                  <a:pt x="237" y="1532"/>
                </a:lnTo>
                <a:close/>
                <a:moveTo>
                  <a:pt x="249" y="1532"/>
                </a:moveTo>
                <a:lnTo>
                  <a:pt x="258" y="1532"/>
                </a:lnTo>
                <a:lnTo>
                  <a:pt x="258" y="1534"/>
                </a:lnTo>
                <a:lnTo>
                  <a:pt x="249" y="1534"/>
                </a:lnTo>
                <a:lnTo>
                  <a:pt x="249" y="1532"/>
                </a:lnTo>
                <a:close/>
                <a:moveTo>
                  <a:pt x="262" y="1532"/>
                </a:moveTo>
                <a:lnTo>
                  <a:pt x="271" y="1532"/>
                </a:lnTo>
                <a:lnTo>
                  <a:pt x="271" y="1534"/>
                </a:lnTo>
                <a:lnTo>
                  <a:pt x="262" y="1534"/>
                </a:lnTo>
                <a:lnTo>
                  <a:pt x="262" y="1532"/>
                </a:lnTo>
                <a:close/>
                <a:moveTo>
                  <a:pt x="274" y="1532"/>
                </a:moveTo>
                <a:lnTo>
                  <a:pt x="283" y="1532"/>
                </a:lnTo>
                <a:lnTo>
                  <a:pt x="283" y="1534"/>
                </a:lnTo>
                <a:lnTo>
                  <a:pt x="274" y="1534"/>
                </a:lnTo>
                <a:lnTo>
                  <a:pt x="274" y="1532"/>
                </a:lnTo>
                <a:close/>
                <a:moveTo>
                  <a:pt x="286" y="1532"/>
                </a:moveTo>
                <a:lnTo>
                  <a:pt x="296" y="1532"/>
                </a:lnTo>
                <a:lnTo>
                  <a:pt x="296" y="1534"/>
                </a:lnTo>
                <a:lnTo>
                  <a:pt x="286" y="1534"/>
                </a:lnTo>
                <a:lnTo>
                  <a:pt x="286" y="1532"/>
                </a:lnTo>
                <a:close/>
                <a:moveTo>
                  <a:pt x="299" y="1532"/>
                </a:moveTo>
                <a:lnTo>
                  <a:pt x="308" y="1532"/>
                </a:lnTo>
                <a:lnTo>
                  <a:pt x="308" y="1534"/>
                </a:lnTo>
                <a:lnTo>
                  <a:pt x="299" y="1534"/>
                </a:lnTo>
                <a:lnTo>
                  <a:pt x="299" y="1532"/>
                </a:lnTo>
                <a:close/>
                <a:moveTo>
                  <a:pt x="311" y="1532"/>
                </a:moveTo>
                <a:lnTo>
                  <a:pt x="321" y="1532"/>
                </a:lnTo>
                <a:lnTo>
                  <a:pt x="321" y="1534"/>
                </a:lnTo>
                <a:lnTo>
                  <a:pt x="311" y="1534"/>
                </a:lnTo>
                <a:lnTo>
                  <a:pt x="311" y="1532"/>
                </a:lnTo>
                <a:close/>
                <a:moveTo>
                  <a:pt x="324" y="1532"/>
                </a:moveTo>
                <a:lnTo>
                  <a:pt x="333" y="1532"/>
                </a:lnTo>
                <a:lnTo>
                  <a:pt x="333" y="1534"/>
                </a:lnTo>
                <a:lnTo>
                  <a:pt x="324" y="1534"/>
                </a:lnTo>
                <a:lnTo>
                  <a:pt x="324" y="1532"/>
                </a:lnTo>
                <a:close/>
                <a:moveTo>
                  <a:pt x="336" y="1532"/>
                </a:moveTo>
                <a:lnTo>
                  <a:pt x="346" y="1532"/>
                </a:lnTo>
                <a:lnTo>
                  <a:pt x="346" y="1534"/>
                </a:lnTo>
                <a:lnTo>
                  <a:pt x="336" y="1534"/>
                </a:lnTo>
                <a:lnTo>
                  <a:pt x="336" y="1532"/>
                </a:lnTo>
                <a:close/>
                <a:moveTo>
                  <a:pt x="349" y="1532"/>
                </a:moveTo>
                <a:lnTo>
                  <a:pt x="358" y="1532"/>
                </a:lnTo>
                <a:lnTo>
                  <a:pt x="358" y="1534"/>
                </a:lnTo>
                <a:lnTo>
                  <a:pt x="349" y="1534"/>
                </a:lnTo>
                <a:lnTo>
                  <a:pt x="349" y="1532"/>
                </a:lnTo>
                <a:close/>
                <a:moveTo>
                  <a:pt x="361" y="1532"/>
                </a:moveTo>
                <a:lnTo>
                  <a:pt x="370" y="1532"/>
                </a:lnTo>
                <a:lnTo>
                  <a:pt x="370" y="1534"/>
                </a:lnTo>
                <a:lnTo>
                  <a:pt x="361" y="1534"/>
                </a:lnTo>
                <a:lnTo>
                  <a:pt x="361" y="1532"/>
                </a:lnTo>
                <a:close/>
                <a:moveTo>
                  <a:pt x="373" y="1532"/>
                </a:moveTo>
                <a:lnTo>
                  <a:pt x="383" y="1532"/>
                </a:lnTo>
                <a:lnTo>
                  <a:pt x="383" y="1534"/>
                </a:lnTo>
                <a:lnTo>
                  <a:pt x="373" y="1534"/>
                </a:lnTo>
                <a:lnTo>
                  <a:pt x="373" y="1532"/>
                </a:lnTo>
                <a:close/>
                <a:moveTo>
                  <a:pt x="386" y="1532"/>
                </a:moveTo>
                <a:lnTo>
                  <a:pt x="395" y="1532"/>
                </a:lnTo>
                <a:lnTo>
                  <a:pt x="395" y="1534"/>
                </a:lnTo>
                <a:lnTo>
                  <a:pt x="386" y="1534"/>
                </a:lnTo>
                <a:lnTo>
                  <a:pt x="386" y="1532"/>
                </a:lnTo>
                <a:close/>
                <a:moveTo>
                  <a:pt x="398" y="1532"/>
                </a:moveTo>
                <a:lnTo>
                  <a:pt x="408" y="1532"/>
                </a:lnTo>
                <a:lnTo>
                  <a:pt x="408" y="1534"/>
                </a:lnTo>
                <a:lnTo>
                  <a:pt x="398" y="1534"/>
                </a:lnTo>
                <a:lnTo>
                  <a:pt x="398" y="1532"/>
                </a:lnTo>
                <a:close/>
                <a:moveTo>
                  <a:pt x="411" y="1532"/>
                </a:moveTo>
                <a:lnTo>
                  <a:pt x="420" y="1532"/>
                </a:lnTo>
                <a:lnTo>
                  <a:pt x="420" y="1534"/>
                </a:lnTo>
                <a:lnTo>
                  <a:pt x="411" y="1534"/>
                </a:lnTo>
                <a:lnTo>
                  <a:pt x="411" y="1532"/>
                </a:lnTo>
                <a:close/>
                <a:moveTo>
                  <a:pt x="423" y="1532"/>
                </a:moveTo>
                <a:lnTo>
                  <a:pt x="433" y="1532"/>
                </a:lnTo>
                <a:lnTo>
                  <a:pt x="433" y="1534"/>
                </a:lnTo>
                <a:lnTo>
                  <a:pt x="423" y="1534"/>
                </a:lnTo>
                <a:lnTo>
                  <a:pt x="423" y="1532"/>
                </a:lnTo>
                <a:close/>
                <a:moveTo>
                  <a:pt x="436" y="1532"/>
                </a:moveTo>
                <a:lnTo>
                  <a:pt x="445" y="1532"/>
                </a:lnTo>
                <a:lnTo>
                  <a:pt x="445" y="1534"/>
                </a:lnTo>
                <a:lnTo>
                  <a:pt x="436" y="1534"/>
                </a:lnTo>
                <a:lnTo>
                  <a:pt x="436" y="1532"/>
                </a:lnTo>
                <a:close/>
                <a:moveTo>
                  <a:pt x="448" y="1532"/>
                </a:moveTo>
                <a:lnTo>
                  <a:pt x="457" y="1532"/>
                </a:lnTo>
                <a:lnTo>
                  <a:pt x="457" y="1534"/>
                </a:lnTo>
                <a:lnTo>
                  <a:pt x="448" y="1534"/>
                </a:lnTo>
                <a:lnTo>
                  <a:pt x="448" y="1532"/>
                </a:lnTo>
                <a:close/>
                <a:moveTo>
                  <a:pt x="461" y="1532"/>
                </a:moveTo>
                <a:lnTo>
                  <a:pt x="470" y="1532"/>
                </a:lnTo>
                <a:lnTo>
                  <a:pt x="470" y="1534"/>
                </a:lnTo>
                <a:lnTo>
                  <a:pt x="461" y="1534"/>
                </a:lnTo>
                <a:lnTo>
                  <a:pt x="461" y="1532"/>
                </a:lnTo>
                <a:close/>
                <a:moveTo>
                  <a:pt x="473" y="1532"/>
                </a:moveTo>
                <a:lnTo>
                  <a:pt x="482" y="1532"/>
                </a:lnTo>
                <a:lnTo>
                  <a:pt x="482" y="1534"/>
                </a:lnTo>
                <a:lnTo>
                  <a:pt x="473" y="1534"/>
                </a:lnTo>
                <a:lnTo>
                  <a:pt x="473" y="1532"/>
                </a:lnTo>
                <a:close/>
                <a:moveTo>
                  <a:pt x="485" y="1532"/>
                </a:moveTo>
                <a:lnTo>
                  <a:pt x="495" y="1532"/>
                </a:lnTo>
                <a:lnTo>
                  <a:pt x="495" y="1534"/>
                </a:lnTo>
                <a:lnTo>
                  <a:pt x="485" y="1534"/>
                </a:lnTo>
                <a:lnTo>
                  <a:pt x="485" y="1532"/>
                </a:lnTo>
                <a:close/>
                <a:moveTo>
                  <a:pt x="498" y="1532"/>
                </a:moveTo>
                <a:lnTo>
                  <a:pt x="507" y="1532"/>
                </a:lnTo>
                <a:lnTo>
                  <a:pt x="507" y="1534"/>
                </a:lnTo>
                <a:lnTo>
                  <a:pt x="498" y="1534"/>
                </a:lnTo>
                <a:lnTo>
                  <a:pt x="498" y="1532"/>
                </a:lnTo>
                <a:close/>
                <a:moveTo>
                  <a:pt x="510" y="1532"/>
                </a:moveTo>
                <a:lnTo>
                  <a:pt x="520" y="1532"/>
                </a:lnTo>
                <a:lnTo>
                  <a:pt x="520" y="1534"/>
                </a:lnTo>
                <a:lnTo>
                  <a:pt x="510" y="1534"/>
                </a:lnTo>
                <a:lnTo>
                  <a:pt x="510" y="1532"/>
                </a:lnTo>
                <a:close/>
                <a:moveTo>
                  <a:pt x="523" y="1532"/>
                </a:moveTo>
                <a:lnTo>
                  <a:pt x="532" y="1532"/>
                </a:lnTo>
                <a:lnTo>
                  <a:pt x="532" y="1534"/>
                </a:lnTo>
                <a:lnTo>
                  <a:pt x="523" y="1534"/>
                </a:lnTo>
                <a:lnTo>
                  <a:pt x="523" y="1532"/>
                </a:lnTo>
                <a:close/>
                <a:moveTo>
                  <a:pt x="535" y="1532"/>
                </a:moveTo>
                <a:lnTo>
                  <a:pt x="545" y="1532"/>
                </a:lnTo>
                <a:lnTo>
                  <a:pt x="545" y="1534"/>
                </a:lnTo>
                <a:lnTo>
                  <a:pt x="535" y="1534"/>
                </a:lnTo>
                <a:lnTo>
                  <a:pt x="535" y="1532"/>
                </a:lnTo>
                <a:close/>
                <a:moveTo>
                  <a:pt x="548" y="1532"/>
                </a:moveTo>
                <a:lnTo>
                  <a:pt x="557" y="1532"/>
                </a:lnTo>
                <a:lnTo>
                  <a:pt x="557" y="1534"/>
                </a:lnTo>
                <a:lnTo>
                  <a:pt x="548" y="1534"/>
                </a:lnTo>
                <a:lnTo>
                  <a:pt x="548" y="1532"/>
                </a:lnTo>
                <a:close/>
                <a:moveTo>
                  <a:pt x="560" y="1532"/>
                </a:moveTo>
                <a:lnTo>
                  <a:pt x="569" y="1532"/>
                </a:lnTo>
                <a:lnTo>
                  <a:pt x="569" y="1534"/>
                </a:lnTo>
                <a:lnTo>
                  <a:pt x="560" y="1534"/>
                </a:lnTo>
                <a:lnTo>
                  <a:pt x="560" y="1532"/>
                </a:lnTo>
                <a:close/>
                <a:moveTo>
                  <a:pt x="573" y="1532"/>
                </a:moveTo>
                <a:lnTo>
                  <a:pt x="582" y="1532"/>
                </a:lnTo>
                <a:lnTo>
                  <a:pt x="582" y="1534"/>
                </a:lnTo>
                <a:lnTo>
                  <a:pt x="573" y="1534"/>
                </a:lnTo>
                <a:lnTo>
                  <a:pt x="573" y="1532"/>
                </a:lnTo>
                <a:close/>
                <a:moveTo>
                  <a:pt x="585" y="1532"/>
                </a:moveTo>
                <a:lnTo>
                  <a:pt x="594" y="1532"/>
                </a:lnTo>
                <a:lnTo>
                  <a:pt x="594" y="1534"/>
                </a:lnTo>
                <a:lnTo>
                  <a:pt x="585" y="1534"/>
                </a:lnTo>
                <a:lnTo>
                  <a:pt x="585" y="1532"/>
                </a:lnTo>
                <a:close/>
                <a:moveTo>
                  <a:pt x="597" y="1532"/>
                </a:moveTo>
                <a:lnTo>
                  <a:pt x="607" y="1532"/>
                </a:lnTo>
                <a:lnTo>
                  <a:pt x="607" y="1534"/>
                </a:lnTo>
                <a:lnTo>
                  <a:pt x="597" y="1534"/>
                </a:lnTo>
                <a:lnTo>
                  <a:pt x="597" y="1532"/>
                </a:lnTo>
                <a:close/>
                <a:moveTo>
                  <a:pt x="610" y="1532"/>
                </a:moveTo>
                <a:lnTo>
                  <a:pt x="619" y="1532"/>
                </a:lnTo>
                <a:lnTo>
                  <a:pt x="619" y="1534"/>
                </a:lnTo>
                <a:lnTo>
                  <a:pt x="610" y="1534"/>
                </a:lnTo>
                <a:lnTo>
                  <a:pt x="610" y="1532"/>
                </a:lnTo>
                <a:close/>
                <a:moveTo>
                  <a:pt x="622" y="1532"/>
                </a:moveTo>
                <a:lnTo>
                  <a:pt x="632" y="1532"/>
                </a:lnTo>
                <a:lnTo>
                  <a:pt x="632" y="1534"/>
                </a:lnTo>
                <a:lnTo>
                  <a:pt x="622" y="1534"/>
                </a:lnTo>
                <a:lnTo>
                  <a:pt x="622" y="1532"/>
                </a:lnTo>
                <a:close/>
                <a:moveTo>
                  <a:pt x="635" y="1532"/>
                </a:moveTo>
                <a:lnTo>
                  <a:pt x="644" y="1532"/>
                </a:lnTo>
                <a:lnTo>
                  <a:pt x="644" y="1534"/>
                </a:lnTo>
                <a:lnTo>
                  <a:pt x="635" y="1534"/>
                </a:lnTo>
                <a:lnTo>
                  <a:pt x="635" y="1532"/>
                </a:lnTo>
                <a:close/>
                <a:moveTo>
                  <a:pt x="647" y="1532"/>
                </a:moveTo>
                <a:lnTo>
                  <a:pt x="656" y="1532"/>
                </a:lnTo>
                <a:lnTo>
                  <a:pt x="656" y="1534"/>
                </a:lnTo>
                <a:lnTo>
                  <a:pt x="647" y="1534"/>
                </a:lnTo>
                <a:lnTo>
                  <a:pt x="647" y="1532"/>
                </a:lnTo>
                <a:close/>
                <a:moveTo>
                  <a:pt x="660" y="1532"/>
                </a:moveTo>
                <a:lnTo>
                  <a:pt x="669" y="1532"/>
                </a:lnTo>
                <a:lnTo>
                  <a:pt x="669" y="1534"/>
                </a:lnTo>
                <a:lnTo>
                  <a:pt x="660" y="1534"/>
                </a:lnTo>
                <a:lnTo>
                  <a:pt x="660" y="1532"/>
                </a:lnTo>
                <a:close/>
                <a:moveTo>
                  <a:pt x="672" y="1532"/>
                </a:moveTo>
                <a:lnTo>
                  <a:pt x="681" y="1532"/>
                </a:lnTo>
                <a:lnTo>
                  <a:pt x="681" y="1534"/>
                </a:lnTo>
                <a:lnTo>
                  <a:pt x="672" y="1534"/>
                </a:lnTo>
                <a:lnTo>
                  <a:pt x="672" y="1532"/>
                </a:lnTo>
                <a:close/>
                <a:moveTo>
                  <a:pt x="684" y="1532"/>
                </a:moveTo>
                <a:lnTo>
                  <a:pt x="694" y="1532"/>
                </a:lnTo>
                <a:lnTo>
                  <a:pt x="694" y="1534"/>
                </a:lnTo>
                <a:lnTo>
                  <a:pt x="684" y="1534"/>
                </a:lnTo>
                <a:lnTo>
                  <a:pt x="684" y="1532"/>
                </a:lnTo>
                <a:close/>
                <a:moveTo>
                  <a:pt x="697" y="1532"/>
                </a:moveTo>
                <a:lnTo>
                  <a:pt x="706" y="1532"/>
                </a:lnTo>
                <a:lnTo>
                  <a:pt x="706" y="1534"/>
                </a:lnTo>
                <a:lnTo>
                  <a:pt x="697" y="1534"/>
                </a:lnTo>
                <a:lnTo>
                  <a:pt x="697" y="1532"/>
                </a:lnTo>
                <a:close/>
                <a:moveTo>
                  <a:pt x="709" y="1532"/>
                </a:moveTo>
                <a:lnTo>
                  <a:pt x="719" y="1532"/>
                </a:lnTo>
                <a:lnTo>
                  <a:pt x="719" y="1534"/>
                </a:lnTo>
                <a:lnTo>
                  <a:pt x="709" y="1534"/>
                </a:lnTo>
                <a:lnTo>
                  <a:pt x="709" y="1532"/>
                </a:lnTo>
                <a:close/>
                <a:moveTo>
                  <a:pt x="722" y="1532"/>
                </a:moveTo>
                <a:lnTo>
                  <a:pt x="731" y="1532"/>
                </a:lnTo>
                <a:lnTo>
                  <a:pt x="731" y="1534"/>
                </a:lnTo>
                <a:lnTo>
                  <a:pt x="722" y="1534"/>
                </a:lnTo>
                <a:lnTo>
                  <a:pt x="722" y="1532"/>
                </a:lnTo>
                <a:close/>
                <a:moveTo>
                  <a:pt x="734" y="1532"/>
                </a:moveTo>
                <a:lnTo>
                  <a:pt x="744" y="1532"/>
                </a:lnTo>
                <a:lnTo>
                  <a:pt x="744" y="1534"/>
                </a:lnTo>
                <a:lnTo>
                  <a:pt x="734" y="1534"/>
                </a:lnTo>
                <a:lnTo>
                  <a:pt x="734" y="1532"/>
                </a:lnTo>
                <a:close/>
                <a:moveTo>
                  <a:pt x="747" y="1532"/>
                </a:moveTo>
                <a:lnTo>
                  <a:pt x="756" y="1532"/>
                </a:lnTo>
                <a:lnTo>
                  <a:pt x="756" y="1534"/>
                </a:lnTo>
                <a:lnTo>
                  <a:pt x="747" y="1534"/>
                </a:lnTo>
                <a:lnTo>
                  <a:pt x="747" y="1532"/>
                </a:lnTo>
                <a:close/>
                <a:moveTo>
                  <a:pt x="759" y="1532"/>
                </a:moveTo>
                <a:lnTo>
                  <a:pt x="768" y="1532"/>
                </a:lnTo>
                <a:lnTo>
                  <a:pt x="768" y="1534"/>
                </a:lnTo>
                <a:lnTo>
                  <a:pt x="759" y="1534"/>
                </a:lnTo>
                <a:lnTo>
                  <a:pt x="759" y="1532"/>
                </a:lnTo>
                <a:close/>
                <a:moveTo>
                  <a:pt x="772" y="1532"/>
                </a:moveTo>
                <a:lnTo>
                  <a:pt x="781" y="1532"/>
                </a:lnTo>
                <a:lnTo>
                  <a:pt x="781" y="1534"/>
                </a:lnTo>
                <a:lnTo>
                  <a:pt x="772" y="1534"/>
                </a:lnTo>
                <a:lnTo>
                  <a:pt x="772" y="1532"/>
                </a:lnTo>
                <a:close/>
                <a:moveTo>
                  <a:pt x="784" y="1532"/>
                </a:moveTo>
                <a:lnTo>
                  <a:pt x="793" y="1532"/>
                </a:lnTo>
                <a:lnTo>
                  <a:pt x="793" y="1534"/>
                </a:lnTo>
                <a:lnTo>
                  <a:pt x="784" y="1534"/>
                </a:lnTo>
                <a:lnTo>
                  <a:pt x="784" y="1532"/>
                </a:lnTo>
                <a:close/>
                <a:moveTo>
                  <a:pt x="796" y="1532"/>
                </a:moveTo>
                <a:lnTo>
                  <a:pt x="806" y="1532"/>
                </a:lnTo>
                <a:lnTo>
                  <a:pt x="806" y="1534"/>
                </a:lnTo>
                <a:lnTo>
                  <a:pt x="796" y="1534"/>
                </a:lnTo>
                <a:lnTo>
                  <a:pt x="796" y="1532"/>
                </a:lnTo>
                <a:close/>
                <a:moveTo>
                  <a:pt x="809" y="1532"/>
                </a:moveTo>
                <a:lnTo>
                  <a:pt x="818" y="1532"/>
                </a:lnTo>
                <a:lnTo>
                  <a:pt x="818" y="1534"/>
                </a:lnTo>
                <a:lnTo>
                  <a:pt x="809" y="1534"/>
                </a:lnTo>
                <a:lnTo>
                  <a:pt x="809" y="1532"/>
                </a:lnTo>
                <a:close/>
                <a:moveTo>
                  <a:pt x="821" y="1532"/>
                </a:moveTo>
                <a:lnTo>
                  <a:pt x="831" y="1532"/>
                </a:lnTo>
                <a:lnTo>
                  <a:pt x="831" y="1534"/>
                </a:lnTo>
                <a:lnTo>
                  <a:pt x="821" y="1534"/>
                </a:lnTo>
                <a:lnTo>
                  <a:pt x="821" y="1532"/>
                </a:lnTo>
                <a:close/>
                <a:moveTo>
                  <a:pt x="834" y="1532"/>
                </a:moveTo>
                <a:lnTo>
                  <a:pt x="843" y="1532"/>
                </a:lnTo>
                <a:lnTo>
                  <a:pt x="843" y="1534"/>
                </a:lnTo>
                <a:lnTo>
                  <a:pt x="834" y="1534"/>
                </a:lnTo>
                <a:lnTo>
                  <a:pt x="834" y="1532"/>
                </a:lnTo>
                <a:close/>
                <a:moveTo>
                  <a:pt x="846" y="1532"/>
                </a:moveTo>
                <a:lnTo>
                  <a:pt x="855" y="1532"/>
                </a:lnTo>
                <a:lnTo>
                  <a:pt x="855" y="1534"/>
                </a:lnTo>
                <a:lnTo>
                  <a:pt x="846" y="1534"/>
                </a:lnTo>
                <a:lnTo>
                  <a:pt x="846" y="1532"/>
                </a:lnTo>
                <a:close/>
                <a:moveTo>
                  <a:pt x="859" y="1532"/>
                </a:moveTo>
                <a:lnTo>
                  <a:pt x="868" y="1532"/>
                </a:lnTo>
                <a:lnTo>
                  <a:pt x="868" y="1534"/>
                </a:lnTo>
                <a:lnTo>
                  <a:pt x="859" y="1534"/>
                </a:lnTo>
                <a:lnTo>
                  <a:pt x="859" y="1532"/>
                </a:lnTo>
                <a:close/>
                <a:moveTo>
                  <a:pt x="871" y="1532"/>
                </a:moveTo>
                <a:lnTo>
                  <a:pt x="880" y="1532"/>
                </a:lnTo>
                <a:lnTo>
                  <a:pt x="880" y="1534"/>
                </a:lnTo>
                <a:lnTo>
                  <a:pt x="871" y="1534"/>
                </a:lnTo>
                <a:lnTo>
                  <a:pt x="871" y="1532"/>
                </a:lnTo>
                <a:close/>
                <a:moveTo>
                  <a:pt x="883" y="1532"/>
                </a:moveTo>
                <a:lnTo>
                  <a:pt x="893" y="1532"/>
                </a:lnTo>
                <a:lnTo>
                  <a:pt x="893" y="1534"/>
                </a:lnTo>
                <a:lnTo>
                  <a:pt x="883" y="1534"/>
                </a:lnTo>
                <a:lnTo>
                  <a:pt x="883" y="1532"/>
                </a:lnTo>
                <a:close/>
                <a:moveTo>
                  <a:pt x="896" y="1532"/>
                </a:moveTo>
                <a:lnTo>
                  <a:pt x="905" y="1532"/>
                </a:lnTo>
                <a:lnTo>
                  <a:pt x="905" y="1534"/>
                </a:lnTo>
                <a:lnTo>
                  <a:pt x="896" y="1534"/>
                </a:lnTo>
                <a:lnTo>
                  <a:pt x="896" y="1532"/>
                </a:lnTo>
                <a:close/>
                <a:moveTo>
                  <a:pt x="908" y="1532"/>
                </a:moveTo>
                <a:lnTo>
                  <a:pt x="918" y="1532"/>
                </a:lnTo>
                <a:lnTo>
                  <a:pt x="918" y="1534"/>
                </a:lnTo>
                <a:lnTo>
                  <a:pt x="908" y="1534"/>
                </a:lnTo>
                <a:lnTo>
                  <a:pt x="908" y="1532"/>
                </a:lnTo>
                <a:close/>
                <a:moveTo>
                  <a:pt x="921" y="1532"/>
                </a:moveTo>
                <a:lnTo>
                  <a:pt x="930" y="1532"/>
                </a:lnTo>
                <a:lnTo>
                  <a:pt x="930" y="1534"/>
                </a:lnTo>
                <a:lnTo>
                  <a:pt x="921" y="1534"/>
                </a:lnTo>
                <a:lnTo>
                  <a:pt x="921" y="1532"/>
                </a:lnTo>
                <a:close/>
                <a:moveTo>
                  <a:pt x="933" y="1532"/>
                </a:moveTo>
                <a:lnTo>
                  <a:pt x="943" y="1532"/>
                </a:lnTo>
                <a:lnTo>
                  <a:pt x="943" y="1534"/>
                </a:lnTo>
                <a:lnTo>
                  <a:pt x="933" y="1534"/>
                </a:lnTo>
                <a:lnTo>
                  <a:pt x="933" y="1532"/>
                </a:lnTo>
                <a:close/>
                <a:moveTo>
                  <a:pt x="946" y="1532"/>
                </a:moveTo>
                <a:lnTo>
                  <a:pt x="955" y="1532"/>
                </a:lnTo>
                <a:lnTo>
                  <a:pt x="955" y="1534"/>
                </a:lnTo>
                <a:lnTo>
                  <a:pt x="946" y="1534"/>
                </a:lnTo>
                <a:lnTo>
                  <a:pt x="946" y="1532"/>
                </a:lnTo>
                <a:close/>
                <a:moveTo>
                  <a:pt x="958" y="1532"/>
                </a:moveTo>
                <a:lnTo>
                  <a:pt x="967" y="1532"/>
                </a:lnTo>
                <a:lnTo>
                  <a:pt x="967" y="1534"/>
                </a:lnTo>
                <a:lnTo>
                  <a:pt x="958" y="1534"/>
                </a:lnTo>
                <a:lnTo>
                  <a:pt x="958" y="1532"/>
                </a:lnTo>
                <a:close/>
                <a:moveTo>
                  <a:pt x="971" y="1532"/>
                </a:moveTo>
                <a:lnTo>
                  <a:pt x="980" y="1532"/>
                </a:lnTo>
                <a:lnTo>
                  <a:pt x="980" y="1534"/>
                </a:lnTo>
                <a:lnTo>
                  <a:pt x="971" y="1534"/>
                </a:lnTo>
                <a:lnTo>
                  <a:pt x="971" y="1532"/>
                </a:lnTo>
                <a:close/>
                <a:moveTo>
                  <a:pt x="983" y="1532"/>
                </a:moveTo>
                <a:lnTo>
                  <a:pt x="992" y="1532"/>
                </a:lnTo>
                <a:lnTo>
                  <a:pt x="992" y="1534"/>
                </a:lnTo>
                <a:lnTo>
                  <a:pt x="983" y="1534"/>
                </a:lnTo>
                <a:lnTo>
                  <a:pt x="983" y="1532"/>
                </a:lnTo>
                <a:close/>
                <a:moveTo>
                  <a:pt x="995" y="1532"/>
                </a:moveTo>
                <a:lnTo>
                  <a:pt x="1005" y="1532"/>
                </a:lnTo>
                <a:lnTo>
                  <a:pt x="1005" y="1534"/>
                </a:lnTo>
                <a:lnTo>
                  <a:pt x="995" y="1534"/>
                </a:lnTo>
                <a:lnTo>
                  <a:pt x="995" y="1532"/>
                </a:lnTo>
                <a:close/>
                <a:moveTo>
                  <a:pt x="1008" y="1532"/>
                </a:moveTo>
                <a:lnTo>
                  <a:pt x="1017" y="1532"/>
                </a:lnTo>
                <a:lnTo>
                  <a:pt x="1017" y="1534"/>
                </a:lnTo>
                <a:lnTo>
                  <a:pt x="1008" y="1534"/>
                </a:lnTo>
                <a:lnTo>
                  <a:pt x="1008" y="1532"/>
                </a:lnTo>
                <a:close/>
                <a:moveTo>
                  <a:pt x="1020" y="1532"/>
                </a:moveTo>
                <a:lnTo>
                  <a:pt x="1030" y="1532"/>
                </a:lnTo>
                <a:lnTo>
                  <a:pt x="1030" y="1534"/>
                </a:lnTo>
                <a:lnTo>
                  <a:pt x="1020" y="1534"/>
                </a:lnTo>
                <a:lnTo>
                  <a:pt x="1020" y="1532"/>
                </a:lnTo>
                <a:close/>
                <a:moveTo>
                  <a:pt x="1033" y="1532"/>
                </a:moveTo>
                <a:lnTo>
                  <a:pt x="1042" y="1532"/>
                </a:lnTo>
                <a:lnTo>
                  <a:pt x="1042" y="1534"/>
                </a:lnTo>
                <a:lnTo>
                  <a:pt x="1033" y="1534"/>
                </a:lnTo>
                <a:lnTo>
                  <a:pt x="1033" y="1532"/>
                </a:lnTo>
                <a:close/>
                <a:moveTo>
                  <a:pt x="1045" y="1532"/>
                </a:moveTo>
                <a:lnTo>
                  <a:pt x="1054" y="1532"/>
                </a:lnTo>
                <a:lnTo>
                  <a:pt x="1054" y="1534"/>
                </a:lnTo>
                <a:lnTo>
                  <a:pt x="1045" y="1534"/>
                </a:lnTo>
                <a:lnTo>
                  <a:pt x="1045" y="1532"/>
                </a:lnTo>
                <a:close/>
                <a:moveTo>
                  <a:pt x="1058" y="1532"/>
                </a:moveTo>
                <a:lnTo>
                  <a:pt x="1067" y="1532"/>
                </a:lnTo>
                <a:lnTo>
                  <a:pt x="1067" y="1534"/>
                </a:lnTo>
                <a:lnTo>
                  <a:pt x="1058" y="1534"/>
                </a:lnTo>
                <a:lnTo>
                  <a:pt x="1058" y="1532"/>
                </a:lnTo>
                <a:close/>
                <a:moveTo>
                  <a:pt x="1070" y="1532"/>
                </a:moveTo>
                <a:lnTo>
                  <a:pt x="1079" y="1532"/>
                </a:lnTo>
                <a:lnTo>
                  <a:pt x="1079" y="1534"/>
                </a:lnTo>
                <a:lnTo>
                  <a:pt x="1070" y="1534"/>
                </a:lnTo>
                <a:lnTo>
                  <a:pt x="1070" y="1532"/>
                </a:lnTo>
                <a:close/>
                <a:moveTo>
                  <a:pt x="1082" y="1532"/>
                </a:moveTo>
                <a:lnTo>
                  <a:pt x="1092" y="1532"/>
                </a:lnTo>
                <a:lnTo>
                  <a:pt x="1092" y="1534"/>
                </a:lnTo>
                <a:lnTo>
                  <a:pt x="1082" y="1534"/>
                </a:lnTo>
                <a:lnTo>
                  <a:pt x="1082" y="1532"/>
                </a:lnTo>
                <a:close/>
                <a:moveTo>
                  <a:pt x="1095" y="1532"/>
                </a:moveTo>
                <a:lnTo>
                  <a:pt x="1104" y="1532"/>
                </a:lnTo>
                <a:lnTo>
                  <a:pt x="1104" y="1534"/>
                </a:lnTo>
                <a:lnTo>
                  <a:pt x="1095" y="1534"/>
                </a:lnTo>
                <a:lnTo>
                  <a:pt x="1095" y="1532"/>
                </a:lnTo>
                <a:close/>
                <a:moveTo>
                  <a:pt x="1107" y="1532"/>
                </a:moveTo>
                <a:lnTo>
                  <a:pt x="1117" y="1532"/>
                </a:lnTo>
                <a:lnTo>
                  <a:pt x="1117" y="1534"/>
                </a:lnTo>
                <a:lnTo>
                  <a:pt x="1107" y="1534"/>
                </a:lnTo>
                <a:lnTo>
                  <a:pt x="1107" y="1532"/>
                </a:lnTo>
                <a:close/>
                <a:moveTo>
                  <a:pt x="1120" y="1532"/>
                </a:moveTo>
                <a:lnTo>
                  <a:pt x="1129" y="1532"/>
                </a:lnTo>
                <a:lnTo>
                  <a:pt x="1129" y="1534"/>
                </a:lnTo>
                <a:lnTo>
                  <a:pt x="1120" y="1534"/>
                </a:lnTo>
                <a:lnTo>
                  <a:pt x="1120" y="1532"/>
                </a:lnTo>
                <a:close/>
                <a:moveTo>
                  <a:pt x="1132" y="1532"/>
                </a:moveTo>
                <a:lnTo>
                  <a:pt x="1142" y="1532"/>
                </a:lnTo>
                <a:lnTo>
                  <a:pt x="1142" y="1534"/>
                </a:lnTo>
                <a:lnTo>
                  <a:pt x="1132" y="1534"/>
                </a:lnTo>
                <a:lnTo>
                  <a:pt x="1132" y="1532"/>
                </a:lnTo>
                <a:close/>
                <a:moveTo>
                  <a:pt x="1145" y="1532"/>
                </a:moveTo>
                <a:lnTo>
                  <a:pt x="1154" y="1532"/>
                </a:lnTo>
                <a:lnTo>
                  <a:pt x="1154" y="1534"/>
                </a:lnTo>
                <a:lnTo>
                  <a:pt x="1145" y="1534"/>
                </a:lnTo>
                <a:lnTo>
                  <a:pt x="1145" y="1532"/>
                </a:lnTo>
                <a:close/>
                <a:moveTo>
                  <a:pt x="1157" y="1532"/>
                </a:moveTo>
                <a:lnTo>
                  <a:pt x="1166" y="1532"/>
                </a:lnTo>
                <a:lnTo>
                  <a:pt x="1166" y="1534"/>
                </a:lnTo>
                <a:lnTo>
                  <a:pt x="1157" y="1534"/>
                </a:lnTo>
                <a:lnTo>
                  <a:pt x="1157" y="1532"/>
                </a:lnTo>
                <a:close/>
                <a:moveTo>
                  <a:pt x="1170" y="1532"/>
                </a:moveTo>
                <a:lnTo>
                  <a:pt x="1179" y="1532"/>
                </a:lnTo>
                <a:lnTo>
                  <a:pt x="1179" y="1534"/>
                </a:lnTo>
                <a:lnTo>
                  <a:pt x="1170" y="1534"/>
                </a:lnTo>
                <a:lnTo>
                  <a:pt x="1170" y="1532"/>
                </a:lnTo>
                <a:close/>
                <a:moveTo>
                  <a:pt x="1182" y="1532"/>
                </a:moveTo>
                <a:lnTo>
                  <a:pt x="1191" y="1532"/>
                </a:lnTo>
                <a:lnTo>
                  <a:pt x="1191" y="1534"/>
                </a:lnTo>
                <a:lnTo>
                  <a:pt x="1182" y="1534"/>
                </a:lnTo>
                <a:lnTo>
                  <a:pt x="1182" y="1532"/>
                </a:lnTo>
                <a:close/>
                <a:moveTo>
                  <a:pt x="1194" y="1532"/>
                </a:moveTo>
                <a:lnTo>
                  <a:pt x="1204" y="1532"/>
                </a:lnTo>
                <a:lnTo>
                  <a:pt x="1204" y="1534"/>
                </a:lnTo>
                <a:lnTo>
                  <a:pt x="1194" y="1534"/>
                </a:lnTo>
                <a:lnTo>
                  <a:pt x="1194" y="1532"/>
                </a:lnTo>
                <a:close/>
                <a:moveTo>
                  <a:pt x="1207" y="1532"/>
                </a:moveTo>
                <a:lnTo>
                  <a:pt x="1216" y="1532"/>
                </a:lnTo>
                <a:lnTo>
                  <a:pt x="1216" y="1534"/>
                </a:lnTo>
                <a:lnTo>
                  <a:pt x="1207" y="1534"/>
                </a:lnTo>
                <a:lnTo>
                  <a:pt x="1207" y="1532"/>
                </a:lnTo>
                <a:close/>
                <a:moveTo>
                  <a:pt x="1219" y="1532"/>
                </a:moveTo>
                <a:lnTo>
                  <a:pt x="1229" y="1532"/>
                </a:lnTo>
                <a:lnTo>
                  <a:pt x="1229" y="1534"/>
                </a:lnTo>
                <a:lnTo>
                  <a:pt x="1219" y="1534"/>
                </a:lnTo>
                <a:lnTo>
                  <a:pt x="1219" y="1532"/>
                </a:lnTo>
                <a:close/>
                <a:moveTo>
                  <a:pt x="1232" y="1532"/>
                </a:moveTo>
                <a:lnTo>
                  <a:pt x="1241" y="1532"/>
                </a:lnTo>
                <a:lnTo>
                  <a:pt x="1241" y="1534"/>
                </a:lnTo>
                <a:lnTo>
                  <a:pt x="1232" y="1534"/>
                </a:lnTo>
                <a:lnTo>
                  <a:pt x="1232" y="1532"/>
                </a:lnTo>
                <a:close/>
                <a:moveTo>
                  <a:pt x="1244" y="1532"/>
                </a:moveTo>
                <a:lnTo>
                  <a:pt x="1253" y="1532"/>
                </a:lnTo>
                <a:lnTo>
                  <a:pt x="1253" y="1534"/>
                </a:lnTo>
                <a:lnTo>
                  <a:pt x="1244" y="1534"/>
                </a:lnTo>
                <a:lnTo>
                  <a:pt x="1244" y="1532"/>
                </a:lnTo>
                <a:close/>
                <a:moveTo>
                  <a:pt x="1257" y="1532"/>
                </a:moveTo>
                <a:lnTo>
                  <a:pt x="1266" y="1532"/>
                </a:lnTo>
                <a:lnTo>
                  <a:pt x="1266" y="1534"/>
                </a:lnTo>
                <a:lnTo>
                  <a:pt x="1257" y="1534"/>
                </a:lnTo>
                <a:lnTo>
                  <a:pt x="1257" y="1532"/>
                </a:lnTo>
                <a:close/>
                <a:moveTo>
                  <a:pt x="1269" y="1532"/>
                </a:moveTo>
                <a:lnTo>
                  <a:pt x="1278" y="1532"/>
                </a:lnTo>
                <a:lnTo>
                  <a:pt x="1278" y="1534"/>
                </a:lnTo>
                <a:lnTo>
                  <a:pt x="1269" y="1534"/>
                </a:lnTo>
                <a:lnTo>
                  <a:pt x="1269" y="1532"/>
                </a:lnTo>
                <a:close/>
                <a:moveTo>
                  <a:pt x="1281" y="1532"/>
                </a:moveTo>
                <a:lnTo>
                  <a:pt x="1291" y="1532"/>
                </a:lnTo>
                <a:lnTo>
                  <a:pt x="1291" y="1534"/>
                </a:lnTo>
                <a:lnTo>
                  <a:pt x="1281" y="1534"/>
                </a:lnTo>
                <a:lnTo>
                  <a:pt x="1281" y="1532"/>
                </a:lnTo>
                <a:close/>
                <a:moveTo>
                  <a:pt x="1294" y="1532"/>
                </a:moveTo>
                <a:lnTo>
                  <a:pt x="1303" y="1532"/>
                </a:lnTo>
                <a:lnTo>
                  <a:pt x="1303" y="1534"/>
                </a:lnTo>
                <a:lnTo>
                  <a:pt x="1294" y="1534"/>
                </a:lnTo>
                <a:lnTo>
                  <a:pt x="1294" y="1532"/>
                </a:lnTo>
                <a:close/>
                <a:moveTo>
                  <a:pt x="1306" y="1532"/>
                </a:moveTo>
                <a:lnTo>
                  <a:pt x="1316" y="1532"/>
                </a:lnTo>
                <a:lnTo>
                  <a:pt x="1316" y="1534"/>
                </a:lnTo>
                <a:lnTo>
                  <a:pt x="1306" y="1534"/>
                </a:lnTo>
                <a:lnTo>
                  <a:pt x="1306" y="1532"/>
                </a:lnTo>
                <a:close/>
                <a:moveTo>
                  <a:pt x="1319" y="1532"/>
                </a:moveTo>
                <a:lnTo>
                  <a:pt x="1328" y="1532"/>
                </a:lnTo>
                <a:lnTo>
                  <a:pt x="1328" y="1534"/>
                </a:lnTo>
                <a:lnTo>
                  <a:pt x="1319" y="1534"/>
                </a:lnTo>
                <a:lnTo>
                  <a:pt x="1319" y="1532"/>
                </a:lnTo>
                <a:close/>
                <a:moveTo>
                  <a:pt x="1331" y="1532"/>
                </a:moveTo>
                <a:lnTo>
                  <a:pt x="1341" y="1532"/>
                </a:lnTo>
                <a:lnTo>
                  <a:pt x="1341" y="1534"/>
                </a:lnTo>
                <a:lnTo>
                  <a:pt x="1331" y="1534"/>
                </a:lnTo>
                <a:lnTo>
                  <a:pt x="1331" y="1532"/>
                </a:lnTo>
                <a:close/>
                <a:moveTo>
                  <a:pt x="1344" y="1532"/>
                </a:moveTo>
                <a:lnTo>
                  <a:pt x="1353" y="1532"/>
                </a:lnTo>
                <a:lnTo>
                  <a:pt x="1353" y="1534"/>
                </a:lnTo>
                <a:lnTo>
                  <a:pt x="1344" y="1534"/>
                </a:lnTo>
                <a:lnTo>
                  <a:pt x="1344" y="1532"/>
                </a:lnTo>
                <a:close/>
                <a:moveTo>
                  <a:pt x="1356" y="1532"/>
                </a:moveTo>
                <a:lnTo>
                  <a:pt x="1365" y="1532"/>
                </a:lnTo>
                <a:lnTo>
                  <a:pt x="1365" y="1534"/>
                </a:lnTo>
                <a:lnTo>
                  <a:pt x="1356" y="1534"/>
                </a:lnTo>
                <a:lnTo>
                  <a:pt x="1356" y="1532"/>
                </a:lnTo>
                <a:close/>
                <a:moveTo>
                  <a:pt x="1369" y="1532"/>
                </a:moveTo>
                <a:lnTo>
                  <a:pt x="1378" y="1532"/>
                </a:lnTo>
                <a:lnTo>
                  <a:pt x="1378" y="1534"/>
                </a:lnTo>
                <a:lnTo>
                  <a:pt x="1369" y="1534"/>
                </a:lnTo>
                <a:lnTo>
                  <a:pt x="1369" y="1532"/>
                </a:lnTo>
                <a:close/>
                <a:moveTo>
                  <a:pt x="1381" y="1532"/>
                </a:moveTo>
                <a:lnTo>
                  <a:pt x="1390" y="1532"/>
                </a:lnTo>
                <a:lnTo>
                  <a:pt x="1390" y="1534"/>
                </a:lnTo>
                <a:lnTo>
                  <a:pt x="1381" y="1534"/>
                </a:lnTo>
                <a:lnTo>
                  <a:pt x="1381" y="1532"/>
                </a:lnTo>
                <a:close/>
                <a:moveTo>
                  <a:pt x="1393" y="1532"/>
                </a:moveTo>
                <a:lnTo>
                  <a:pt x="1403" y="1532"/>
                </a:lnTo>
                <a:lnTo>
                  <a:pt x="1403" y="1534"/>
                </a:lnTo>
                <a:lnTo>
                  <a:pt x="1393" y="1534"/>
                </a:lnTo>
                <a:lnTo>
                  <a:pt x="1393" y="1532"/>
                </a:lnTo>
                <a:close/>
                <a:moveTo>
                  <a:pt x="1406" y="1532"/>
                </a:moveTo>
                <a:lnTo>
                  <a:pt x="1415" y="1532"/>
                </a:lnTo>
                <a:lnTo>
                  <a:pt x="1415" y="1534"/>
                </a:lnTo>
                <a:lnTo>
                  <a:pt x="1406" y="1534"/>
                </a:lnTo>
                <a:lnTo>
                  <a:pt x="1406" y="1532"/>
                </a:lnTo>
                <a:close/>
                <a:moveTo>
                  <a:pt x="1418" y="1532"/>
                </a:moveTo>
                <a:lnTo>
                  <a:pt x="1428" y="1532"/>
                </a:lnTo>
                <a:lnTo>
                  <a:pt x="1428" y="1534"/>
                </a:lnTo>
                <a:lnTo>
                  <a:pt x="1418" y="1534"/>
                </a:lnTo>
                <a:lnTo>
                  <a:pt x="1418" y="1532"/>
                </a:lnTo>
                <a:close/>
                <a:moveTo>
                  <a:pt x="1431" y="1532"/>
                </a:moveTo>
                <a:lnTo>
                  <a:pt x="1440" y="1532"/>
                </a:lnTo>
                <a:lnTo>
                  <a:pt x="1440" y="1534"/>
                </a:lnTo>
                <a:lnTo>
                  <a:pt x="1431" y="1534"/>
                </a:lnTo>
                <a:lnTo>
                  <a:pt x="1431" y="1532"/>
                </a:lnTo>
                <a:close/>
                <a:moveTo>
                  <a:pt x="1443" y="1532"/>
                </a:moveTo>
                <a:lnTo>
                  <a:pt x="1453" y="1532"/>
                </a:lnTo>
                <a:lnTo>
                  <a:pt x="1453" y="1534"/>
                </a:lnTo>
                <a:lnTo>
                  <a:pt x="1443" y="1534"/>
                </a:lnTo>
                <a:lnTo>
                  <a:pt x="1443" y="1532"/>
                </a:lnTo>
                <a:close/>
                <a:moveTo>
                  <a:pt x="1456" y="1532"/>
                </a:moveTo>
                <a:lnTo>
                  <a:pt x="1465" y="1532"/>
                </a:lnTo>
                <a:lnTo>
                  <a:pt x="1465" y="1534"/>
                </a:lnTo>
                <a:lnTo>
                  <a:pt x="1456" y="1534"/>
                </a:lnTo>
                <a:lnTo>
                  <a:pt x="1456" y="1532"/>
                </a:lnTo>
                <a:close/>
                <a:moveTo>
                  <a:pt x="1468" y="1532"/>
                </a:moveTo>
                <a:lnTo>
                  <a:pt x="1477" y="1532"/>
                </a:lnTo>
                <a:lnTo>
                  <a:pt x="1477" y="1534"/>
                </a:lnTo>
                <a:lnTo>
                  <a:pt x="1468" y="1534"/>
                </a:lnTo>
                <a:lnTo>
                  <a:pt x="1468" y="1532"/>
                </a:lnTo>
                <a:close/>
                <a:moveTo>
                  <a:pt x="1480" y="1532"/>
                </a:moveTo>
                <a:lnTo>
                  <a:pt x="1490" y="1532"/>
                </a:lnTo>
                <a:lnTo>
                  <a:pt x="1490" y="1534"/>
                </a:lnTo>
                <a:lnTo>
                  <a:pt x="1480" y="1534"/>
                </a:lnTo>
                <a:lnTo>
                  <a:pt x="1480" y="1532"/>
                </a:lnTo>
                <a:close/>
                <a:moveTo>
                  <a:pt x="1493" y="1532"/>
                </a:moveTo>
                <a:lnTo>
                  <a:pt x="1502" y="1532"/>
                </a:lnTo>
                <a:lnTo>
                  <a:pt x="1502" y="1534"/>
                </a:lnTo>
                <a:lnTo>
                  <a:pt x="1493" y="1534"/>
                </a:lnTo>
                <a:lnTo>
                  <a:pt x="1493" y="1532"/>
                </a:lnTo>
                <a:close/>
                <a:moveTo>
                  <a:pt x="1505" y="1532"/>
                </a:moveTo>
                <a:lnTo>
                  <a:pt x="1515" y="1532"/>
                </a:lnTo>
                <a:lnTo>
                  <a:pt x="1515" y="1534"/>
                </a:lnTo>
                <a:lnTo>
                  <a:pt x="1505" y="1534"/>
                </a:lnTo>
                <a:lnTo>
                  <a:pt x="1505" y="1532"/>
                </a:lnTo>
                <a:close/>
                <a:moveTo>
                  <a:pt x="1518" y="1532"/>
                </a:moveTo>
                <a:lnTo>
                  <a:pt x="1527" y="1532"/>
                </a:lnTo>
                <a:lnTo>
                  <a:pt x="1527" y="1534"/>
                </a:lnTo>
                <a:lnTo>
                  <a:pt x="1518" y="1534"/>
                </a:lnTo>
                <a:lnTo>
                  <a:pt x="1518" y="1532"/>
                </a:lnTo>
                <a:close/>
                <a:moveTo>
                  <a:pt x="1530" y="1532"/>
                </a:moveTo>
                <a:lnTo>
                  <a:pt x="1540" y="1532"/>
                </a:lnTo>
                <a:lnTo>
                  <a:pt x="1540" y="1534"/>
                </a:lnTo>
                <a:lnTo>
                  <a:pt x="1530" y="1534"/>
                </a:lnTo>
                <a:lnTo>
                  <a:pt x="1530" y="1532"/>
                </a:lnTo>
                <a:close/>
                <a:moveTo>
                  <a:pt x="1543" y="1532"/>
                </a:moveTo>
                <a:lnTo>
                  <a:pt x="1552" y="1532"/>
                </a:lnTo>
                <a:lnTo>
                  <a:pt x="1552" y="1534"/>
                </a:lnTo>
                <a:lnTo>
                  <a:pt x="1543" y="1534"/>
                </a:lnTo>
                <a:lnTo>
                  <a:pt x="1543" y="1532"/>
                </a:lnTo>
                <a:close/>
                <a:moveTo>
                  <a:pt x="1555" y="1532"/>
                </a:moveTo>
                <a:lnTo>
                  <a:pt x="1564" y="1532"/>
                </a:lnTo>
                <a:lnTo>
                  <a:pt x="1564" y="1534"/>
                </a:lnTo>
                <a:lnTo>
                  <a:pt x="1555" y="1534"/>
                </a:lnTo>
                <a:lnTo>
                  <a:pt x="1555" y="1532"/>
                </a:lnTo>
                <a:close/>
                <a:moveTo>
                  <a:pt x="1568" y="1532"/>
                </a:moveTo>
                <a:lnTo>
                  <a:pt x="1577" y="1532"/>
                </a:lnTo>
                <a:lnTo>
                  <a:pt x="1577" y="1534"/>
                </a:lnTo>
                <a:lnTo>
                  <a:pt x="1568" y="1534"/>
                </a:lnTo>
                <a:lnTo>
                  <a:pt x="1568" y="1532"/>
                </a:lnTo>
                <a:close/>
                <a:moveTo>
                  <a:pt x="1580" y="1532"/>
                </a:moveTo>
                <a:lnTo>
                  <a:pt x="1589" y="1532"/>
                </a:lnTo>
                <a:lnTo>
                  <a:pt x="1589" y="1534"/>
                </a:lnTo>
                <a:lnTo>
                  <a:pt x="1580" y="1534"/>
                </a:lnTo>
                <a:lnTo>
                  <a:pt x="1580" y="1532"/>
                </a:lnTo>
                <a:close/>
                <a:moveTo>
                  <a:pt x="1592" y="1532"/>
                </a:moveTo>
                <a:lnTo>
                  <a:pt x="1602" y="1532"/>
                </a:lnTo>
                <a:lnTo>
                  <a:pt x="1602" y="1534"/>
                </a:lnTo>
                <a:lnTo>
                  <a:pt x="1592" y="1534"/>
                </a:lnTo>
                <a:lnTo>
                  <a:pt x="1592" y="1532"/>
                </a:lnTo>
                <a:close/>
                <a:moveTo>
                  <a:pt x="1605" y="1532"/>
                </a:moveTo>
                <a:lnTo>
                  <a:pt x="1614" y="1532"/>
                </a:lnTo>
                <a:lnTo>
                  <a:pt x="1614" y="1534"/>
                </a:lnTo>
                <a:lnTo>
                  <a:pt x="1605" y="1534"/>
                </a:lnTo>
                <a:lnTo>
                  <a:pt x="1605" y="1532"/>
                </a:lnTo>
                <a:close/>
                <a:moveTo>
                  <a:pt x="1617" y="1532"/>
                </a:moveTo>
                <a:lnTo>
                  <a:pt x="1627" y="1532"/>
                </a:lnTo>
                <a:lnTo>
                  <a:pt x="1627" y="1534"/>
                </a:lnTo>
                <a:lnTo>
                  <a:pt x="1617" y="1534"/>
                </a:lnTo>
                <a:lnTo>
                  <a:pt x="1617" y="1532"/>
                </a:lnTo>
                <a:close/>
                <a:moveTo>
                  <a:pt x="1630" y="1532"/>
                </a:moveTo>
                <a:lnTo>
                  <a:pt x="1639" y="1532"/>
                </a:lnTo>
                <a:lnTo>
                  <a:pt x="1639" y="1534"/>
                </a:lnTo>
                <a:lnTo>
                  <a:pt x="1630" y="1534"/>
                </a:lnTo>
                <a:lnTo>
                  <a:pt x="1630" y="1532"/>
                </a:lnTo>
                <a:close/>
                <a:moveTo>
                  <a:pt x="1642" y="1532"/>
                </a:moveTo>
                <a:lnTo>
                  <a:pt x="1652" y="1532"/>
                </a:lnTo>
                <a:lnTo>
                  <a:pt x="1652" y="1534"/>
                </a:lnTo>
                <a:lnTo>
                  <a:pt x="1642" y="1534"/>
                </a:lnTo>
                <a:lnTo>
                  <a:pt x="1642" y="1532"/>
                </a:lnTo>
                <a:close/>
                <a:moveTo>
                  <a:pt x="1655" y="1532"/>
                </a:moveTo>
                <a:lnTo>
                  <a:pt x="1664" y="1532"/>
                </a:lnTo>
                <a:lnTo>
                  <a:pt x="1664" y="1534"/>
                </a:lnTo>
                <a:lnTo>
                  <a:pt x="1655" y="1534"/>
                </a:lnTo>
                <a:lnTo>
                  <a:pt x="1655" y="1532"/>
                </a:lnTo>
                <a:close/>
                <a:moveTo>
                  <a:pt x="1667" y="1532"/>
                </a:moveTo>
                <a:lnTo>
                  <a:pt x="1676" y="1532"/>
                </a:lnTo>
                <a:lnTo>
                  <a:pt x="1676" y="1534"/>
                </a:lnTo>
                <a:lnTo>
                  <a:pt x="1667" y="1534"/>
                </a:lnTo>
                <a:lnTo>
                  <a:pt x="1667" y="1532"/>
                </a:lnTo>
                <a:close/>
                <a:moveTo>
                  <a:pt x="1680" y="1532"/>
                </a:moveTo>
                <a:lnTo>
                  <a:pt x="1689" y="1532"/>
                </a:lnTo>
                <a:lnTo>
                  <a:pt x="1689" y="1534"/>
                </a:lnTo>
                <a:lnTo>
                  <a:pt x="1680" y="1534"/>
                </a:lnTo>
                <a:lnTo>
                  <a:pt x="1680" y="1532"/>
                </a:lnTo>
                <a:close/>
                <a:moveTo>
                  <a:pt x="1692" y="1532"/>
                </a:moveTo>
                <a:lnTo>
                  <a:pt x="1701" y="1532"/>
                </a:lnTo>
                <a:lnTo>
                  <a:pt x="1701" y="1534"/>
                </a:lnTo>
                <a:lnTo>
                  <a:pt x="1692" y="1534"/>
                </a:lnTo>
                <a:lnTo>
                  <a:pt x="1692" y="1532"/>
                </a:lnTo>
                <a:close/>
                <a:moveTo>
                  <a:pt x="1704" y="1532"/>
                </a:moveTo>
                <a:lnTo>
                  <a:pt x="1714" y="1532"/>
                </a:lnTo>
                <a:lnTo>
                  <a:pt x="1714" y="1534"/>
                </a:lnTo>
                <a:lnTo>
                  <a:pt x="1704" y="1534"/>
                </a:lnTo>
                <a:lnTo>
                  <a:pt x="1704" y="1532"/>
                </a:lnTo>
                <a:close/>
                <a:moveTo>
                  <a:pt x="1717" y="1532"/>
                </a:moveTo>
                <a:lnTo>
                  <a:pt x="1726" y="1532"/>
                </a:lnTo>
                <a:lnTo>
                  <a:pt x="1726" y="1534"/>
                </a:lnTo>
                <a:lnTo>
                  <a:pt x="1717" y="1534"/>
                </a:lnTo>
                <a:lnTo>
                  <a:pt x="1717" y="1532"/>
                </a:lnTo>
                <a:close/>
                <a:moveTo>
                  <a:pt x="1729" y="1532"/>
                </a:moveTo>
                <a:lnTo>
                  <a:pt x="1739" y="1532"/>
                </a:lnTo>
                <a:lnTo>
                  <a:pt x="1739" y="1534"/>
                </a:lnTo>
                <a:lnTo>
                  <a:pt x="1729" y="1534"/>
                </a:lnTo>
                <a:lnTo>
                  <a:pt x="1729" y="1532"/>
                </a:lnTo>
                <a:close/>
                <a:moveTo>
                  <a:pt x="1742" y="1532"/>
                </a:moveTo>
                <a:lnTo>
                  <a:pt x="1751" y="1532"/>
                </a:lnTo>
                <a:lnTo>
                  <a:pt x="1751" y="1534"/>
                </a:lnTo>
                <a:lnTo>
                  <a:pt x="1742" y="1534"/>
                </a:lnTo>
                <a:lnTo>
                  <a:pt x="1742" y="1532"/>
                </a:lnTo>
                <a:close/>
                <a:moveTo>
                  <a:pt x="1754" y="1532"/>
                </a:moveTo>
                <a:lnTo>
                  <a:pt x="1763" y="1532"/>
                </a:lnTo>
                <a:lnTo>
                  <a:pt x="1763" y="1534"/>
                </a:lnTo>
                <a:lnTo>
                  <a:pt x="1754" y="1534"/>
                </a:lnTo>
                <a:lnTo>
                  <a:pt x="1754" y="1532"/>
                </a:lnTo>
                <a:close/>
                <a:moveTo>
                  <a:pt x="1767" y="1532"/>
                </a:moveTo>
                <a:lnTo>
                  <a:pt x="1776" y="1532"/>
                </a:lnTo>
                <a:lnTo>
                  <a:pt x="1776" y="1534"/>
                </a:lnTo>
                <a:lnTo>
                  <a:pt x="1767" y="1534"/>
                </a:lnTo>
                <a:lnTo>
                  <a:pt x="1767" y="1532"/>
                </a:lnTo>
                <a:close/>
                <a:moveTo>
                  <a:pt x="1779" y="1532"/>
                </a:moveTo>
                <a:lnTo>
                  <a:pt x="1788" y="1532"/>
                </a:lnTo>
                <a:lnTo>
                  <a:pt x="1788" y="1534"/>
                </a:lnTo>
                <a:lnTo>
                  <a:pt x="1779" y="1534"/>
                </a:lnTo>
                <a:lnTo>
                  <a:pt x="1779" y="1532"/>
                </a:lnTo>
                <a:close/>
                <a:moveTo>
                  <a:pt x="1791" y="1532"/>
                </a:moveTo>
                <a:lnTo>
                  <a:pt x="1801" y="1532"/>
                </a:lnTo>
                <a:lnTo>
                  <a:pt x="1801" y="1534"/>
                </a:lnTo>
                <a:lnTo>
                  <a:pt x="1791" y="1534"/>
                </a:lnTo>
                <a:lnTo>
                  <a:pt x="1791" y="1532"/>
                </a:lnTo>
                <a:close/>
                <a:moveTo>
                  <a:pt x="1804" y="1532"/>
                </a:moveTo>
                <a:lnTo>
                  <a:pt x="1813" y="1532"/>
                </a:lnTo>
                <a:lnTo>
                  <a:pt x="1813" y="1534"/>
                </a:lnTo>
                <a:lnTo>
                  <a:pt x="1804" y="1534"/>
                </a:lnTo>
                <a:lnTo>
                  <a:pt x="1804" y="1532"/>
                </a:lnTo>
                <a:close/>
                <a:moveTo>
                  <a:pt x="1816" y="1532"/>
                </a:moveTo>
                <a:lnTo>
                  <a:pt x="1826" y="1532"/>
                </a:lnTo>
                <a:lnTo>
                  <a:pt x="1826" y="1534"/>
                </a:lnTo>
                <a:lnTo>
                  <a:pt x="1816" y="1534"/>
                </a:lnTo>
                <a:lnTo>
                  <a:pt x="1816" y="1532"/>
                </a:lnTo>
                <a:close/>
                <a:moveTo>
                  <a:pt x="1829" y="1532"/>
                </a:moveTo>
                <a:lnTo>
                  <a:pt x="1838" y="1532"/>
                </a:lnTo>
                <a:lnTo>
                  <a:pt x="1838" y="1534"/>
                </a:lnTo>
                <a:lnTo>
                  <a:pt x="1829" y="1534"/>
                </a:lnTo>
                <a:lnTo>
                  <a:pt x="1829" y="1532"/>
                </a:lnTo>
                <a:close/>
                <a:moveTo>
                  <a:pt x="1841" y="1532"/>
                </a:moveTo>
                <a:lnTo>
                  <a:pt x="1851" y="1532"/>
                </a:lnTo>
                <a:lnTo>
                  <a:pt x="1851" y="1534"/>
                </a:lnTo>
                <a:lnTo>
                  <a:pt x="1841" y="1534"/>
                </a:lnTo>
                <a:lnTo>
                  <a:pt x="1841" y="1532"/>
                </a:lnTo>
                <a:close/>
                <a:moveTo>
                  <a:pt x="1854" y="1532"/>
                </a:moveTo>
                <a:lnTo>
                  <a:pt x="1863" y="1532"/>
                </a:lnTo>
                <a:lnTo>
                  <a:pt x="1863" y="1534"/>
                </a:lnTo>
                <a:lnTo>
                  <a:pt x="1854" y="1534"/>
                </a:lnTo>
                <a:lnTo>
                  <a:pt x="1854" y="1532"/>
                </a:lnTo>
                <a:close/>
                <a:moveTo>
                  <a:pt x="1866" y="1532"/>
                </a:moveTo>
                <a:lnTo>
                  <a:pt x="1875" y="1532"/>
                </a:lnTo>
                <a:lnTo>
                  <a:pt x="1875" y="1534"/>
                </a:lnTo>
                <a:lnTo>
                  <a:pt x="1866" y="1534"/>
                </a:lnTo>
                <a:lnTo>
                  <a:pt x="1866" y="1532"/>
                </a:lnTo>
                <a:close/>
                <a:moveTo>
                  <a:pt x="1879" y="1532"/>
                </a:moveTo>
                <a:lnTo>
                  <a:pt x="1888" y="1532"/>
                </a:lnTo>
                <a:lnTo>
                  <a:pt x="1888" y="1534"/>
                </a:lnTo>
                <a:lnTo>
                  <a:pt x="1879" y="1534"/>
                </a:lnTo>
                <a:lnTo>
                  <a:pt x="1879" y="1532"/>
                </a:lnTo>
                <a:close/>
                <a:moveTo>
                  <a:pt x="1891" y="1532"/>
                </a:moveTo>
                <a:lnTo>
                  <a:pt x="1900" y="1532"/>
                </a:lnTo>
                <a:lnTo>
                  <a:pt x="1900" y="1534"/>
                </a:lnTo>
                <a:lnTo>
                  <a:pt x="1891" y="1534"/>
                </a:lnTo>
                <a:lnTo>
                  <a:pt x="1891" y="1532"/>
                </a:lnTo>
                <a:close/>
                <a:moveTo>
                  <a:pt x="1903" y="1532"/>
                </a:moveTo>
                <a:lnTo>
                  <a:pt x="1913" y="1532"/>
                </a:lnTo>
                <a:lnTo>
                  <a:pt x="1913" y="1534"/>
                </a:lnTo>
                <a:lnTo>
                  <a:pt x="1903" y="1534"/>
                </a:lnTo>
                <a:lnTo>
                  <a:pt x="1903" y="1532"/>
                </a:lnTo>
                <a:close/>
                <a:moveTo>
                  <a:pt x="1916" y="1532"/>
                </a:moveTo>
                <a:lnTo>
                  <a:pt x="1925" y="1532"/>
                </a:lnTo>
                <a:lnTo>
                  <a:pt x="1925" y="1534"/>
                </a:lnTo>
                <a:lnTo>
                  <a:pt x="1916" y="1534"/>
                </a:lnTo>
                <a:lnTo>
                  <a:pt x="1916" y="1532"/>
                </a:lnTo>
                <a:close/>
                <a:moveTo>
                  <a:pt x="1928" y="1532"/>
                </a:moveTo>
                <a:lnTo>
                  <a:pt x="1938" y="1532"/>
                </a:lnTo>
                <a:lnTo>
                  <a:pt x="1938" y="1534"/>
                </a:lnTo>
                <a:lnTo>
                  <a:pt x="1928" y="1534"/>
                </a:lnTo>
                <a:lnTo>
                  <a:pt x="1928" y="1532"/>
                </a:lnTo>
                <a:close/>
                <a:moveTo>
                  <a:pt x="1941" y="1532"/>
                </a:moveTo>
                <a:lnTo>
                  <a:pt x="1950" y="1532"/>
                </a:lnTo>
                <a:lnTo>
                  <a:pt x="1950" y="1534"/>
                </a:lnTo>
                <a:lnTo>
                  <a:pt x="1941" y="1534"/>
                </a:lnTo>
                <a:lnTo>
                  <a:pt x="1941" y="1532"/>
                </a:lnTo>
                <a:close/>
                <a:moveTo>
                  <a:pt x="1953" y="1532"/>
                </a:moveTo>
                <a:lnTo>
                  <a:pt x="1962" y="1532"/>
                </a:lnTo>
                <a:lnTo>
                  <a:pt x="1962" y="1534"/>
                </a:lnTo>
                <a:lnTo>
                  <a:pt x="1953" y="1534"/>
                </a:lnTo>
                <a:lnTo>
                  <a:pt x="1953" y="1532"/>
                </a:lnTo>
                <a:close/>
                <a:moveTo>
                  <a:pt x="1966" y="1532"/>
                </a:moveTo>
                <a:lnTo>
                  <a:pt x="1975" y="1532"/>
                </a:lnTo>
                <a:lnTo>
                  <a:pt x="1975" y="1534"/>
                </a:lnTo>
                <a:lnTo>
                  <a:pt x="1966" y="1534"/>
                </a:lnTo>
                <a:lnTo>
                  <a:pt x="1966" y="1532"/>
                </a:lnTo>
                <a:close/>
                <a:moveTo>
                  <a:pt x="1978" y="1532"/>
                </a:moveTo>
                <a:lnTo>
                  <a:pt x="1987" y="1532"/>
                </a:lnTo>
                <a:lnTo>
                  <a:pt x="1987" y="1534"/>
                </a:lnTo>
                <a:lnTo>
                  <a:pt x="1978" y="1534"/>
                </a:lnTo>
                <a:lnTo>
                  <a:pt x="1978" y="1532"/>
                </a:lnTo>
                <a:close/>
                <a:moveTo>
                  <a:pt x="1990" y="1532"/>
                </a:moveTo>
                <a:lnTo>
                  <a:pt x="2000" y="1532"/>
                </a:lnTo>
                <a:lnTo>
                  <a:pt x="2000" y="1534"/>
                </a:lnTo>
                <a:lnTo>
                  <a:pt x="1990" y="1534"/>
                </a:lnTo>
                <a:lnTo>
                  <a:pt x="1990" y="1532"/>
                </a:lnTo>
                <a:close/>
                <a:moveTo>
                  <a:pt x="2003" y="1532"/>
                </a:moveTo>
                <a:lnTo>
                  <a:pt x="2012" y="1532"/>
                </a:lnTo>
                <a:lnTo>
                  <a:pt x="2012" y="1534"/>
                </a:lnTo>
                <a:lnTo>
                  <a:pt x="2003" y="1534"/>
                </a:lnTo>
                <a:lnTo>
                  <a:pt x="2003" y="1532"/>
                </a:lnTo>
                <a:close/>
                <a:moveTo>
                  <a:pt x="2015" y="1532"/>
                </a:moveTo>
                <a:lnTo>
                  <a:pt x="2025" y="1532"/>
                </a:lnTo>
                <a:lnTo>
                  <a:pt x="2025" y="1534"/>
                </a:lnTo>
                <a:lnTo>
                  <a:pt x="2015" y="1534"/>
                </a:lnTo>
                <a:lnTo>
                  <a:pt x="2015" y="1532"/>
                </a:lnTo>
                <a:close/>
                <a:moveTo>
                  <a:pt x="2028" y="1532"/>
                </a:moveTo>
                <a:lnTo>
                  <a:pt x="2037" y="1532"/>
                </a:lnTo>
                <a:lnTo>
                  <a:pt x="2037" y="1534"/>
                </a:lnTo>
                <a:lnTo>
                  <a:pt x="2028" y="1534"/>
                </a:lnTo>
                <a:lnTo>
                  <a:pt x="2028" y="1532"/>
                </a:lnTo>
                <a:close/>
                <a:moveTo>
                  <a:pt x="2040" y="1532"/>
                </a:moveTo>
                <a:lnTo>
                  <a:pt x="2050" y="1532"/>
                </a:lnTo>
                <a:lnTo>
                  <a:pt x="2050" y="1534"/>
                </a:lnTo>
                <a:lnTo>
                  <a:pt x="2040" y="1534"/>
                </a:lnTo>
                <a:lnTo>
                  <a:pt x="2040" y="1532"/>
                </a:lnTo>
                <a:close/>
                <a:moveTo>
                  <a:pt x="2053" y="1532"/>
                </a:moveTo>
                <a:lnTo>
                  <a:pt x="2062" y="1532"/>
                </a:lnTo>
                <a:lnTo>
                  <a:pt x="2062" y="1534"/>
                </a:lnTo>
                <a:lnTo>
                  <a:pt x="2053" y="1534"/>
                </a:lnTo>
                <a:lnTo>
                  <a:pt x="2053" y="1532"/>
                </a:lnTo>
                <a:close/>
                <a:moveTo>
                  <a:pt x="2065" y="1532"/>
                </a:moveTo>
                <a:lnTo>
                  <a:pt x="2074" y="1532"/>
                </a:lnTo>
                <a:lnTo>
                  <a:pt x="2074" y="1534"/>
                </a:lnTo>
                <a:lnTo>
                  <a:pt x="2065" y="1534"/>
                </a:lnTo>
                <a:lnTo>
                  <a:pt x="2065" y="1532"/>
                </a:lnTo>
                <a:close/>
                <a:moveTo>
                  <a:pt x="2078" y="1532"/>
                </a:moveTo>
                <a:lnTo>
                  <a:pt x="2087" y="1532"/>
                </a:lnTo>
                <a:lnTo>
                  <a:pt x="2087" y="1534"/>
                </a:lnTo>
                <a:lnTo>
                  <a:pt x="2078" y="1534"/>
                </a:lnTo>
                <a:lnTo>
                  <a:pt x="2078" y="1532"/>
                </a:lnTo>
                <a:close/>
                <a:moveTo>
                  <a:pt x="2090" y="1532"/>
                </a:moveTo>
                <a:lnTo>
                  <a:pt x="2099" y="1532"/>
                </a:lnTo>
                <a:lnTo>
                  <a:pt x="2099" y="1534"/>
                </a:lnTo>
                <a:lnTo>
                  <a:pt x="2090" y="1534"/>
                </a:lnTo>
                <a:lnTo>
                  <a:pt x="2090" y="1532"/>
                </a:lnTo>
                <a:close/>
                <a:moveTo>
                  <a:pt x="2102" y="1532"/>
                </a:moveTo>
                <a:lnTo>
                  <a:pt x="2112" y="1532"/>
                </a:lnTo>
                <a:lnTo>
                  <a:pt x="2112" y="1534"/>
                </a:lnTo>
                <a:lnTo>
                  <a:pt x="2102" y="1534"/>
                </a:lnTo>
                <a:lnTo>
                  <a:pt x="2102" y="1532"/>
                </a:lnTo>
                <a:close/>
                <a:moveTo>
                  <a:pt x="2115" y="1532"/>
                </a:moveTo>
                <a:lnTo>
                  <a:pt x="2124" y="1532"/>
                </a:lnTo>
                <a:lnTo>
                  <a:pt x="2124" y="1534"/>
                </a:lnTo>
                <a:lnTo>
                  <a:pt x="2115" y="1534"/>
                </a:lnTo>
                <a:lnTo>
                  <a:pt x="2115" y="1532"/>
                </a:lnTo>
                <a:close/>
                <a:moveTo>
                  <a:pt x="2127" y="1532"/>
                </a:moveTo>
                <a:lnTo>
                  <a:pt x="2137" y="1532"/>
                </a:lnTo>
                <a:lnTo>
                  <a:pt x="2137" y="1534"/>
                </a:lnTo>
                <a:lnTo>
                  <a:pt x="2127" y="1534"/>
                </a:lnTo>
                <a:lnTo>
                  <a:pt x="2127" y="1532"/>
                </a:lnTo>
                <a:close/>
                <a:moveTo>
                  <a:pt x="2140" y="1532"/>
                </a:moveTo>
                <a:lnTo>
                  <a:pt x="2149" y="1532"/>
                </a:lnTo>
                <a:lnTo>
                  <a:pt x="2149" y="1534"/>
                </a:lnTo>
                <a:lnTo>
                  <a:pt x="2140" y="1534"/>
                </a:lnTo>
                <a:lnTo>
                  <a:pt x="2140" y="1532"/>
                </a:lnTo>
                <a:close/>
                <a:moveTo>
                  <a:pt x="2152" y="1532"/>
                </a:moveTo>
                <a:lnTo>
                  <a:pt x="2161" y="1532"/>
                </a:lnTo>
                <a:lnTo>
                  <a:pt x="2161" y="1534"/>
                </a:lnTo>
                <a:lnTo>
                  <a:pt x="2152" y="1534"/>
                </a:lnTo>
                <a:lnTo>
                  <a:pt x="2152" y="1532"/>
                </a:lnTo>
                <a:close/>
                <a:moveTo>
                  <a:pt x="2165" y="1532"/>
                </a:moveTo>
                <a:lnTo>
                  <a:pt x="2174" y="1532"/>
                </a:lnTo>
                <a:lnTo>
                  <a:pt x="2174" y="1534"/>
                </a:lnTo>
                <a:lnTo>
                  <a:pt x="2165" y="1534"/>
                </a:lnTo>
                <a:lnTo>
                  <a:pt x="2165" y="1532"/>
                </a:lnTo>
                <a:close/>
                <a:moveTo>
                  <a:pt x="2177" y="1532"/>
                </a:moveTo>
                <a:lnTo>
                  <a:pt x="2186" y="1532"/>
                </a:lnTo>
                <a:lnTo>
                  <a:pt x="2186" y="1534"/>
                </a:lnTo>
                <a:lnTo>
                  <a:pt x="2177" y="1534"/>
                </a:lnTo>
                <a:lnTo>
                  <a:pt x="2177" y="1532"/>
                </a:lnTo>
                <a:close/>
                <a:moveTo>
                  <a:pt x="2189" y="1532"/>
                </a:moveTo>
                <a:lnTo>
                  <a:pt x="2199" y="1532"/>
                </a:lnTo>
                <a:lnTo>
                  <a:pt x="2199" y="1534"/>
                </a:lnTo>
                <a:lnTo>
                  <a:pt x="2189" y="1534"/>
                </a:lnTo>
                <a:lnTo>
                  <a:pt x="2189" y="1532"/>
                </a:lnTo>
                <a:close/>
                <a:moveTo>
                  <a:pt x="2202" y="1532"/>
                </a:moveTo>
                <a:lnTo>
                  <a:pt x="2211" y="1532"/>
                </a:lnTo>
                <a:lnTo>
                  <a:pt x="2211" y="1534"/>
                </a:lnTo>
                <a:lnTo>
                  <a:pt x="2202" y="1534"/>
                </a:lnTo>
                <a:lnTo>
                  <a:pt x="2202" y="1532"/>
                </a:lnTo>
                <a:close/>
                <a:moveTo>
                  <a:pt x="2214" y="1532"/>
                </a:moveTo>
                <a:lnTo>
                  <a:pt x="2224" y="1532"/>
                </a:lnTo>
                <a:lnTo>
                  <a:pt x="2224" y="1534"/>
                </a:lnTo>
                <a:lnTo>
                  <a:pt x="2214" y="1534"/>
                </a:lnTo>
                <a:lnTo>
                  <a:pt x="2214" y="1532"/>
                </a:lnTo>
                <a:close/>
                <a:moveTo>
                  <a:pt x="2227" y="1532"/>
                </a:moveTo>
                <a:lnTo>
                  <a:pt x="2236" y="1532"/>
                </a:lnTo>
                <a:lnTo>
                  <a:pt x="2236" y="1534"/>
                </a:lnTo>
                <a:lnTo>
                  <a:pt x="2227" y="1534"/>
                </a:lnTo>
                <a:lnTo>
                  <a:pt x="2227" y="1532"/>
                </a:lnTo>
                <a:close/>
                <a:moveTo>
                  <a:pt x="2239" y="1532"/>
                </a:moveTo>
                <a:lnTo>
                  <a:pt x="2249" y="1532"/>
                </a:lnTo>
                <a:lnTo>
                  <a:pt x="2249" y="1534"/>
                </a:lnTo>
                <a:lnTo>
                  <a:pt x="2239" y="1534"/>
                </a:lnTo>
                <a:lnTo>
                  <a:pt x="2239" y="1532"/>
                </a:lnTo>
                <a:close/>
                <a:moveTo>
                  <a:pt x="2252" y="1532"/>
                </a:moveTo>
                <a:lnTo>
                  <a:pt x="2261" y="1532"/>
                </a:lnTo>
                <a:lnTo>
                  <a:pt x="2261" y="1534"/>
                </a:lnTo>
                <a:lnTo>
                  <a:pt x="2252" y="1534"/>
                </a:lnTo>
                <a:lnTo>
                  <a:pt x="2252" y="1532"/>
                </a:lnTo>
                <a:close/>
                <a:moveTo>
                  <a:pt x="2264" y="1532"/>
                </a:moveTo>
                <a:lnTo>
                  <a:pt x="2273" y="1532"/>
                </a:lnTo>
                <a:lnTo>
                  <a:pt x="2273" y="1534"/>
                </a:lnTo>
                <a:lnTo>
                  <a:pt x="2264" y="1534"/>
                </a:lnTo>
                <a:lnTo>
                  <a:pt x="2264" y="1532"/>
                </a:lnTo>
                <a:close/>
                <a:moveTo>
                  <a:pt x="2277" y="1532"/>
                </a:moveTo>
                <a:lnTo>
                  <a:pt x="2286" y="1532"/>
                </a:lnTo>
                <a:lnTo>
                  <a:pt x="2286" y="1534"/>
                </a:lnTo>
                <a:lnTo>
                  <a:pt x="2277" y="1534"/>
                </a:lnTo>
                <a:lnTo>
                  <a:pt x="2277" y="1532"/>
                </a:lnTo>
                <a:close/>
                <a:moveTo>
                  <a:pt x="2289" y="1532"/>
                </a:moveTo>
                <a:lnTo>
                  <a:pt x="2298" y="1532"/>
                </a:lnTo>
                <a:lnTo>
                  <a:pt x="2298" y="1534"/>
                </a:lnTo>
                <a:lnTo>
                  <a:pt x="2289" y="1534"/>
                </a:lnTo>
                <a:lnTo>
                  <a:pt x="2289" y="1532"/>
                </a:lnTo>
                <a:close/>
                <a:moveTo>
                  <a:pt x="2301" y="1532"/>
                </a:moveTo>
                <a:lnTo>
                  <a:pt x="2311" y="1532"/>
                </a:lnTo>
                <a:lnTo>
                  <a:pt x="2311" y="1534"/>
                </a:lnTo>
                <a:lnTo>
                  <a:pt x="2301" y="1534"/>
                </a:lnTo>
                <a:lnTo>
                  <a:pt x="2301" y="1532"/>
                </a:lnTo>
                <a:close/>
                <a:moveTo>
                  <a:pt x="2314" y="1532"/>
                </a:moveTo>
                <a:lnTo>
                  <a:pt x="2323" y="1532"/>
                </a:lnTo>
                <a:lnTo>
                  <a:pt x="2323" y="1534"/>
                </a:lnTo>
                <a:lnTo>
                  <a:pt x="2314" y="1534"/>
                </a:lnTo>
                <a:lnTo>
                  <a:pt x="2314" y="1532"/>
                </a:lnTo>
                <a:close/>
                <a:moveTo>
                  <a:pt x="2326" y="1532"/>
                </a:moveTo>
                <a:lnTo>
                  <a:pt x="2336" y="1532"/>
                </a:lnTo>
                <a:lnTo>
                  <a:pt x="2336" y="1534"/>
                </a:lnTo>
                <a:lnTo>
                  <a:pt x="2326" y="1534"/>
                </a:lnTo>
                <a:lnTo>
                  <a:pt x="2326" y="1532"/>
                </a:lnTo>
                <a:close/>
                <a:moveTo>
                  <a:pt x="2339" y="1532"/>
                </a:moveTo>
                <a:lnTo>
                  <a:pt x="2348" y="1532"/>
                </a:lnTo>
                <a:lnTo>
                  <a:pt x="2348" y="1534"/>
                </a:lnTo>
                <a:lnTo>
                  <a:pt x="2339" y="1534"/>
                </a:lnTo>
                <a:lnTo>
                  <a:pt x="2339" y="1532"/>
                </a:lnTo>
                <a:close/>
                <a:moveTo>
                  <a:pt x="2351" y="1532"/>
                </a:moveTo>
                <a:lnTo>
                  <a:pt x="2360" y="1532"/>
                </a:lnTo>
                <a:lnTo>
                  <a:pt x="2360" y="1534"/>
                </a:lnTo>
                <a:lnTo>
                  <a:pt x="2351" y="1534"/>
                </a:lnTo>
                <a:lnTo>
                  <a:pt x="2351" y="1532"/>
                </a:lnTo>
                <a:close/>
                <a:moveTo>
                  <a:pt x="2364" y="1532"/>
                </a:moveTo>
                <a:lnTo>
                  <a:pt x="2373" y="1532"/>
                </a:lnTo>
                <a:lnTo>
                  <a:pt x="2373" y="1534"/>
                </a:lnTo>
                <a:lnTo>
                  <a:pt x="2364" y="1534"/>
                </a:lnTo>
                <a:lnTo>
                  <a:pt x="2364" y="1532"/>
                </a:lnTo>
                <a:close/>
                <a:moveTo>
                  <a:pt x="2376" y="1532"/>
                </a:moveTo>
                <a:lnTo>
                  <a:pt x="2385" y="1532"/>
                </a:lnTo>
                <a:lnTo>
                  <a:pt x="2385" y="1534"/>
                </a:lnTo>
                <a:lnTo>
                  <a:pt x="2376" y="1534"/>
                </a:lnTo>
                <a:lnTo>
                  <a:pt x="2376" y="1532"/>
                </a:lnTo>
                <a:close/>
                <a:moveTo>
                  <a:pt x="2388" y="1532"/>
                </a:moveTo>
                <a:lnTo>
                  <a:pt x="2398" y="1532"/>
                </a:lnTo>
                <a:lnTo>
                  <a:pt x="2398" y="1534"/>
                </a:lnTo>
                <a:lnTo>
                  <a:pt x="2388" y="1534"/>
                </a:lnTo>
                <a:lnTo>
                  <a:pt x="2388" y="1532"/>
                </a:lnTo>
                <a:close/>
                <a:moveTo>
                  <a:pt x="2401" y="1532"/>
                </a:moveTo>
                <a:lnTo>
                  <a:pt x="2410" y="1532"/>
                </a:lnTo>
                <a:lnTo>
                  <a:pt x="2410" y="1534"/>
                </a:lnTo>
                <a:lnTo>
                  <a:pt x="2401" y="1534"/>
                </a:lnTo>
                <a:lnTo>
                  <a:pt x="2401" y="1532"/>
                </a:lnTo>
                <a:close/>
                <a:moveTo>
                  <a:pt x="2413" y="1532"/>
                </a:moveTo>
                <a:lnTo>
                  <a:pt x="2423" y="1532"/>
                </a:lnTo>
                <a:lnTo>
                  <a:pt x="2423" y="1534"/>
                </a:lnTo>
                <a:lnTo>
                  <a:pt x="2413" y="1534"/>
                </a:lnTo>
                <a:lnTo>
                  <a:pt x="2413" y="1532"/>
                </a:lnTo>
                <a:close/>
                <a:moveTo>
                  <a:pt x="2426" y="1532"/>
                </a:moveTo>
                <a:lnTo>
                  <a:pt x="2435" y="1532"/>
                </a:lnTo>
                <a:lnTo>
                  <a:pt x="2435" y="1534"/>
                </a:lnTo>
                <a:lnTo>
                  <a:pt x="2426" y="1534"/>
                </a:lnTo>
                <a:lnTo>
                  <a:pt x="2426" y="1532"/>
                </a:lnTo>
                <a:close/>
                <a:moveTo>
                  <a:pt x="2438" y="1532"/>
                </a:moveTo>
                <a:lnTo>
                  <a:pt x="2448" y="1532"/>
                </a:lnTo>
                <a:lnTo>
                  <a:pt x="2448" y="1534"/>
                </a:lnTo>
                <a:lnTo>
                  <a:pt x="2438" y="1534"/>
                </a:lnTo>
                <a:lnTo>
                  <a:pt x="2438" y="1532"/>
                </a:lnTo>
                <a:close/>
                <a:moveTo>
                  <a:pt x="2451" y="1532"/>
                </a:moveTo>
                <a:lnTo>
                  <a:pt x="2460" y="1532"/>
                </a:lnTo>
                <a:lnTo>
                  <a:pt x="2460" y="1534"/>
                </a:lnTo>
                <a:lnTo>
                  <a:pt x="2451" y="1534"/>
                </a:lnTo>
                <a:lnTo>
                  <a:pt x="2451" y="1532"/>
                </a:lnTo>
                <a:close/>
                <a:moveTo>
                  <a:pt x="2463" y="1532"/>
                </a:moveTo>
                <a:lnTo>
                  <a:pt x="2472" y="1532"/>
                </a:lnTo>
                <a:lnTo>
                  <a:pt x="2472" y="1534"/>
                </a:lnTo>
                <a:lnTo>
                  <a:pt x="2463" y="1534"/>
                </a:lnTo>
                <a:lnTo>
                  <a:pt x="2463" y="1532"/>
                </a:lnTo>
                <a:close/>
                <a:moveTo>
                  <a:pt x="2476" y="1532"/>
                </a:moveTo>
                <a:lnTo>
                  <a:pt x="2485" y="1532"/>
                </a:lnTo>
                <a:lnTo>
                  <a:pt x="2485" y="1534"/>
                </a:lnTo>
                <a:lnTo>
                  <a:pt x="2476" y="1534"/>
                </a:lnTo>
                <a:lnTo>
                  <a:pt x="2476" y="1532"/>
                </a:lnTo>
                <a:close/>
                <a:moveTo>
                  <a:pt x="2488" y="1532"/>
                </a:moveTo>
                <a:lnTo>
                  <a:pt x="2497" y="1532"/>
                </a:lnTo>
                <a:lnTo>
                  <a:pt x="2497" y="1534"/>
                </a:lnTo>
                <a:lnTo>
                  <a:pt x="2488" y="1534"/>
                </a:lnTo>
                <a:lnTo>
                  <a:pt x="2488" y="1532"/>
                </a:lnTo>
                <a:close/>
                <a:moveTo>
                  <a:pt x="2500" y="1532"/>
                </a:moveTo>
                <a:lnTo>
                  <a:pt x="2510" y="1532"/>
                </a:lnTo>
                <a:lnTo>
                  <a:pt x="2510" y="1534"/>
                </a:lnTo>
                <a:lnTo>
                  <a:pt x="2500" y="1534"/>
                </a:lnTo>
                <a:lnTo>
                  <a:pt x="2500" y="1532"/>
                </a:lnTo>
                <a:close/>
                <a:moveTo>
                  <a:pt x="2513" y="1532"/>
                </a:moveTo>
                <a:lnTo>
                  <a:pt x="2522" y="1532"/>
                </a:lnTo>
                <a:lnTo>
                  <a:pt x="2522" y="1534"/>
                </a:lnTo>
                <a:lnTo>
                  <a:pt x="2513" y="1534"/>
                </a:lnTo>
                <a:lnTo>
                  <a:pt x="2513" y="1532"/>
                </a:lnTo>
                <a:close/>
                <a:moveTo>
                  <a:pt x="2525" y="1532"/>
                </a:moveTo>
                <a:lnTo>
                  <a:pt x="2535" y="1532"/>
                </a:lnTo>
                <a:lnTo>
                  <a:pt x="2535" y="1534"/>
                </a:lnTo>
                <a:lnTo>
                  <a:pt x="2525" y="1534"/>
                </a:lnTo>
                <a:lnTo>
                  <a:pt x="2525" y="1532"/>
                </a:lnTo>
                <a:close/>
                <a:moveTo>
                  <a:pt x="2538" y="1532"/>
                </a:moveTo>
                <a:lnTo>
                  <a:pt x="2547" y="1532"/>
                </a:lnTo>
                <a:lnTo>
                  <a:pt x="2547" y="1534"/>
                </a:lnTo>
                <a:lnTo>
                  <a:pt x="2538" y="1534"/>
                </a:lnTo>
                <a:lnTo>
                  <a:pt x="2538" y="1532"/>
                </a:lnTo>
                <a:close/>
                <a:moveTo>
                  <a:pt x="2550" y="1532"/>
                </a:moveTo>
                <a:lnTo>
                  <a:pt x="2560" y="1532"/>
                </a:lnTo>
                <a:lnTo>
                  <a:pt x="2560" y="1534"/>
                </a:lnTo>
                <a:lnTo>
                  <a:pt x="2550" y="1534"/>
                </a:lnTo>
                <a:lnTo>
                  <a:pt x="2550" y="1532"/>
                </a:lnTo>
                <a:close/>
                <a:moveTo>
                  <a:pt x="2563" y="1532"/>
                </a:moveTo>
                <a:lnTo>
                  <a:pt x="2572" y="1532"/>
                </a:lnTo>
                <a:lnTo>
                  <a:pt x="2572" y="1534"/>
                </a:lnTo>
                <a:lnTo>
                  <a:pt x="2563" y="1534"/>
                </a:lnTo>
                <a:lnTo>
                  <a:pt x="2563" y="1532"/>
                </a:lnTo>
                <a:close/>
                <a:moveTo>
                  <a:pt x="2575" y="1532"/>
                </a:moveTo>
                <a:lnTo>
                  <a:pt x="2584" y="1532"/>
                </a:lnTo>
                <a:lnTo>
                  <a:pt x="2584" y="1534"/>
                </a:lnTo>
                <a:lnTo>
                  <a:pt x="2575" y="1534"/>
                </a:lnTo>
                <a:lnTo>
                  <a:pt x="2575" y="1532"/>
                </a:lnTo>
                <a:close/>
                <a:moveTo>
                  <a:pt x="2587" y="1532"/>
                </a:moveTo>
                <a:lnTo>
                  <a:pt x="2597" y="1532"/>
                </a:lnTo>
                <a:lnTo>
                  <a:pt x="2597" y="1534"/>
                </a:lnTo>
                <a:lnTo>
                  <a:pt x="2587" y="1534"/>
                </a:lnTo>
                <a:lnTo>
                  <a:pt x="2587" y="1532"/>
                </a:lnTo>
                <a:close/>
                <a:moveTo>
                  <a:pt x="2600" y="1532"/>
                </a:moveTo>
                <a:lnTo>
                  <a:pt x="2609" y="1532"/>
                </a:lnTo>
                <a:lnTo>
                  <a:pt x="2609" y="1534"/>
                </a:lnTo>
                <a:lnTo>
                  <a:pt x="2600" y="1534"/>
                </a:lnTo>
                <a:lnTo>
                  <a:pt x="2600" y="1532"/>
                </a:lnTo>
                <a:close/>
                <a:moveTo>
                  <a:pt x="2612" y="1532"/>
                </a:moveTo>
                <a:lnTo>
                  <a:pt x="2622" y="1532"/>
                </a:lnTo>
                <a:lnTo>
                  <a:pt x="2622" y="1534"/>
                </a:lnTo>
                <a:lnTo>
                  <a:pt x="2612" y="1534"/>
                </a:lnTo>
                <a:lnTo>
                  <a:pt x="2612" y="1532"/>
                </a:lnTo>
                <a:close/>
                <a:moveTo>
                  <a:pt x="2625" y="1532"/>
                </a:moveTo>
                <a:lnTo>
                  <a:pt x="2634" y="1532"/>
                </a:lnTo>
                <a:lnTo>
                  <a:pt x="2634" y="1534"/>
                </a:lnTo>
                <a:lnTo>
                  <a:pt x="2625" y="1534"/>
                </a:lnTo>
                <a:lnTo>
                  <a:pt x="2625" y="1532"/>
                </a:lnTo>
                <a:close/>
                <a:moveTo>
                  <a:pt x="2637" y="1532"/>
                </a:moveTo>
                <a:lnTo>
                  <a:pt x="2647" y="1532"/>
                </a:lnTo>
                <a:lnTo>
                  <a:pt x="2647" y="1534"/>
                </a:lnTo>
                <a:lnTo>
                  <a:pt x="2637" y="1534"/>
                </a:lnTo>
                <a:lnTo>
                  <a:pt x="2637" y="1532"/>
                </a:lnTo>
                <a:close/>
                <a:moveTo>
                  <a:pt x="2650" y="1532"/>
                </a:moveTo>
                <a:lnTo>
                  <a:pt x="2659" y="1532"/>
                </a:lnTo>
                <a:lnTo>
                  <a:pt x="2659" y="1534"/>
                </a:lnTo>
                <a:lnTo>
                  <a:pt x="2650" y="1534"/>
                </a:lnTo>
                <a:lnTo>
                  <a:pt x="2650" y="1532"/>
                </a:lnTo>
                <a:close/>
                <a:moveTo>
                  <a:pt x="2662" y="1532"/>
                </a:moveTo>
                <a:lnTo>
                  <a:pt x="2671" y="1532"/>
                </a:lnTo>
                <a:lnTo>
                  <a:pt x="2671" y="1534"/>
                </a:lnTo>
                <a:lnTo>
                  <a:pt x="2662" y="1534"/>
                </a:lnTo>
                <a:lnTo>
                  <a:pt x="2662" y="1532"/>
                </a:lnTo>
                <a:close/>
                <a:moveTo>
                  <a:pt x="2675" y="1532"/>
                </a:moveTo>
                <a:lnTo>
                  <a:pt x="2684" y="1532"/>
                </a:lnTo>
                <a:lnTo>
                  <a:pt x="2684" y="1534"/>
                </a:lnTo>
                <a:lnTo>
                  <a:pt x="2675" y="1534"/>
                </a:lnTo>
                <a:lnTo>
                  <a:pt x="2675" y="1532"/>
                </a:lnTo>
                <a:close/>
                <a:moveTo>
                  <a:pt x="2687" y="1532"/>
                </a:moveTo>
                <a:lnTo>
                  <a:pt x="2696" y="1532"/>
                </a:lnTo>
                <a:lnTo>
                  <a:pt x="2696" y="1534"/>
                </a:lnTo>
                <a:lnTo>
                  <a:pt x="2687" y="1534"/>
                </a:lnTo>
                <a:lnTo>
                  <a:pt x="2687" y="1532"/>
                </a:lnTo>
                <a:close/>
                <a:moveTo>
                  <a:pt x="2699" y="1532"/>
                </a:moveTo>
                <a:lnTo>
                  <a:pt x="2709" y="1532"/>
                </a:lnTo>
                <a:lnTo>
                  <a:pt x="2709" y="1534"/>
                </a:lnTo>
                <a:lnTo>
                  <a:pt x="2699" y="1534"/>
                </a:lnTo>
                <a:lnTo>
                  <a:pt x="2699" y="1532"/>
                </a:lnTo>
                <a:close/>
                <a:moveTo>
                  <a:pt x="2712" y="1532"/>
                </a:moveTo>
                <a:lnTo>
                  <a:pt x="2721" y="1532"/>
                </a:lnTo>
                <a:lnTo>
                  <a:pt x="2721" y="1534"/>
                </a:lnTo>
                <a:lnTo>
                  <a:pt x="2712" y="1534"/>
                </a:lnTo>
                <a:lnTo>
                  <a:pt x="2712" y="1532"/>
                </a:lnTo>
                <a:close/>
                <a:moveTo>
                  <a:pt x="2724" y="1532"/>
                </a:moveTo>
                <a:lnTo>
                  <a:pt x="2734" y="1532"/>
                </a:lnTo>
                <a:lnTo>
                  <a:pt x="2734" y="1534"/>
                </a:lnTo>
                <a:lnTo>
                  <a:pt x="2724" y="1534"/>
                </a:lnTo>
                <a:lnTo>
                  <a:pt x="2724" y="1532"/>
                </a:lnTo>
                <a:close/>
                <a:moveTo>
                  <a:pt x="2737" y="1532"/>
                </a:moveTo>
                <a:lnTo>
                  <a:pt x="2746" y="1532"/>
                </a:lnTo>
                <a:lnTo>
                  <a:pt x="2746" y="1534"/>
                </a:lnTo>
                <a:lnTo>
                  <a:pt x="2737" y="1534"/>
                </a:lnTo>
                <a:lnTo>
                  <a:pt x="2737" y="1532"/>
                </a:lnTo>
                <a:close/>
                <a:moveTo>
                  <a:pt x="2749" y="1532"/>
                </a:moveTo>
                <a:lnTo>
                  <a:pt x="2759" y="1532"/>
                </a:lnTo>
                <a:lnTo>
                  <a:pt x="2759" y="1534"/>
                </a:lnTo>
                <a:lnTo>
                  <a:pt x="2749" y="1534"/>
                </a:lnTo>
                <a:lnTo>
                  <a:pt x="2749" y="1532"/>
                </a:lnTo>
                <a:close/>
                <a:moveTo>
                  <a:pt x="2762" y="1532"/>
                </a:moveTo>
                <a:lnTo>
                  <a:pt x="2771" y="1532"/>
                </a:lnTo>
                <a:lnTo>
                  <a:pt x="2771" y="1534"/>
                </a:lnTo>
                <a:lnTo>
                  <a:pt x="2762" y="1534"/>
                </a:lnTo>
                <a:lnTo>
                  <a:pt x="2762" y="1532"/>
                </a:lnTo>
                <a:close/>
                <a:moveTo>
                  <a:pt x="2774" y="1532"/>
                </a:moveTo>
                <a:lnTo>
                  <a:pt x="2783" y="1532"/>
                </a:lnTo>
                <a:lnTo>
                  <a:pt x="2783" y="1534"/>
                </a:lnTo>
                <a:lnTo>
                  <a:pt x="2774" y="1534"/>
                </a:lnTo>
                <a:lnTo>
                  <a:pt x="2774" y="1532"/>
                </a:lnTo>
                <a:close/>
                <a:moveTo>
                  <a:pt x="2787" y="1532"/>
                </a:moveTo>
                <a:lnTo>
                  <a:pt x="2796" y="1532"/>
                </a:lnTo>
                <a:lnTo>
                  <a:pt x="2796" y="1534"/>
                </a:lnTo>
                <a:lnTo>
                  <a:pt x="2787" y="1534"/>
                </a:lnTo>
                <a:lnTo>
                  <a:pt x="2787" y="1532"/>
                </a:lnTo>
                <a:close/>
                <a:moveTo>
                  <a:pt x="2799" y="1532"/>
                </a:moveTo>
                <a:lnTo>
                  <a:pt x="2808" y="1532"/>
                </a:lnTo>
                <a:lnTo>
                  <a:pt x="2808" y="1534"/>
                </a:lnTo>
                <a:lnTo>
                  <a:pt x="2799" y="1534"/>
                </a:lnTo>
                <a:lnTo>
                  <a:pt x="2799" y="1532"/>
                </a:lnTo>
                <a:close/>
                <a:moveTo>
                  <a:pt x="2811" y="1532"/>
                </a:moveTo>
                <a:lnTo>
                  <a:pt x="2821" y="1532"/>
                </a:lnTo>
                <a:lnTo>
                  <a:pt x="2821" y="1534"/>
                </a:lnTo>
                <a:lnTo>
                  <a:pt x="2811" y="1534"/>
                </a:lnTo>
                <a:lnTo>
                  <a:pt x="2811" y="1532"/>
                </a:lnTo>
                <a:close/>
                <a:moveTo>
                  <a:pt x="2824" y="1532"/>
                </a:moveTo>
                <a:lnTo>
                  <a:pt x="2833" y="1532"/>
                </a:lnTo>
                <a:lnTo>
                  <a:pt x="2833" y="1534"/>
                </a:lnTo>
                <a:lnTo>
                  <a:pt x="2824" y="1534"/>
                </a:lnTo>
                <a:lnTo>
                  <a:pt x="2824" y="1532"/>
                </a:lnTo>
                <a:close/>
                <a:moveTo>
                  <a:pt x="2836" y="1532"/>
                </a:moveTo>
                <a:lnTo>
                  <a:pt x="2846" y="1532"/>
                </a:lnTo>
                <a:lnTo>
                  <a:pt x="2846" y="1534"/>
                </a:lnTo>
                <a:lnTo>
                  <a:pt x="2836" y="1534"/>
                </a:lnTo>
                <a:lnTo>
                  <a:pt x="2836" y="1532"/>
                </a:lnTo>
                <a:close/>
                <a:moveTo>
                  <a:pt x="2849" y="1532"/>
                </a:moveTo>
                <a:lnTo>
                  <a:pt x="2858" y="1532"/>
                </a:lnTo>
                <a:lnTo>
                  <a:pt x="2858" y="1534"/>
                </a:lnTo>
                <a:lnTo>
                  <a:pt x="2849" y="1534"/>
                </a:lnTo>
                <a:lnTo>
                  <a:pt x="2849" y="1532"/>
                </a:lnTo>
                <a:close/>
                <a:moveTo>
                  <a:pt x="2861" y="1532"/>
                </a:moveTo>
                <a:lnTo>
                  <a:pt x="2870" y="1532"/>
                </a:lnTo>
                <a:lnTo>
                  <a:pt x="2870" y="1534"/>
                </a:lnTo>
                <a:lnTo>
                  <a:pt x="2861" y="1534"/>
                </a:lnTo>
                <a:lnTo>
                  <a:pt x="2861" y="1532"/>
                </a:lnTo>
                <a:close/>
                <a:moveTo>
                  <a:pt x="2874" y="1532"/>
                </a:moveTo>
                <a:lnTo>
                  <a:pt x="2883" y="1532"/>
                </a:lnTo>
                <a:lnTo>
                  <a:pt x="2883" y="1534"/>
                </a:lnTo>
                <a:lnTo>
                  <a:pt x="2874" y="1534"/>
                </a:lnTo>
                <a:lnTo>
                  <a:pt x="2874" y="1532"/>
                </a:lnTo>
                <a:close/>
                <a:moveTo>
                  <a:pt x="2886" y="1532"/>
                </a:moveTo>
                <a:lnTo>
                  <a:pt x="2895" y="1532"/>
                </a:lnTo>
                <a:lnTo>
                  <a:pt x="2895" y="1534"/>
                </a:lnTo>
                <a:lnTo>
                  <a:pt x="2886" y="1534"/>
                </a:lnTo>
                <a:lnTo>
                  <a:pt x="2886" y="1532"/>
                </a:lnTo>
                <a:close/>
                <a:moveTo>
                  <a:pt x="2898" y="1532"/>
                </a:moveTo>
                <a:lnTo>
                  <a:pt x="2908" y="1532"/>
                </a:lnTo>
                <a:lnTo>
                  <a:pt x="2908" y="1534"/>
                </a:lnTo>
                <a:lnTo>
                  <a:pt x="2898" y="1534"/>
                </a:lnTo>
                <a:lnTo>
                  <a:pt x="2898" y="1532"/>
                </a:lnTo>
                <a:close/>
                <a:moveTo>
                  <a:pt x="2911" y="1532"/>
                </a:moveTo>
                <a:lnTo>
                  <a:pt x="2920" y="1532"/>
                </a:lnTo>
                <a:lnTo>
                  <a:pt x="2920" y="1534"/>
                </a:lnTo>
                <a:lnTo>
                  <a:pt x="2911" y="1534"/>
                </a:lnTo>
                <a:lnTo>
                  <a:pt x="2911" y="1532"/>
                </a:lnTo>
                <a:close/>
                <a:moveTo>
                  <a:pt x="2923" y="1532"/>
                </a:moveTo>
                <a:lnTo>
                  <a:pt x="2933" y="1532"/>
                </a:lnTo>
                <a:lnTo>
                  <a:pt x="2933" y="1534"/>
                </a:lnTo>
                <a:lnTo>
                  <a:pt x="2923" y="1534"/>
                </a:lnTo>
                <a:lnTo>
                  <a:pt x="2923" y="1532"/>
                </a:lnTo>
                <a:close/>
                <a:moveTo>
                  <a:pt x="2936" y="1532"/>
                </a:moveTo>
                <a:lnTo>
                  <a:pt x="2945" y="1532"/>
                </a:lnTo>
                <a:lnTo>
                  <a:pt x="2945" y="1534"/>
                </a:lnTo>
                <a:lnTo>
                  <a:pt x="2936" y="1534"/>
                </a:lnTo>
                <a:lnTo>
                  <a:pt x="2936" y="1532"/>
                </a:lnTo>
                <a:close/>
                <a:moveTo>
                  <a:pt x="2948" y="1532"/>
                </a:moveTo>
                <a:lnTo>
                  <a:pt x="2958" y="1532"/>
                </a:lnTo>
                <a:lnTo>
                  <a:pt x="2958" y="1534"/>
                </a:lnTo>
                <a:lnTo>
                  <a:pt x="2948" y="1534"/>
                </a:lnTo>
                <a:lnTo>
                  <a:pt x="2948" y="1532"/>
                </a:lnTo>
                <a:close/>
                <a:moveTo>
                  <a:pt x="2961" y="1532"/>
                </a:moveTo>
                <a:lnTo>
                  <a:pt x="2970" y="1532"/>
                </a:lnTo>
                <a:lnTo>
                  <a:pt x="2970" y="1534"/>
                </a:lnTo>
                <a:lnTo>
                  <a:pt x="2961" y="1534"/>
                </a:lnTo>
                <a:lnTo>
                  <a:pt x="2961" y="1532"/>
                </a:lnTo>
                <a:close/>
                <a:moveTo>
                  <a:pt x="2973" y="1532"/>
                </a:moveTo>
                <a:lnTo>
                  <a:pt x="2982" y="1532"/>
                </a:lnTo>
                <a:lnTo>
                  <a:pt x="2982" y="1534"/>
                </a:lnTo>
                <a:lnTo>
                  <a:pt x="2973" y="1534"/>
                </a:lnTo>
                <a:lnTo>
                  <a:pt x="2973" y="1532"/>
                </a:lnTo>
                <a:close/>
                <a:moveTo>
                  <a:pt x="2986" y="1532"/>
                </a:moveTo>
                <a:lnTo>
                  <a:pt x="2995" y="1532"/>
                </a:lnTo>
                <a:lnTo>
                  <a:pt x="2995" y="1534"/>
                </a:lnTo>
                <a:lnTo>
                  <a:pt x="2986" y="1534"/>
                </a:lnTo>
                <a:lnTo>
                  <a:pt x="2986" y="1532"/>
                </a:lnTo>
                <a:close/>
                <a:moveTo>
                  <a:pt x="2998" y="1532"/>
                </a:moveTo>
                <a:lnTo>
                  <a:pt x="3007" y="1532"/>
                </a:lnTo>
                <a:lnTo>
                  <a:pt x="3007" y="1534"/>
                </a:lnTo>
                <a:lnTo>
                  <a:pt x="2998" y="1534"/>
                </a:lnTo>
                <a:lnTo>
                  <a:pt x="2998" y="1532"/>
                </a:lnTo>
                <a:close/>
                <a:moveTo>
                  <a:pt x="3010" y="1532"/>
                </a:moveTo>
                <a:lnTo>
                  <a:pt x="3020" y="1532"/>
                </a:lnTo>
                <a:lnTo>
                  <a:pt x="3020" y="1534"/>
                </a:lnTo>
                <a:lnTo>
                  <a:pt x="3010" y="1534"/>
                </a:lnTo>
                <a:lnTo>
                  <a:pt x="3010" y="1532"/>
                </a:lnTo>
                <a:close/>
                <a:moveTo>
                  <a:pt x="3023" y="1532"/>
                </a:moveTo>
                <a:lnTo>
                  <a:pt x="3032" y="1532"/>
                </a:lnTo>
                <a:lnTo>
                  <a:pt x="3032" y="1534"/>
                </a:lnTo>
                <a:lnTo>
                  <a:pt x="3023" y="1534"/>
                </a:lnTo>
                <a:lnTo>
                  <a:pt x="3023" y="1532"/>
                </a:lnTo>
                <a:close/>
                <a:moveTo>
                  <a:pt x="3035" y="1532"/>
                </a:moveTo>
                <a:lnTo>
                  <a:pt x="3045" y="1532"/>
                </a:lnTo>
                <a:lnTo>
                  <a:pt x="3045" y="1534"/>
                </a:lnTo>
                <a:lnTo>
                  <a:pt x="3035" y="1534"/>
                </a:lnTo>
                <a:lnTo>
                  <a:pt x="3035" y="1532"/>
                </a:lnTo>
                <a:close/>
                <a:moveTo>
                  <a:pt x="3048" y="1532"/>
                </a:moveTo>
                <a:lnTo>
                  <a:pt x="3057" y="1532"/>
                </a:lnTo>
                <a:lnTo>
                  <a:pt x="3057" y="1534"/>
                </a:lnTo>
                <a:lnTo>
                  <a:pt x="3048" y="1534"/>
                </a:lnTo>
                <a:lnTo>
                  <a:pt x="3048" y="1532"/>
                </a:lnTo>
                <a:close/>
                <a:moveTo>
                  <a:pt x="3060" y="1532"/>
                </a:moveTo>
                <a:lnTo>
                  <a:pt x="3069" y="1532"/>
                </a:lnTo>
                <a:lnTo>
                  <a:pt x="3069" y="1534"/>
                </a:lnTo>
                <a:lnTo>
                  <a:pt x="3060" y="1534"/>
                </a:lnTo>
                <a:lnTo>
                  <a:pt x="3060" y="1532"/>
                </a:lnTo>
                <a:close/>
                <a:moveTo>
                  <a:pt x="3073" y="1532"/>
                </a:moveTo>
                <a:lnTo>
                  <a:pt x="3082" y="1532"/>
                </a:lnTo>
                <a:lnTo>
                  <a:pt x="3082" y="1534"/>
                </a:lnTo>
                <a:lnTo>
                  <a:pt x="3073" y="1534"/>
                </a:lnTo>
                <a:lnTo>
                  <a:pt x="3073" y="1532"/>
                </a:lnTo>
                <a:close/>
                <a:moveTo>
                  <a:pt x="3085" y="1532"/>
                </a:moveTo>
                <a:lnTo>
                  <a:pt x="3094" y="1532"/>
                </a:lnTo>
                <a:lnTo>
                  <a:pt x="3094" y="1534"/>
                </a:lnTo>
                <a:lnTo>
                  <a:pt x="3085" y="1534"/>
                </a:lnTo>
                <a:lnTo>
                  <a:pt x="3085" y="1532"/>
                </a:lnTo>
                <a:close/>
                <a:moveTo>
                  <a:pt x="3097" y="1532"/>
                </a:moveTo>
                <a:lnTo>
                  <a:pt x="3107" y="1532"/>
                </a:lnTo>
                <a:lnTo>
                  <a:pt x="3107" y="1534"/>
                </a:lnTo>
                <a:lnTo>
                  <a:pt x="3097" y="1534"/>
                </a:lnTo>
                <a:lnTo>
                  <a:pt x="3097" y="1532"/>
                </a:lnTo>
                <a:close/>
                <a:moveTo>
                  <a:pt x="3110" y="1532"/>
                </a:moveTo>
                <a:lnTo>
                  <a:pt x="3119" y="1532"/>
                </a:lnTo>
                <a:lnTo>
                  <a:pt x="3119" y="1534"/>
                </a:lnTo>
                <a:lnTo>
                  <a:pt x="3110" y="1534"/>
                </a:lnTo>
                <a:lnTo>
                  <a:pt x="3110" y="1532"/>
                </a:lnTo>
                <a:close/>
                <a:moveTo>
                  <a:pt x="3122" y="1532"/>
                </a:moveTo>
                <a:lnTo>
                  <a:pt x="3132" y="1532"/>
                </a:lnTo>
                <a:lnTo>
                  <a:pt x="3132" y="1534"/>
                </a:lnTo>
                <a:lnTo>
                  <a:pt x="3122" y="1534"/>
                </a:lnTo>
                <a:lnTo>
                  <a:pt x="3122" y="1532"/>
                </a:lnTo>
                <a:close/>
                <a:moveTo>
                  <a:pt x="3135" y="1532"/>
                </a:moveTo>
                <a:lnTo>
                  <a:pt x="3144" y="1532"/>
                </a:lnTo>
                <a:lnTo>
                  <a:pt x="3144" y="1534"/>
                </a:lnTo>
                <a:lnTo>
                  <a:pt x="3135" y="1534"/>
                </a:lnTo>
                <a:lnTo>
                  <a:pt x="3135" y="1532"/>
                </a:lnTo>
                <a:close/>
                <a:moveTo>
                  <a:pt x="3147" y="1532"/>
                </a:moveTo>
                <a:lnTo>
                  <a:pt x="3157" y="1532"/>
                </a:lnTo>
                <a:lnTo>
                  <a:pt x="3157" y="1534"/>
                </a:lnTo>
                <a:lnTo>
                  <a:pt x="3147" y="1534"/>
                </a:lnTo>
                <a:lnTo>
                  <a:pt x="3147" y="1532"/>
                </a:lnTo>
                <a:close/>
                <a:moveTo>
                  <a:pt x="3160" y="1532"/>
                </a:moveTo>
                <a:lnTo>
                  <a:pt x="3169" y="1532"/>
                </a:lnTo>
                <a:lnTo>
                  <a:pt x="3169" y="1534"/>
                </a:lnTo>
                <a:lnTo>
                  <a:pt x="3160" y="1534"/>
                </a:lnTo>
                <a:lnTo>
                  <a:pt x="3160" y="1532"/>
                </a:lnTo>
                <a:close/>
                <a:moveTo>
                  <a:pt x="3172" y="1532"/>
                </a:moveTo>
                <a:lnTo>
                  <a:pt x="3181" y="1532"/>
                </a:lnTo>
                <a:lnTo>
                  <a:pt x="3181" y="1534"/>
                </a:lnTo>
                <a:lnTo>
                  <a:pt x="3172" y="1534"/>
                </a:lnTo>
                <a:lnTo>
                  <a:pt x="3172" y="1532"/>
                </a:lnTo>
                <a:close/>
                <a:moveTo>
                  <a:pt x="3185" y="1532"/>
                </a:moveTo>
                <a:lnTo>
                  <a:pt x="3194" y="1532"/>
                </a:lnTo>
                <a:lnTo>
                  <a:pt x="3194" y="1534"/>
                </a:lnTo>
                <a:lnTo>
                  <a:pt x="3185" y="1534"/>
                </a:lnTo>
                <a:lnTo>
                  <a:pt x="3185" y="1532"/>
                </a:lnTo>
                <a:close/>
                <a:moveTo>
                  <a:pt x="3197" y="1532"/>
                </a:moveTo>
                <a:lnTo>
                  <a:pt x="3206" y="1532"/>
                </a:lnTo>
                <a:lnTo>
                  <a:pt x="3206" y="1534"/>
                </a:lnTo>
                <a:lnTo>
                  <a:pt x="3197" y="1534"/>
                </a:lnTo>
                <a:lnTo>
                  <a:pt x="3197" y="1532"/>
                </a:lnTo>
                <a:close/>
                <a:moveTo>
                  <a:pt x="3209" y="1532"/>
                </a:moveTo>
                <a:lnTo>
                  <a:pt x="3219" y="1532"/>
                </a:lnTo>
                <a:lnTo>
                  <a:pt x="3219" y="1534"/>
                </a:lnTo>
                <a:lnTo>
                  <a:pt x="3209" y="1534"/>
                </a:lnTo>
                <a:lnTo>
                  <a:pt x="3209" y="1532"/>
                </a:lnTo>
                <a:close/>
                <a:moveTo>
                  <a:pt x="3222" y="1532"/>
                </a:moveTo>
                <a:lnTo>
                  <a:pt x="3231" y="1532"/>
                </a:lnTo>
                <a:lnTo>
                  <a:pt x="3231" y="1534"/>
                </a:lnTo>
                <a:lnTo>
                  <a:pt x="3222" y="1534"/>
                </a:lnTo>
                <a:lnTo>
                  <a:pt x="3222" y="1532"/>
                </a:lnTo>
                <a:close/>
                <a:moveTo>
                  <a:pt x="3234" y="1532"/>
                </a:moveTo>
                <a:lnTo>
                  <a:pt x="3244" y="1532"/>
                </a:lnTo>
                <a:lnTo>
                  <a:pt x="3244" y="1534"/>
                </a:lnTo>
                <a:lnTo>
                  <a:pt x="3234" y="1534"/>
                </a:lnTo>
                <a:lnTo>
                  <a:pt x="3234" y="1532"/>
                </a:lnTo>
                <a:close/>
                <a:moveTo>
                  <a:pt x="3247" y="1532"/>
                </a:moveTo>
                <a:lnTo>
                  <a:pt x="3256" y="1532"/>
                </a:lnTo>
                <a:lnTo>
                  <a:pt x="3256" y="1534"/>
                </a:lnTo>
                <a:lnTo>
                  <a:pt x="3247" y="1534"/>
                </a:lnTo>
                <a:lnTo>
                  <a:pt x="3247" y="1532"/>
                </a:lnTo>
                <a:close/>
                <a:moveTo>
                  <a:pt x="3259" y="1532"/>
                </a:moveTo>
                <a:lnTo>
                  <a:pt x="3268" y="1532"/>
                </a:lnTo>
                <a:lnTo>
                  <a:pt x="3268" y="1534"/>
                </a:lnTo>
                <a:lnTo>
                  <a:pt x="3259" y="1534"/>
                </a:lnTo>
                <a:lnTo>
                  <a:pt x="3259" y="1532"/>
                </a:lnTo>
                <a:close/>
                <a:moveTo>
                  <a:pt x="3272" y="1532"/>
                </a:moveTo>
                <a:lnTo>
                  <a:pt x="3281" y="1532"/>
                </a:lnTo>
                <a:lnTo>
                  <a:pt x="3281" y="1534"/>
                </a:lnTo>
                <a:lnTo>
                  <a:pt x="3272" y="1534"/>
                </a:lnTo>
                <a:lnTo>
                  <a:pt x="3272" y="1532"/>
                </a:lnTo>
                <a:close/>
                <a:moveTo>
                  <a:pt x="3284" y="1532"/>
                </a:moveTo>
                <a:lnTo>
                  <a:pt x="3293" y="1532"/>
                </a:lnTo>
                <a:lnTo>
                  <a:pt x="3293" y="1534"/>
                </a:lnTo>
                <a:lnTo>
                  <a:pt x="3284" y="1534"/>
                </a:lnTo>
                <a:lnTo>
                  <a:pt x="3284" y="1532"/>
                </a:lnTo>
                <a:close/>
                <a:moveTo>
                  <a:pt x="3296" y="1532"/>
                </a:moveTo>
                <a:lnTo>
                  <a:pt x="3306" y="1532"/>
                </a:lnTo>
                <a:lnTo>
                  <a:pt x="3306" y="1534"/>
                </a:lnTo>
                <a:lnTo>
                  <a:pt x="3296" y="1534"/>
                </a:lnTo>
                <a:lnTo>
                  <a:pt x="3296" y="1532"/>
                </a:lnTo>
                <a:close/>
                <a:moveTo>
                  <a:pt x="3309" y="1532"/>
                </a:moveTo>
                <a:lnTo>
                  <a:pt x="3318" y="1532"/>
                </a:lnTo>
                <a:lnTo>
                  <a:pt x="3318" y="1534"/>
                </a:lnTo>
                <a:lnTo>
                  <a:pt x="3309" y="1534"/>
                </a:lnTo>
                <a:lnTo>
                  <a:pt x="3309" y="1532"/>
                </a:lnTo>
                <a:close/>
                <a:moveTo>
                  <a:pt x="3321" y="1532"/>
                </a:moveTo>
                <a:lnTo>
                  <a:pt x="3331" y="1532"/>
                </a:lnTo>
                <a:lnTo>
                  <a:pt x="3331" y="1534"/>
                </a:lnTo>
                <a:lnTo>
                  <a:pt x="3321" y="1534"/>
                </a:lnTo>
                <a:lnTo>
                  <a:pt x="3321" y="1532"/>
                </a:lnTo>
                <a:close/>
                <a:moveTo>
                  <a:pt x="3334" y="1532"/>
                </a:moveTo>
                <a:lnTo>
                  <a:pt x="3343" y="1532"/>
                </a:lnTo>
                <a:lnTo>
                  <a:pt x="3343" y="1534"/>
                </a:lnTo>
                <a:lnTo>
                  <a:pt x="3334" y="1534"/>
                </a:lnTo>
                <a:lnTo>
                  <a:pt x="3334" y="1532"/>
                </a:lnTo>
                <a:close/>
                <a:moveTo>
                  <a:pt x="3346" y="1532"/>
                </a:moveTo>
                <a:lnTo>
                  <a:pt x="3356" y="1532"/>
                </a:lnTo>
                <a:lnTo>
                  <a:pt x="3356" y="1534"/>
                </a:lnTo>
                <a:lnTo>
                  <a:pt x="3346" y="1534"/>
                </a:lnTo>
                <a:lnTo>
                  <a:pt x="3346" y="1532"/>
                </a:lnTo>
                <a:close/>
                <a:moveTo>
                  <a:pt x="3359" y="1532"/>
                </a:moveTo>
                <a:lnTo>
                  <a:pt x="3368" y="1532"/>
                </a:lnTo>
                <a:lnTo>
                  <a:pt x="3368" y="1534"/>
                </a:lnTo>
                <a:lnTo>
                  <a:pt x="3359" y="1534"/>
                </a:lnTo>
                <a:lnTo>
                  <a:pt x="3359" y="1532"/>
                </a:lnTo>
                <a:close/>
                <a:moveTo>
                  <a:pt x="3371" y="1532"/>
                </a:moveTo>
                <a:lnTo>
                  <a:pt x="3380" y="1532"/>
                </a:lnTo>
                <a:lnTo>
                  <a:pt x="3380" y="1534"/>
                </a:lnTo>
                <a:lnTo>
                  <a:pt x="3371" y="1534"/>
                </a:lnTo>
                <a:lnTo>
                  <a:pt x="3371" y="1532"/>
                </a:lnTo>
                <a:close/>
                <a:moveTo>
                  <a:pt x="3384" y="1532"/>
                </a:moveTo>
                <a:lnTo>
                  <a:pt x="3393" y="1532"/>
                </a:lnTo>
                <a:lnTo>
                  <a:pt x="3393" y="1534"/>
                </a:lnTo>
                <a:lnTo>
                  <a:pt x="3384" y="1534"/>
                </a:lnTo>
                <a:lnTo>
                  <a:pt x="3384" y="1532"/>
                </a:lnTo>
                <a:close/>
                <a:moveTo>
                  <a:pt x="3396" y="1532"/>
                </a:moveTo>
                <a:lnTo>
                  <a:pt x="3405" y="1532"/>
                </a:lnTo>
                <a:lnTo>
                  <a:pt x="3405" y="1534"/>
                </a:lnTo>
                <a:lnTo>
                  <a:pt x="3396" y="1534"/>
                </a:lnTo>
                <a:lnTo>
                  <a:pt x="3396" y="1532"/>
                </a:lnTo>
                <a:close/>
                <a:moveTo>
                  <a:pt x="3408" y="1532"/>
                </a:moveTo>
                <a:lnTo>
                  <a:pt x="3418" y="1532"/>
                </a:lnTo>
                <a:lnTo>
                  <a:pt x="3418" y="1534"/>
                </a:lnTo>
                <a:lnTo>
                  <a:pt x="3408" y="1534"/>
                </a:lnTo>
                <a:lnTo>
                  <a:pt x="3408" y="1532"/>
                </a:lnTo>
                <a:close/>
                <a:moveTo>
                  <a:pt x="3421" y="1532"/>
                </a:moveTo>
                <a:lnTo>
                  <a:pt x="3430" y="1532"/>
                </a:lnTo>
                <a:lnTo>
                  <a:pt x="3430" y="1534"/>
                </a:lnTo>
                <a:lnTo>
                  <a:pt x="3421" y="1534"/>
                </a:lnTo>
                <a:lnTo>
                  <a:pt x="3421" y="1532"/>
                </a:lnTo>
                <a:close/>
                <a:moveTo>
                  <a:pt x="3433" y="1532"/>
                </a:moveTo>
                <a:lnTo>
                  <a:pt x="3443" y="1532"/>
                </a:lnTo>
                <a:lnTo>
                  <a:pt x="3443" y="1534"/>
                </a:lnTo>
                <a:lnTo>
                  <a:pt x="3433" y="1534"/>
                </a:lnTo>
                <a:lnTo>
                  <a:pt x="3433" y="1532"/>
                </a:lnTo>
                <a:close/>
                <a:moveTo>
                  <a:pt x="3446" y="1532"/>
                </a:moveTo>
                <a:lnTo>
                  <a:pt x="3455" y="1532"/>
                </a:lnTo>
                <a:lnTo>
                  <a:pt x="3455" y="1534"/>
                </a:lnTo>
                <a:lnTo>
                  <a:pt x="3446" y="1534"/>
                </a:lnTo>
                <a:lnTo>
                  <a:pt x="3446" y="1532"/>
                </a:lnTo>
                <a:close/>
                <a:moveTo>
                  <a:pt x="3458" y="1532"/>
                </a:moveTo>
                <a:lnTo>
                  <a:pt x="3467" y="1532"/>
                </a:lnTo>
                <a:lnTo>
                  <a:pt x="3467" y="1534"/>
                </a:lnTo>
                <a:lnTo>
                  <a:pt x="3458" y="1534"/>
                </a:lnTo>
                <a:lnTo>
                  <a:pt x="3458" y="1532"/>
                </a:lnTo>
                <a:close/>
                <a:moveTo>
                  <a:pt x="3471" y="1532"/>
                </a:moveTo>
                <a:lnTo>
                  <a:pt x="3480" y="1532"/>
                </a:lnTo>
                <a:lnTo>
                  <a:pt x="3480" y="1534"/>
                </a:lnTo>
                <a:lnTo>
                  <a:pt x="3471" y="1534"/>
                </a:lnTo>
                <a:lnTo>
                  <a:pt x="3471" y="1532"/>
                </a:lnTo>
                <a:close/>
                <a:moveTo>
                  <a:pt x="3483" y="1532"/>
                </a:moveTo>
                <a:lnTo>
                  <a:pt x="3492" y="1532"/>
                </a:lnTo>
                <a:lnTo>
                  <a:pt x="3492" y="1534"/>
                </a:lnTo>
                <a:lnTo>
                  <a:pt x="3483" y="1534"/>
                </a:lnTo>
                <a:lnTo>
                  <a:pt x="3483" y="1532"/>
                </a:lnTo>
                <a:close/>
                <a:moveTo>
                  <a:pt x="3495" y="1532"/>
                </a:moveTo>
                <a:lnTo>
                  <a:pt x="3505" y="1532"/>
                </a:lnTo>
                <a:lnTo>
                  <a:pt x="3505" y="1534"/>
                </a:lnTo>
                <a:lnTo>
                  <a:pt x="3495" y="1534"/>
                </a:lnTo>
                <a:lnTo>
                  <a:pt x="3495" y="1532"/>
                </a:lnTo>
                <a:close/>
                <a:moveTo>
                  <a:pt x="3508" y="1532"/>
                </a:moveTo>
                <a:lnTo>
                  <a:pt x="3517" y="1532"/>
                </a:lnTo>
                <a:lnTo>
                  <a:pt x="3517" y="1534"/>
                </a:lnTo>
                <a:lnTo>
                  <a:pt x="3508" y="1534"/>
                </a:lnTo>
                <a:lnTo>
                  <a:pt x="3508" y="1532"/>
                </a:lnTo>
                <a:close/>
                <a:moveTo>
                  <a:pt x="3520" y="1532"/>
                </a:moveTo>
                <a:lnTo>
                  <a:pt x="3530" y="1532"/>
                </a:lnTo>
                <a:lnTo>
                  <a:pt x="3530" y="1534"/>
                </a:lnTo>
                <a:lnTo>
                  <a:pt x="3520" y="1534"/>
                </a:lnTo>
                <a:lnTo>
                  <a:pt x="3520" y="1532"/>
                </a:lnTo>
                <a:close/>
                <a:moveTo>
                  <a:pt x="3533" y="1532"/>
                </a:moveTo>
                <a:lnTo>
                  <a:pt x="3542" y="1532"/>
                </a:lnTo>
                <a:lnTo>
                  <a:pt x="3542" y="1534"/>
                </a:lnTo>
                <a:lnTo>
                  <a:pt x="3533" y="1534"/>
                </a:lnTo>
                <a:lnTo>
                  <a:pt x="3533" y="1532"/>
                </a:lnTo>
                <a:close/>
                <a:moveTo>
                  <a:pt x="3545" y="1532"/>
                </a:moveTo>
                <a:lnTo>
                  <a:pt x="3555" y="1532"/>
                </a:lnTo>
                <a:lnTo>
                  <a:pt x="3555" y="1534"/>
                </a:lnTo>
                <a:lnTo>
                  <a:pt x="3545" y="1534"/>
                </a:lnTo>
                <a:lnTo>
                  <a:pt x="3545" y="1532"/>
                </a:lnTo>
                <a:close/>
                <a:moveTo>
                  <a:pt x="3558" y="1532"/>
                </a:moveTo>
                <a:lnTo>
                  <a:pt x="3567" y="1532"/>
                </a:lnTo>
                <a:lnTo>
                  <a:pt x="3567" y="1534"/>
                </a:lnTo>
                <a:lnTo>
                  <a:pt x="3558" y="1534"/>
                </a:lnTo>
                <a:lnTo>
                  <a:pt x="3558" y="1532"/>
                </a:lnTo>
                <a:close/>
                <a:moveTo>
                  <a:pt x="3570" y="1532"/>
                </a:moveTo>
                <a:lnTo>
                  <a:pt x="3579" y="1532"/>
                </a:lnTo>
                <a:lnTo>
                  <a:pt x="3579" y="1534"/>
                </a:lnTo>
                <a:lnTo>
                  <a:pt x="3570" y="1534"/>
                </a:lnTo>
                <a:lnTo>
                  <a:pt x="3570" y="1532"/>
                </a:lnTo>
                <a:close/>
                <a:moveTo>
                  <a:pt x="3583" y="1532"/>
                </a:moveTo>
                <a:lnTo>
                  <a:pt x="3592" y="1532"/>
                </a:lnTo>
                <a:lnTo>
                  <a:pt x="3592" y="1534"/>
                </a:lnTo>
                <a:lnTo>
                  <a:pt x="3583" y="1534"/>
                </a:lnTo>
                <a:lnTo>
                  <a:pt x="3583" y="1532"/>
                </a:lnTo>
                <a:close/>
                <a:moveTo>
                  <a:pt x="3595" y="1532"/>
                </a:moveTo>
                <a:lnTo>
                  <a:pt x="3604" y="1532"/>
                </a:lnTo>
                <a:lnTo>
                  <a:pt x="3604" y="1534"/>
                </a:lnTo>
                <a:lnTo>
                  <a:pt x="3595" y="1534"/>
                </a:lnTo>
                <a:lnTo>
                  <a:pt x="3595" y="1532"/>
                </a:lnTo>
                <a:close/>
                <a:moveTo>
                  <a:pt x="3607" y="1532"/>
                </a:moveTo>
                <a:lnTo>
                  <a:pt x="3617" y="1532"/>
                </a:lnTo>
                <a:lnTo>
                  <a:pt x="3617" y="1534"/>
                </a:lnTo>
                <a:lnTo>
                  <a:pt x="3607" y="1534"/>
                </a:lnTo>
                <a:lnTo>
                  <a:pt x="3607" y="1532"/>
                </a:lnTo>
                <a:close/>
                <a:moveTo>
                  <a:pt x="3620" y="1532"/>
                </a:moveTo>
                <a:lnTo>
                  <a:pt x="3629" y="1532"/>
                </a:lnTo>
                <a:lnTo>
                  <a:pt x="3629" y="1534"/>
                </a:lnTo>
                <a:lnTo>
                  <a:pt x="3620" y="1534"/>
                </a:lnTo>
                <a:lnTo>
                  <a:pt x="3620" y="1532"/>
                </a:lnTo>
                <a:close/>
                <a:moveTo>
                  <a:pt x="3632" y="1532"/>
                </a:moveTo>
                <a:lnTo>
                  <a:pt x="3642" y="1532"/>
                </a:lnTo>
                <a:lnTo>
                  <a:pt x="3642" y="1534"/>
                </a:lnTo>
                <a:lnTo>
                  <a:pt x="3632" y="1534"/>
                </a:lnTo>
                <a:lnTo>
                  <a:pt x="3632" y="1532"/>
                </a:lnTo>
                <a:close/>
                <a:moveTo>
                  <a:pt x="3645" y="1532"/>
                </a:moveTo>
                <a:lnTo>
                  <a:pt x="3654" y="1532"/>
                </a:lnTo>
                <a:lnTo>
                  <a:pt x="3654" y="1534"/>
                </a:lnTo>
                <a:lnTo>
                  <a:pt x="3645" y="1534"/>
                </a:lnTo>
                <a:lnTo>
                  <a:pt x="3645" y="1532"/>
                </a:lnTo>
                <a:close/>
                <a:moveTo>
                  <a:pt x="3657" y="1532"/>
                </a:moveTo>
                <a:lnTo>
                  <a:pt x="3667" y="1532"/>
                </a:lnTo>
                <a:lnTo>
                  <a:pt x="3667" y="1534"/>
                </a:lnTo>
                <a:lnTo>
                  <a:pt x="3657" y="1534"/>
                </a:lnTo>
                <a:lnTo>
                  <a:pt x="3657" y="1532"/>
                </a:lnTo>
                <a:close/>
                <a:moveTo>
                  <a:pt x="3670" y="1532"/>
                </a:moveTo>
                <a:lnTo>
                  <a:pt x="3679" y="1532"/>
                </a:lnTo>
                <a:lnTo>
                  <a:pt x="3679" y="1534"/>
                </a:lnTo>
                <a:lnTo>
                  <a:pt x="3670" y="1534"/>
                </a:lnTo>
                <a:lnTo>
                  <a:pt x="3670" y="1532"/>
                </a:lnTo>
                <a:close/>
                <a:moveTo>
                  <a:pt x="3682" y="1532"/>
                </a:moveTo>
                <a:lnTo>
                  <a:pt x="3691" y="1532"/>
                </a:lnTo>
                <a:lnTo>
                  <a:pt x="3691" y="1534"/>
                </a:lnTo>
                <a:lnTo>
                  <a:pt x="3682" y="1534"/>
                </a:lnTo>
                <a:lnTo>
                  <a:pt x="3682" y="1532"/>
                </a:lnTo>
                <a:close/>
                <a:moveTo>
                  <a:pt x="3694" y="1532"/>
                </a:moveTo>
                <a:lnTo>
                  <a:pt x="3704" y="1532"/>
                </a:lnTo>
                <a:lnTo>
                  <a:pt x="3704" y="1534"/>
                </a:lnTo>
                <a:lnTo>
                  <a:pt x="3694" y="1534"/>
                </a:lnTo>
                <a:lnTo>
                  <a:pt x="3694" y="1532"/>
                </a:lnTo>
                <a:close/>
                <a:moveTo>
                  <a:pt x="3707" y="1532"/>
                </a:moveTo>
                <a:lnTo>
                  <a:pt x="3716" y="1532"/>
                </a:lnTo>
                <a:lnTo>
                  <a:pt x="3716" y="1534"/>
                </a:lnTo>
                <a:lnTo>
                  <a:pt x="3707" y="1534"/>
                </a:lnTo>
                <a:lnTo>
                  <a:pt x="3707" y="1532"/>
                </a:lnTo>
                <a:close/>
                <a:moveTo>
                  <a:pt x="3719" y="1532"/>
                </a:moveTo>
                <a:lnTo>
                  <a:pt x="3729" y="1532"/>
                </a:lnTo>
                <a:lnTo>
                  <a:pt x="3729" y="1534"/>
                </a:lnTo>
                <a:lnTo>
                  <a:pt x="3719" y="1534"/>
                </a:lnTo>
                <a:lnTo>
                  <a:pt x="3719" y="1532"/>
                </a:lnTo>
                <a:close/>
                <a:moveTo>
                  <a:pt x="3732" y="1532"/>
                </a:moveTo>
                <a:lnTo>
                  <a:pt x="3741" y="1532"/>
                </a:lnTo>
                <a:lnTo>
                  <a:pt x="3741" y="1534"/>
                </a:lnTo>
                <a:lnTo>
                  <a:pt x="3732" y="1534"/>
                </a:lnTo>
                <a:lnTo>
                  <a:pt x="3732" y="1532"/>
                </a:lnTo>
                <a:close/>
                <a:moveTo>
                  <a:pt x="3744" y="1532"/>
                </a:moveTo>
                <a:lnTo>
                  <a:pt x="3754" y="1532"/>
                </a:lnTo>
                <a:lnTo>
                  <a:pt x="3754" y="1534"/>
                </a:lnTo>
                <a:lnTo>
                  <a:pt x="3744" y="1534"/>
                </a:lnTo>
                <a:lnTo>
                  <a:pt x="3744" y="1532"/>
                </a:lnTo>
                <a:close/>
                <a:moveTo>
                  <a:pt x="3757" y="1532"/>
                </a:moveTo>
                <a:lnTo>
                  <a:pt x="3766" y="1532"/>
                </a:lnTo>
                <a:lnTo>
                  <a:pt x="3766" y="1534"/>
                </a:lnTo>
                <a:lnTo>
                  <a:pt x="3757" y="1534"/>
                </a:lnTo>
                <a:lnTo>
                  <a:pt x="3757" y="1532"/>
                </a:lnTo>
                <a:close/>
                <a:moveTo>
                  <a:pt x="3769" y="1532"/>
                </a:moveTo>
                <a:lnTo>
                  <a:pt x="3778" y="1532"/>
                </a:lnTo>
                <a:lnTo>
                  <a:pt x="3778" y="1534"/>
                </a:lnTo>
                <a:lnTo>
                  <a:pt x="3769" y="1534"/>
                </a:lnTo>
                <a:lnTo>
                  <a:pt x="3769" y="1532"/>
                </a:lnTo>
                <a:close/>
                <a:moveTo>
                  <a:pt x="3782" y="1532"/>
                </a:moveTo>
                <a:lnTo>
                  <a:pt x="3791" y="1532"/>
                </a:lnTo>
                <a:lnTo>
                  <a:pt x="3791" y="1534"/>
                </a:lnTo>
                <a:lnTo>
                  <a:pt x="3782" y="1534"/>
                </a:lnTo>
                <a:lnTo>
                  <a:pt x="3782" y="1532"/>
                </a:lnTo>
                <a:close/>
                <a:moveTo>
                  <a:pt x="3794" y="1532"/>
                </a:moveTo>
                <a:lnTo>
                  <a:pt x="3800" y="1532"/>
                </a:lnTo>
                <a:lnTo>
                  <a:pt x="3800" y="1534"/>
                </a:lnTo>
                <a:lnTo>
                  <a:pt x="3794" y="1534"/>
                </a:lnTo>
                <a:lnTo>
                  <a:pt x="3794" y="1532"/>
                </a:lnTo>
                <a:close/>
                <a:moveTo>
                  <a:pt x="0" y="1277"/>
                </a:moveTo>
                <a:lnTo>
                  <a:pt x="10" y="1277"/>
                </a:lnTo>
                <a:lnTo>
                  <a:pt x="10" y="1279"/>
                </a:lnTo>
                <a:lnTo>
                  <a:pt x="0" y="1279"/>
                </a:lnTo>
                <a:lnTo>
                  <a:pt x="0" y="1277"/>
                </a:lnTo>
                <a:close/>
                <a:moveTo>
                  <a:pt x="13" y="1277"/>
                </a:moveTo>
                <a:lnTo>
                  <a:pt x="22" y="1277"/>
                </a:lnTo>
                <a:lnTo>
                  <a:pt x="22" y="1279"/>
                </a:lnTo>
                <a:lnTo>
                  <a:pt x="13" y="1279"/>
                </a:lnTo>
                <a:lnTo>
                  <a:pt x="13" y="1277"/>
                </a:lnTo>
                <a:close/>
                <a:moveTo>
                  <a:pt x="25" y="1277"/>
                </a:moveTo>
                <a:lnTo>
                  <a:pt x="35" y="1277"/>
                </a:lnTo>
                <a:lnTo>
                  <a:pt x="35" y="1279"/>
                </a:lnTo>
                <a:lnTo>
                  <a:pt x="25" y="1279"/>
                </a:lnTo>
                <a:lnTo>
                  <a:pt x="25" y="1277"/>
                </a:lnTo>
                <a:close/>
                <a:moveTo>
                  <a:pt x="38" y="1277"/>
                </a:moveTo>
                <a:lnTo>
                  <a:pt x="47" y="1277"/>
                </a:lnTo>
                <a:lnTo>
                  <a:pt x="47" y="1279"/>
                </a:lnTo>
                <a:lnTo>
                  <a:pt x="38" y="1279"/>
                </a:lnTo>
                <a:lnTo>
                  <a:pt x="38" y="1277"/>
                </a:lnTo>
                <a:close/>
                <a:moveTo>
                  <a:pt x="50" y="1277"/>
                </a:moveTo>
                <a:lnTo>
                  <a:pt x="59" y="1277"/>
                </a:lnTo>
                <a:lnTo>
                  <a:pt x="59" y="1279"/>
                </a:lnTo>
                <a:lnTo>
                  <a:pt x="50" y="1279"/>
                </a:lnTo>
                <a:lnTo>
                  <a:pt x="50" y="1277"/>
                </a:lnTo>
                <a:close/>
                <a:moveTo>
                  <a:pt x="63" y="1277"/>
                </a:moveTo>
                <a:lnTo>
                  <a:pt x="72" y="1277"/>
                </a:lnTo>
                <a:lnTo>
                  <a:pt x="72" y="1279"/>
                </a:lnTo>
                <a:lnTo>
                  <a:pt x="63" y="1279"/>
                </a:lnTo>
                <a:lnTo>
                  <a:pt x="63" y="1277"/>
                </a:lnTo>
                <a:close/>
                <a:moveTo>
                  <a:pt x="75" y="1277"/>
                </a:moveTo>
                <a:lnTo>
                  <a:pt x="84" y="1277"/>
                </a:lnTo>
                <a:lnTo>
                  <a:pt x="84" y="1279"/>
                </a:lnTo>
                <a:lnTo>
                  <a:pt x="75" y="1279"/>
                </a:lnTo>
                <a:lnTo>
                  <a:pt x="75" y="1277"/>
                </a:lnTo>
                <a:close/>
                <a:moveTo>
                  <a:pt x="87" y="1277"/>
                </a:moveTo>
                <a:lnTo>
                  <a:pt x="97" y="1277"/>
                </a:lnTo>
                <a:lnTo>
                  <a:pt x="97" y="1279"/>
                </a:lnTo>
                <a:lnTo>
                  <a:pt x="87" y="1279"/>
                </a:lnTo>
                <a:lnTo>
                  <a:pt x="87" y="1277"/>
                </a:lnTo>
                <a:close/>
                <a:moveTo>
                  <a:pt x="100" y="1277"/>
                </a:moveTo>
                <a:lnTo>
                  <a:pt x="109" y="1277"/>
                </a:lnTo>
                <a:lnTo>
                  <a:pt x="109" y="1279"/>
                </a:lnTo>
                <a:lnTo>
                  <a:pt x="100" y="1279"/>
                </a:lnTo>
                <a:lnTo>
                  <a:pt x="100" y="1277"/>
                </a:lnTo>
                <a:close/>
                <a:moveTo>
                  <a:pt x="112" y="1277"/>
                </a:moveTo>
                <a:lnTo>
                  <a:pt x="122" y="1277"/>
                </a:lnTo>
                <a:lnTo>
                  <a:pt x="122" y="1279"/>
                </a:lnTo>
                <a:lnTo>
                  <a:pt x="112" y="1279"/>
                </a:lnTo>
                <a:lnTo>
                  <a:pt x="112" y="1277"/>
                </a:lnTo>
                <a:close/>
                <a:moveTo>
                  <a:pt x="125" y="1277"/>
                </a:moveTo>
                <a:lnTo>
                  <a:pt x="134" y="1277"/>
                </a:lnTo>
                <a:lnTo>
                  <a:pt x="134" y="1279"/>
                </a:lnTo>
                <a:lnTo>
                  <a:pt x="125" y="1279"/>
                </a:lnTo>
                <a:lnTo>
                  <a:pt x="125" y="1277"/>
                </a:lnTo>
                <a:close/>
                <a:moveTo>
                  <a:pt x="137" y="1277"/>
                </a:moveTo>
                <a:lnTo>
                  <a:pt x="146" y="1277"/>
                </a:lnTo>
                <a:lnTo>
                  <a:pt x="146" y="1279"/>
                </a:lnTo>
                <a:lnTo>
                  <a:pt x="137" y="1279"/>
                </a:lnTo>
                <a:lnTo>
                  <a:pt x="137" y="1277"/>
                </a:lnTo>
                <a:close/>
                <a:moveTo>
                  <a:pt x="150" y="1277"/>
                </a:moveTo>
                <a:lnTo>
                  <a:pt x="159" y="1277"/>
                </a:lnTo>
                <a:lnTo>
                  <a:pt x="159" y="1279"/>
                </a:lnTo>
                <a:lnTo>
                  <a:pt x="150" y="1279"/>
                </a:lnTo>
                <a:lnTo>
                  <a:pt x="150" y="1277"/>
                </a:lnTo>
                <a:close/>
                <a:moveTo>
                  <a:pt x="162" y="1277"/>
                </a:moveTo>
                <a:lnTo>
                  <a:pt x="171" y="1277"/>
                </a:lnTo>
                <a:lnTo>
                  <a:pt x="171" y="1279"/>
                </a:lnTo>
                <a:lnTo>
                  <a:pt x="162" y="1279"/>
                </a:lnTo>
                <a:lnTo>
                  <a:pt x="162" y="1277"/>
                </a:lnTo>
                <a:close/>
                <a:moveTo>
                  <a:pt x="174" y="1277"/>
                </a:moveTo>
                <a:lnTo>
                  <a:pt x="184" y="1277"/>
                </a:lnTo>
                <a:lnTo>
                  <a:pt x="184" y="1279"/>
                </a:lnTo>
                <a:lnTo>
                  <a:pt x="174" y="1279"/>
                </a:lnTo>
                <a:lnTo>
                  <a:pt x="174" y="1277"/>
                </a:lnTo>
                <a:close/>
                <a:moveTo>
                  <a:pt x="187" y="1277"/>
                </a:moveTo>
                <a:lnTo>
                  <a:pt x="196" y="1277"/>
                </a:lnTo>
                <a:lnTo>
                  <a:pt x="196" y="1279"/>
                </a:lnTo>
                <a:lnTo>
                  <a:pt x="187" y="1279"/>
                </a:lnTo>
                <a:lnTo>
                  <a:pt x="187" y="1277"/>
                </a:lnTo>
                <a:close/>
                <a:moveTo>
                  <a:pt x="199" y="1277"/>
                </a:moveTo>
                <a:lnTo>
                  <a:pt x="209" y="1277"/>
                </a:lnTo>
                <a:lnTo>
                  <a:pt x="209" y="1279"/>
                </a:lnTo>
                <a:lnTo>
                  <a:pt x="199" y="1279"/>
                </a:lnTo>
                <a:lnTo>
                  <a:pt x="199" y="1277"/>
                </a:lnTo>
                <a:close/>
                <a:moveTo>
                  <a:pt x="212" y="1277"/>
                </a:moveTo>
                <a:lnTo>
                  <a:pt x="221" y="1277"/>
                </a:lnTo>
                <a:lnTo>
                  <a:pt x="221" y="1279"/>
                </a:lnTo>
                <a:lnTo>
                  <a:pt x="212" y="1279"/>
                </a:lnTo>
                <a:lnTo>
                  <a:pt x="212" y="1277"/>
                </a:lnTo>
                <a:close/>
                <a:moveTo>
                  <a:pt x="224" y="1277"/>
                </a:moveTo>
                <a:lnTo>
                  <a:pt x="234" y="1277"/>
                </a:lnTo>
                <a:lnTo>
                  <a:pt x="234" y="1279"/>
                </a:lnTo>
                <a:lnTo>
                  <a:pt x="224" y="1279"/>
                </a:lnTo>
                <a:lnTo>
                  <a:pt x="224" y="1277"/>
                </a:lnTo>
                <a:close/>
                <a:moveTo>
                  <a:pt x="237" y="1277"/>
                </a:moveTo>
                <a:lnTo>
                  <a:pt x="246" y="1277"/>
                </a:lnTo>
                <a:lnTo>
                  <a:pt x="246" y="1279"/>
                </a:lnTo>
                <a:lnTo>
                  <a:pt x="237" y="1279"/>
                </a:lnTo>
                <a:lnTo>
                  <a:pt x="237" y="1277"/>
                </a:lnTo>
                <a:close/>
                <a:moveTo>
                  <a:pt x="249" y="1277"/>
                </a:moveTo>
                <a:lnTo>
                  <a:pt x="258" y="1277"/>
                </a:lnTo>
                <a:lnTo>
                  <a:pt x="258" y="1279"/>
                </a:lnTo>
                <a:lnTo>
                  <a:pt x="249" y="1279"/>
                </a:lnTo>
                <a:lnTo>
                  <a:pt x="249" y="1277"/>
                </a:lnTo>
                <a:close/>
                <a:moveTo>
                  <a:pt x="262" y="1277"/>
                </a:moveTo>
                <a:lnTo>
                  <a:pt x="271" y="1277"/>
                </a:lnTo>
                <a:lnTo>
                  <a:pt x="271" y="1279"/>
                </a:lnTo>
                <a:lnTo>
                  <a:pt x="262" y="1279"/>
                </a:lnTo>
                <a:lnTo>
                  <a:pt x="262" y="1277"/>
                </a:lnTo>
                <a:close/>
                <a:moveTo>
                  <a:pt x="274" y="1277"/>
                </a:moveTo>
                <a:lnTo>
                  <a:pt x="283" y="1277"/>
                </a:lnTo>
                <a:lnTo>
                  <a:pt x="283" y="1279"/>
                </a:lnTo>
                <a:lnTo>
                  <a:pt x="274" y="1279"/>
                </a:lnTo>
                <a:lnTo>
                  <a:pt x="274" y="1277"/>
                </a:lnTo>
                <a:close/>
                <a:moveTo>
                  <a:pt x="286" y="1277"/>
                </a:moveTo>
                <a:lnTo>
                  <a:pt x="296" y="1277"/>
                </a:lnTo>
                <a:lnTo>
                  <a:pt x="296" y="1279"/>
                </a:lnTo>
                <a:lnTo>
                  <a:pt x="286" y="1279"/>
                </a:lnTo>
                <a:lnTo>
                  <a:pt x="286" y="1277"/>
                </a:lnTo>
                <a:close/>
                <a:moveTo>
                  <a:pt x="299" y="1277"/>
                </a:moveTo>
                <a:lnTo>
                  <a:pt x="308" y="1277"/>
                </a:lnTo>
                <a:lnTo>
                  <a:pt x="308" y="1279"/>
                </a:lnTo>
                <a:lnTo>
                  <a:pt x="299" y="1279"/>
                </a:lnTo>
                <a:lnTo>
                  <a:pt x="299" y="1277"/>
                </a:lnTo>
                <a:close/>
                <a:moveTo>
                  <a:pt x="311" y="1277"/>
                </a:moveTo>
                <a:lnTo>
                  <a:pt x="321" y="1277"/>
                </a:lnTo>
                <a:lnTo>
                  <a:pt x="321" y="1279"/>
                </a:lnTo>
                <a:lnTo>
                  <a:pt x="311" y="1279"/>
                </a:lnTo>
                <a:lnTo>
                  <a:pt x="311" y="1277"/>
                </a:lnTo>
                <a:close/>
                <a:moveTo>
                  <a:pt x="324" y="1277"/>
                </a:moveTo>
                <a:lnTo>
                  <a:pt x="333" y="1277"/>
                </a:lnTo>
                <a:lnTo>
                  <a:pt x="333" y="1279"/>
                </a:lnTo>
                <a:lnTo>
                  <a:pt x="324" y="1279"/>
                </a:lnTo>
                <a:lnTo>
                  <a:pt x="324" y="1277"/>
                </a:lnTo>
                <a:close/>
                <a:moveTo>
                  <a:pt x="336" y="1277"/>
                </a:moveTo>
                <a:lnTo>
                  <a:pt x="346" y="1277"/>
                </a:lnTo>
                <a:lnTo>
                  <a:pt x="346" y="1279"/>
                </a:lnTo>
                <a:lnTo>
                  <a:pt x="336" y="1279"/>
                </a:lnTo>
                <a:lnTo>
                  <a:pt x="336" y="1277"/>
                </a:lnTo>
                <a:close/>
                <a:moveTo>
                  <a:pt x="349" y="1277"/>
                </a:moveTo>
                <a:lnTo>
                  <a:pt x="358" y="1277"/>
                </a:lnTo>
                <a:lnTo>
                  <a:pt x="358" y="1279"/>
                </a:lnTo>
                <a:lnTo>
                  <a:pt x="349" y="1279"/>
                </a:lnTo>
                <a:lnTo>
                  <a:pt x="349" y="1277"/>
                </a:lnTo>
                <a:close/>
                <a:moveTo>
                  <a:pt x="361" y="1277"/>
                </a:moveTo>
                <a:lnTo>
                  <a:pt x="370" y="1277"/>
                </a:lnTo>
                <a:lnTo>
                  <a:pt x="370" y="1279"/>
                </a:lnTo>
                <a:lnTo>
                  <a:pt x="361" y="1279"/>
                </a:lnTo>
                <a:lnTo>
                  <a:pt x="361" y="1277"/>
                </a:lnTo>
                <a:close/>
                <a:moveTo>
                  <a:pt x="373" y="1277"/>
                </a:moveTo>
                <a:lnTo>
                  <a:pt x="383" y="1277"/>
                </a:lnTo>
                <a:lnTo>
                  <a:pt x="383" y="1279"/>
                </a:lnTo>
                <a:lnTo>
                  <a:pt x="373" y="1279"/>
                </a:lnTo>
                <a:lnTo>
                  <a:pt x="373" y="1277"/>
                </a:lnTo>
                <a:close/>
                <a:moveTo>
                  <a:pt x="386" y="1277"/>
                </a:moveTo>
                <a:lnTo>
                  <a:pt x="395" y="1277"/>
                </a:lnTo>
                <a:lnTo>
                  <a:pt x="395" y="1279"/>
                </a:lnTo>
                <a:lnTo>
                  <a:pt x="386" y="1279"/>
                </a:lnTo>
                <a:lnTo>
                  <a:pt x="386" y="1277"/>
                </a:lnTo>
                <a:close/>
                <a:moveTo>
                  <a:pt x="398" y="1277"/>
                </a:moveTo>
                <a:lnTo>
                  <a:pt x="408" y="1277"/>
                </a:lnTo>
                <a:lnTo>
                  <a:pt x="408" y="1279"/>
                </a:lnTo>
                <a:lnTo>
                  <a:pt x="398" y="1279"/>
                </a:lnTo>
                <a:lnTo>
                  <a:pt x="398" y="1277"/>
                </a:lnTo>
                <a:close/>
                <a:moveTo>
                  <a:pt x="411" y="1277"/>
                </a:moveTo>
                <a:lnTo>
                  <a:pt x="420" y="1277"/>
                </a:lnTo>
                <a:lnTo>
                  <a:pt x="420" y="1279"/>
                </a:lnTo>
                <a:lnTo>
                  <a:pt x="411" y="1279"/>
                </a:lnTo>
                <a:lnTo>
                  <a:pt x="411" y="1277"/>
                </a:lnTo>
                <a:close/>
                <a:moveTo>
                  <a:pt x="423" y="1277"/>
                </a:moveTo>
                <a:lnTo>
                  <a:pt x="433" y="1277"/>
                </a:lnTo>
                <a:lnTo>
                  <a:pt x="433" y="1279"/>
                </a:lnTo>
                <a:lnTo>
                  <a:pt x="423" y="1279"/>
                </a:lnTo>
                <a:lnTo>
                  <a:pt x="423" y="1277"/>
                </a:lnTo>
                <a:close/>
                <a:moveTo>
                  <a:pt x="436" y="1277"/>
                </a:moveTo>
                <a:lnTo>
                  <a:pt x="445" y="1277"/>
                </a:lnTo>
                <a:lnTo>
                  <a:pt x="445" y="1279"/>
                </a:lnTo>
                <a:lnTo>
                  <a:pt x="436" y="1279"/>
                </a:lnTo>
                <a:lnTo>
                  <a:pt x="436" y="1277"/>
                </a:lnTo>
                <a:close/>
                <a:moveTo>
                  <a:pt x="448" y="1277"/>
                </a:moveTo>
                <a:lnTo>
                  <a:pt x="457" y="1277"/>
                </a:lnTo>
                <a:lnTo>
                  <a:pt x="457" y="1279"/>
                </a:lnTo>
                <a:lnTo>
                  <a:pt x="448" y="1279"/>
                </a:lnTo>
                <a:lnTo>
                  <a:pt x="448" y="1277"/>
                </a:lnTo>
                <a:close/>
                <a:moveTo>
                  <a:pt x="461" y="1277"/>
                </a:moveTo>
                <a:lnTo>
                  <a:pt x="470" y="1277"/>
                </a:lnTo>
                <a:lnTo>
                  <a:pt x="470" y="1279"/>
                </a:lnTo>
                <a:lnTo>
                  <a:pt x="461" y="1279"/>
                </a:lnTo>
                <a:lnTo>
                  <a:pt x="461" y="1277"/>
                </a:lnTo>
                <a:close/>
                <a:moveTo>
                  <a:pt x="473" y="1277"/>
                </a:moveTo>
                <a:lnTo>
                  <a:pt x="482" y="1277"/>
                </a:lnTo>
                <a:lnTo>
                  <a:pt x="482" y="1279"/>
                </a:lnTo>
                <a:lnTo>
                  <a:pt x="473" y="1279"/>
                </a:lnTo>
                <a:lnTo>
                  <a:pt x="473" y="1277"/>
                </a:lnTo>
                <a:close/>
                <a:moveTo>
                  <a:pt x="485" y="1277"/>
                </a:moveTo>
                <a:lnTo>
                  <a:pt x="495" y="1277"/>
                </a:lnTo>
                <a:lnTo>
                  <a:pt x="495" y="1279"/>
                </a:lnTo>
                <a:lnTo>
                  <a:pt x="485" y="1279"/>
                </a:lnTo>
                <a:lnTo>
                  <a:pt x="485" y="1277"/>
                </a:lnTo>
                <a:close/>
                <a:moveTo>
                  <a:pt x="498" y="1277"/>
                </a:moveTo>
                <a:lnTo>
                  <a:pt x="507" y="1277"/>
                </a:lnTo>
                <a:lnTo>
                  <a:pt x="507" y="1279"/>
                </a:lnTo>
                <a:lnTo>
                  <a:pt x="498" y="1279"/>
                </a:lnTo>
                <a:lnTo>
                  <a:pt x="498" y="1277"/>
                </a:lnTo>
                <a:close/>
                <a:moveTo>
                  <a:pt x="510" y="1277"/>
                </a:moveTo>
                <a:lnTo>
                  <a:pt x="520" y="1277"/>
                </a:lnTo>
                <a:lnTo>
                  <a:pt x="520" y="1279"/>
                </a:lnTo>
                <a:lnTo>
                  <a:pt x="510" y="1279"/>
                </a:lnTo>
                <a:lnTo>
                  <a:pt x="510" y="1277"/>
                </a:lnTo>
                <a:close/>
                <a:moveTo>
                  <a:pt x="523" y="1277"/>
                </a:moveTo>
                <a:lnTo>
                  <a:pt x="532" y="1277"/>
                </a:lnTo>
                <a:lnTo>
                  <a:pt x="532" y="1279"/>
                </a:lnTo>
                <a:lnTo>
                  <a:pt x="523" y="1279"/>
                </a:lnTo>
                <a:lnTo>
                  <a:pt x="523" y="1277"/>
                </a:lnTo>
                <a:close/>
                <a:moveTo>
                  <a:pt x="535" y="1277"/>
                </a:moveTo>
                <a:lnTo>
                  <a:pt x="545" y="1277"/>
                </a:lnTo>
                <a:lnTo>
                  <a:pt x="545" y="1279"/>
                </a:lnTo>
                <a:lnTo>
                  <a:pt x="535" y="1279"/>
                </a:lnTo>
                <a:lnTo>
                  <a:pt x="535" y="1277"/>
                </a:lnTo>
                <a:close/>
                <a:moveTo>
                  <a:pt x="548" y="1277"/>
                </a:moveTo>
                <a:lnTo>
                  <a:pt x="557" y="1277"/>
                </a:lnTo>
                <a:lnTo>
                  <a:pt x="557" y="1279"/>
                </a:lnTo>
                <a:lnTo>
                  <a:pt x="548" y="1279"/>
                </a:lnTo>
                <a:lnTo>
                  <a:pt x="548" y="1277"/>
                </a:lnTo>
                <a:close/>
                <a:moveTo>
                  <a:pt x="560" y="1277"/>
                </a:moveTo>
                <a:lnTo>
                  <a:pt x="569" y="1277"/>
                </a:lnTo>
                <a:lnTo>
                  <a:pt x="569" y="1279"/>
                </a:lnTo>
                <a:lnTo>
                  <a:pt x="560" y="1279"/>
                </a:lnTo>
                <a:lnTo>
                  <a:pt x="560" y="1277"/>
                </a:lnTo>
                <a:close/>
                <a:moveTo>
                  <a:pt x="573" y="1277"/>
                </a:moveTo>
                <a:lnTo>
                  <a:pt x="582" y="1277"/>
                </a:lnTo>
                <a:lnTo>
                  <a:pt x="582" y="1279"/>
                </a:lnTo>
                <a:lnTo>
                  <a:pt x="573" y="1279"/>
                </a:lnTo>
                <a:lnTo>
                  <a:pt x="573" y="1277"/>
                </a:lnTo>
                <a:close/>
                <a:moveTo>
                  <a:pt x="585" y="1277"/>
                </a:moveTo>
                <a:lnTo>
                  <a:pt x="594" y="1277"/>
                </a:lnTo>
                <a:lnTo>
                  <a:pt x="594" y="1279"/>
                </a:lnTo>
                <a:lnTo>
                  <a:pt x="585" y="1279"/>
                </a:lnTo>
                <a:lnTo>
                  <a:pt x="585" y="1277"/>
                </a:lnTo>
                <a:close/>
                <a:moveTo>
                  <a:pt x="597" y="1277"/>
                </a:moveTo>
                <a:lnTo>
                  <a:pt x="607" y="1277"/>
                </a:lnTo>
                <a:lnTo>
                  <a:pt x="607" y="1279"/>
                </a:lnTo>
                <a:lnTo>
                  <a:pt x="597" y="1279"/>
                </a:lnTo>
                <a:lnTo>
                  <a:pt x="597" y="1277"/>
                </a:lnTo>
                <a:close/>
                <a:moveTo>
                  <a:pt x="610" y="1277"/>
                </a:moveTo>
                <a:lnTo>
                  <a:pt x="619" y="1277"/>
                </a:lnTo>
                <a:lnTo>
                  <a:pt x="619" y="1279"/>
                </a:lnTo>
                <a:lnTo>
                  <a:pt x="610" y="1279"/>
                </a:lnTo>
                <a:lnTo>
                  <a:pt x="610" y="1277"/>
                </a:lnTo>
                <a:close/>
                <a:moveTo>
                  <a:pt x="622" y="1277"/>
                </a:moveTo>
                <a:lnTo>
                  <a:pt x="632" y="1277"/>
                </a:lnTo>
                <a:lnTo>
                  <a:pt x="632" y="1279"/>
                </a:lnTo>
                <a:lnTo>
                  <a:pt x="622" y="1279"/>
                </a:lnTo>
                <a:lnTo>
                  <a:pt x="622" y="1277"/>
                </a:lnTo>
                <a:close/>
                <a:moveTo>
                  <a:pt x="635" y="1277"/>
                </a:moveTo>
                <a:lnTo>
                  <a:pt x="644" y="1277"/>
                </a:lnTo>
                <a:lnTo>
                  <a:pt x="644" y="1279"/>
                </a:lnTo>
                <a:lnTo>
                  <a:pt x="635" y="1279"/>
                </a:lnTo>
                <a:lnTo>
                  <a:pt x="635" y="1277"/>
                </a:lnTo>
                <a:close/>
                <a:moveTo>
                  <a:pt x="647" y="1277"/>
                </a:moveTo>
                <a:lnTo>
                  <a:pt x="656" y="1277"/>
                </a:lnTo>
                <a:lnTo>
                  <a:pt x="656" y="1279"/>
                </a:lnTo>
                <a:lnTo>
                  <a:pt x="647" y="1279"/>
                </a:lnTo>
                <a:lnTo>
                  <a:pt x="647" y="1277"/>
                </a:lnTo>
                <a:close/>
                <a:moveTo>
                  <a:pt x="660" y="1277"/>
                </a:moveTo>
                <a:lnTo>
                  <a:pt x="669" y="1277"/>
                </a:lnTo>
                <a:lnTo>
                  <a:pt x="669" y="1279"/>
                </a:lnTo>
                <a:lnTo>
                  <a:pt x="660" y="1279"/>
                </a:lnTo>
                <a:lnTo>
                  <a:pt x="660" y="1277"/>
                </a:lnTo>
                <a:close/>
                <a:moveTo>
                  <a:pt x="672" y="1277"/>
                </a:moveTo>
                <a:lnTo>
                  <a:pt x="681" y="1277"/>
                </a:lnTo>
                <a:lnTo>
                  <a:pt x="681" y="1279"/>
                </a:lnTo>
                <a:lnTo>
                  <a:pt x="672" y="1279"/>
                </a:lnTo>
                <a:lnTo>
                  <a:pt x="672" y="1277"/>
                </a:lnTo>
                <a:close/>
                <a:moveTo>
                  <a:pt x="684" y="1277"/>
                </a:moveTo>
                <a:lnTo>
                  <a:pt x="694" y="1277"/>
                </a:lnTo>
                <a:lnTo>
                  <a:pt x="694" y="1279"/>
                </a:lnTo>
                <a:lnTo>
                  <a:pt x="684" y="1279"/>
                </a:lnTo>
                <a:lnTo>
                  <a:pt x="684" y="1277"/>
                </a:lnTo>
                <a:close/>
                <a:moveTo>
                  <a:pt x="697" y="1277"/>
                </a:moveTo>
                <a:lnTo>
                  <a:pt x="706" y="1277"/>
                </a:lnTo>
                <a:lnTo>
                  <a:pt x="706" y="1279"/>
                </a:lnTo>
                <a:lnTo>
                  <a:pt x="697" y="1279"/>
                </a:lnTo>
                <a:lnTo>
                  <a:pt x="697" y="1277"/>
                </a:lnTo>
                <a:close/>
                <a:moveTo>
                  <a:pt x="709" y="1277"/>
                </a:moveTo>
                <a:lnTo>
                  <a:pt x="719" y="1277"/>
                </a:lnTo>
                <a:lnTo>
                  <a:pt x="719" y="1279"/>
                </a:lnTo>
                <a:lnTo>
                  <a:pt x="709" y="1279"/>
                </a:lnTo>
                <a:lnTo>
                  <a:pt x="709" y="1277"/>
                </a:lnTo>
                <a:close/>
                <a:moveTo>
                  <a:pt x="722" y="1277"/>
                </a:moveTo>
                <a:lnTo>
                  <a:pt x="731" y="1277"/>
                </a:lnTo>
                <a:lnTo>
                  <a:pt x="731" y="1279"/>
                </a:lnTo>
                <a:lnTo>
                  <a:pt x="722" y="1279"/>
                </a:lnTo>
                <a:lnTo>
                  <a:pt x="722" y="1277"/>
                </a:lnTo>
                <a:close/>
                <a:moveTo>
                  <a:pt x="734" y="1277"/>
                </a:moveTo>
                <a:lnTo>
                  <a:pt x="744" y="1277"/>
                </a:lnTo>
                <a:lnTo>
                  <a:pt x="744" y="1279"/>
                </a:lnTo>
                <a:lnTo>
                  <a:pt x="734" y="1279"/>
                </a:lnTo>
                <a:lnTo>
                  <a:pt x="734" y="1277"/>
                </a:lnTo>
                <a:close/>
                <a:moveTo>
                  <a:pt x="747" y="1277"/>
                </a:moveTo>
                <a:lnTo>
                  <a:pt x="756" y="1277"/>
                </a:lnTo>
                <a:lnTo>
                  <a:pt x="756" y="1279"/>
                </a:lnTo>
                <a:lnTo>
                  <a:pt x="747" y="1279"/>
                </a:lnTo>
                <a:lnTo>
                  <a:pt x="747" y="1277"/>
                </a:lnTo>
                <a:close/>
                <a:moveTo>
                  <a:pt x="759" y="1277"/>
                </a:moveTo>
                <a:lnTo>
                  <a:pt x="768" y="1277"/>
                </a:lnTo>
                <a:lnTo>
                  <a:pt x="768" y="1279"/>
                </a:lnTo>
                <a:lnTo>
                  <a:pt x="759" y="1279"/>
                </a:lnTo>
                <a:lnTo>
                  <a:pt x="759" y="1277"/>
                </a:lnTo>
                <a:close/>
                <a:moveTo>
                  <a:pt x="772" y="1277"/>
                </a:moveTo>
                <a:lnTo>
                  <a:pt x="781" y="1277"/>
                </a:lnTo>
                <a:lnTo>
                  <a:pt x="781" y="1279"/>
                </a:lnTo>
                <a:lnTo>
                  <a:pt x="772" y="1279"/>
                </a:lnTo>
                <a:lnTo>
                  <a:pt x="772" y="1277"/>
                </a:lnTo>
                <a:close/>
                <a:moveTo>
                  <a:pt x="784" y="1277"/>
                </a:moveTo>
                <a:lnTo>
                  <a:pt x="793" y="1277"/>
                </a:lnTo>
                <a:lnTo>
                  <a:pt x="793" y="1279"/>
                </a:lnTo>
                <a:lnTo>
                  <a:pt x="784" y="1279"/>
                </a:lnTo>
                <a:lnTo>
                  <a:pt x="784" y="1277"/>
                </a:lnTo>
                <a:close/>
                <a:moveTo>
                  <a:pt x="796" y="1277"/>
                </a:moveTo>
                <a:lnTo>
                  <a:pt x="806" y="1277"/>
                </a:lnTo>
                <a:lnTo>
                  <a:pt x="806" y="1279"/>
                </a:lnTo>
                <a:lnTo>
                  <a:pt x="796" y="1279"/>
                </a:lnTo>
                <a:lnTo>
                  <a:pt x="796" y="1277"/>
                </a:lnTo>
                <a:close/>
                <a:moveTo>
                  <a:pt x="809" y="1277"/>
                </a:moveTo>
                <a:lnTo>
                  <a:pt x="818" y="1277"/>
                </a:lnTo>
                <a:lnTo>
                  <a:pt x="818" y="1279"/>
                </a:lnTo>
                <a:lnTo>
                  <a:pt x="809" y="1279"/>
                </a:lnTo>
                <a:lnTo>
                  <a:pt x="809" y="1277"/>
                </a:lnTo>
                <a:close/>
                <a:moveTo>
                  <a:pt x="821" y="1277"/>
                </a:moveTo>
                <a:lnTo>
                  <a:pt x="831" y="1277"/>
                </a:lnTo>
                <a:lnTo>
                  <a:pt x="831" y="1279"/>
                </a:lnTo>
                <a:lnTo>
                  <a:pt x="821" y="1279"/>
                </a:lnTo>
                <a:lnTo>
                  <a:pt x="821" y="1277"/>
                </a:lnTo>
                <a:close/>
                <a:moveTo>
                  <a:pt x="834" y="1277"/>
                </a:moveTo>
                <a:lnTo>
                  <a:pt x="843" y="1277"/>
                </a:lnTo>
                <a:lnTo>
                  <a:pt x="843" y="1279"/>
                </a:lnTo>
                <a:lnTo>
                  <a:pt x="834" y="1279"/>
                </a:lnTo>
                <a:lnTo>
                  <a:pt x="834" y="1277"/>
                </a:lnTo>
                <a:close/>
                <a:moveTo>
                  <a:pt x="846" y="1277"/>
                </a:moveTo>
                <a:lnTo>
                  <a:pt x="855" y="1277"/>
                </a:lnTo>
                <a:lnTo>
                  <a:pt x="855" y="1279"/>
                </a:lnTo>
                <a:lnTo>
                  <a:pt x="846" y="1279"/>
                </a:lnTo>
                <a:lnTo>
                  <a:pt x="846" y="1277"/>
                </a:lnTo>
                <a:close/>
                <a:moveTo>
                  <a:pt x="859" y="1277"/>
                </a:moveTo>
                <a:lnTo>
                  <a:pt x="868" y="1277"/>
                </a:lnTo>
                <a:lnTo>
                  <a:pt x="868" y="1279"/>
                </a:lnTo>
                <a:lnTo>
                  <a:pt x="859" y="1279"/>
                </a:lnTo>
                <a:lnTo>
                  <a:pt x="859" y="1277"/>
                </a:lnTo>
                <a:close/>
                <a:moveTo>
                  <a:pt x="871" y="1277"/>
                </a:moveTo>
                <a:lnTo>
                  <a:pt x="880" y="1277"/>
                </a:lnTo>
                <a:lnTo>
                  <a:pt x="880" y="1279"/>
                </a:lnTo>
                <a:lnTo>
                  <a:pt x="871" y="1279"/>
                </a:lnTo>
                <a:lnTo>
                  <a:pt x="871" y="1277"/>
                </a:lnTo>
                <a:close/>
                <a:moveTo>
                  <a:pt x="883" y="1277"/>
                </a:moveTo>
                <a:lnTo>
                  <a:pt x="893" y="1277"/>
                </a:lnTo>
                <a:lnTo>
                  <a:pt x="893" y="1279"/>
                </a:lnTo>
                <a:lnTo>
                  <a:pt x="883" y="1279"/>
                </a:lnTo>
                <a:lnTo>
                  <a:pt x="883" y="1277"/>
                </a:lnTo>
                <a:close/>
                <a:moveTo>
                  <a:pt x="896" y="1277"/>
                </a:moveTo>
                <a:lnTo>
                  <a:pt x="905" y="1277"/>
                </a:lnTo>
                <a:lnTo>
                  <a:pt x="905" y="1279"/>
                </a:lnTo>
                <a:lnTo>
                  <a:pt x="896" y="1279"/>
                </a:lnTo>
                <a:lnTo>
                  <a:pt x="896" y="1277"/>
                </a:lnTo>
                <a:close/>
                <a:moveTo>
                  <a:pt x="908" y="1277"/>
                </a:moveTo>
                <a:lnTo>
                  <a:pt x="918" y="1277"/>
                </a:lnTo>
                <a:lnTo>
                  <a:pt x="918" y="1279"/>
                </a:lnTo>
                <a:lnTo>
                  <a:pt x="908" y="1279"/>
                </a:lnTo>
                <a:lnTo>
                  <a:pt x="908" y="1277"/>
                </a:lnTo>
                <a:close/>
                <a:moveTo>
                  <a:pt x="921" y="1277"/>
                </a:moveTo>
                <a:lnTo>
                  <a:pt x="930" y="1277"/>
                </a:lnTo>
                <a:lnTo>
                  <a:pt x="930" y="1279"/>
                </a:lnTo>
                <a:lnTo>
                  <a:pt x="921" y="1279"/>
                </a:lnTo>
                <a:lnTo>
                  <a:pt x="921" y="1277"/>
                </a:lnTo>
                <a:close/>
                <a:moveTo>
                  <a:pt x="933" y="1277"/>
                </a:moveTo>
                <a:lnTo>
                  <a:pt x="943" y="1277"/>
                </a:lnTo>
                <a:lnTo>
                  <a:pt x="943" y="1279"/>
                </a:lnTo>
                <a:lnTo>
                  <a:pt x="933" y="1279"/>
                </a:lnTo>
                <a:lnTo>
                  <a:pt x="933" y="1277"/>
                </a:lnTo>
                <a:close/>
                <a:moveTo>
                  <a:pt x="946" y="1277"/>
                </a:moveTo>
                <a:lnTo>
                  <a:pt x="955" y="1277"/>
                </a:lnTo>
                <a:lnTo>
                  <a:pt x="955" y="1279"/>
                </a:lnTo>
                <a:lnTo>
                  <a:pt x="946" y="1279"/>
                </a:lnTo>
                <a:lnTo>
                  <a:pt x="946" y="1277"/>
                </a:lnTo>
                <a:close/>
                <a:moveTo>
                  <a:pt x="958" y="1277"/>
                </a:moveTo>
                <a:lnTo>
                  <a:pt x="967" y="1277"/>
                </a:lnTo>
                <a:lnTo>
                  <a:pt x="967" y="1279"/>
                </a:lnTo>
                <a:lnTo>
                  <a:pt x="958" y="1279"/>
                </a:lnTo>
                <a:lnTo>
                  <a:pt x="958" y="1277"/>
                </a:lnTo>
                <a:close/>
                <a:moveTo>
                  <a:pt x="971" y="1277"/>
                </a:moveTo>
                <a:lnTo>
                  <a:pt x="980" y="1277"/>
                </a:lnTo>
                <a:lnTo>
                  <a:pt x="980" y="1279"/>
                </a:lnTo>
                <a:lnTo>
                  <a:pt x="971" y="1279"/>
                </a:lnTo>
                <a:lnTo>
                  <a:pt x="971" y="1277"/>
                </a:lnTo>
                <a:close/>
                <a:moveTo>
                  <a:pt x="983" y="1277"/>
                </a:moveTo>
                <a:lnTo>
                  <a:pt x="992" y="1277"/>
                </a:lnTo>
                <a:lnTo>
                  <a:pt x="992" y="1279"/>
                </a:lnTo>
                <a:lnTo>
                  <a:pt x="983" y="1279"/>
                </a:lnTo>
                <a:lnTo>
                  <a:pt x="983" y="1277"/>
                </a:lnTo>
                <a:close/>
                <a:moveTo>
                  <a:pt x="995" y="1277"/>
                </a:moveTo>
                <a:lnTo>
                  <a:pt x="1005" y="1277"/>
                </a:lnTo>
                <a:lnTo>
                  <a:pt x="1005" y="1279"/>
                </a:lnTo>
                <a:lnTo>
                  <a:pt x="995" y="1279"/>
                </a:lnTo>
                <a:lnTo>
                  <a:pt x="995" y="1277"/>
                </a:lnTo>
                <a:close/>
                <a:moveTo>
                  <a:pt x="1008" y="1277"/>
                </a:moveTo>
                <a:lnTo>
                  <a:pt x="1017" y="1277"/>
                </a:lnTo>
                <a:lnTo>
                  <a:pt x="1017" y="1279"/>
                </a:lnTo>
                <a:lnTo>
                  <a:pt x="1008" y="1279"/>
                </a:lnTo>
                <a:lnTo>
                  <a:pt x="1008" y="1277"/>
                </a:lnTo>
                <a:close/>
                <a:moveTo>
                  <a:pt x="1020" y="1277"/>
                </a:moveTo>
                <a:lnTo>
                  <a:pt x="1030" y="1277"/>
                </a:lnTo>
                <a:lnTo>
                  <a:pt x="1030" y="1279"/>
                </a:lnTo>
                <a:lnTo>
                  <a:pt x="1020" y="1279"/>
                </a:lnTo>
                <a:lnTo>
                  <a:pt x="1020" y="1277"/>
                </a:lnTo>
                <a:close/>
                <a:moveTo>
                  <a:pt x="1033" y="1277"/>
                </a:moveTo>
                <a:lnTo>
                  <a:pt x="1042" y="1277"/>
                </a:lnTo>
                <a:lnTo>
                  <a:pt x="1042" y="1279"/>
                </a:lnTo>
                <a:lnTo>
                  <a:pt x="1033" y="1279"/>
                </a:lnTo>
                <a:lnTo>
                  <a:pt x="1033" y="1277"/>
                </a:lnTo>
                <a:close/>
                <a:moveTo>
                  <a:pt x="1045" y="1277"/>
                </a:moveTo>
                <a:lnTo>
                  <a:pt x="1054" y="1277"/>
                </a:lnTo>
                <a:lnTo>
                  <a:pt x="1054" y="1279"/>
                </a:lnTo>
                <a:lnTo>
                  <a:pt x="1045" y="1279"/>
                </a:lnTo>
                <a:lnTo>
                  <a:pt x="1045" y="1277"/>
                </a:lnTo>
                <a:close/>
                <a:moveTo>
                  <a:pt x="1058" y="1277"/>
                </a:moveTo>
                <a:lnTo>
                  <a:pt x="1067" y="1277"/>
                </a:lnTo>
                <a:lnTo>
                  <a:pt x="1067" y="1279"/>
                </a:lnTo>
                <a:lnTo>
                  <a:pt x="1058" y="1279"/>
                </a:lnTo>
                <a:lnTo>
                  <a:pt x="1058" y="1277"/>
                </a:lnTo>
                <a:close/>
                <a:moveTo>
                  <a:pt x="1070" y="1277"/>
                </a:moveTo>
                <a:lnTo>
                  <a:pt x="1079" y="1277"/>
                </a:lnTo>
                <a:lnTo>
                  <a:pt x="1079" y="1279"/>
                </a:lnTo>
                <a:lnTo>
                  <a:pt x="1070" y="1279"/>
                </a:lnTo>
                <a:lnTo>
                  <a:pt x="1070" y="1277"/>
                </a:lnTo>
                <a:close/>
                <a:moveTo>
                  <a:pt x="1082" y="1277"/>
                </a:moveTo>
                <a:lnTo>
                  <a:pt x="1092" y="1277"/>
                </a:lnTo>
                <a:lnTo>
                  <a:pt x="1092" y="1279"/>
                </a:lnTo>
                <a:lnTo>
                  <a:pt x="1082" y="1279"/>
                </a:lnTo>
                <a:lnTo>
                  <a:pt x="1082" y="1277"/>
                </a:lnTo>
                <a:close/>
                <a:moveTo>
                  <a:pt x="1095" y="1277"/>
                </a:moveTo>
                <a:lnTo>
                  <a:pt x="1104" y="1277"/>
                </a:lnTo>
                <a:lnTo>
                  <a:pt x="1104" y="1279"/>
                </a:lnTo>
                <a:lnTo>
                  <a:pt x="1095" y="1279"/>
                </a:lnTo>
                <a:lnTo>
                  <a:pt x="1095" y="1277"/>
                </a:lnTo>
                <a:close/>
                <a:moveTo>
                  <a:pt x="1107" y="1277"/>
                </a:moveTo>
                <a:lnTo>
                  <a:pt x="1117" y="1277"/>
                </a:lnTo>
                <a:lnTo>
                  <a:pt x="1117" y="1279"/>
                </a:lnTo>
                <a:lnTo>
                  <a:pt x="1107" y="1279"/>
                </a:lnTo>
                <a:lnTo>
                  <a:pt x="1107" y="1277"/>
                </a:lnTo>
                <a:close/>
                <a:moveTo>
                  <a:pt x="1120" y="1277"/>
                </a:moveTo>
                <a:lnTo>
                  <a:pt x="1129" y="1277"/>
                </a:lnTo>
                <a:lnTo>
                  <a:pt x="1129" y="1279"/>
                </a:lnTo>
                <a:lnTo>
                  <a:pt x="1120" y="1279"/>
                </a:lnTo>
                <a:lnTo>
                  <a:pt x="1120" y="1277"/>
                </a:lnTo>
                <a:close/>
                <a:moveTo>
                  <a:pt x="1132" y="1277"/>
                </a:moveTo>
                <a:lnTo>
                  <a:pt x="1142" y="1277"/>
                </a:lnTo>
                <a:lnTo>
                  <a:pt x="1142" y="1279"/>
                </a:lnTo>
                <a:lnTo>
                  <a:pt x="1132" y="1279"/>
                </a:lnTo>
                <a:lnTo>
                  <a:pt x="1132" y="1277"/>
                </a:lnTo>
                <a:close/>
                <a:moveTo>
                  <a:pt x="1145" y="1277"/>
                </a:moveTo>
                <a:lnTo>
                  <a:pt x="1154" y="1277"/>
                </a:lnTo>
                <a:lnTo>
                  <a:pt x="1154" y="1279"/>
                </a:lnTo>
                <a:lnTo>
                  <a:pt x="1145" y="1279"/>
                </a:lnTo>
                <a:lnTo>
                  <a:pt x="1145" y="1277"/>
                </a:lnTo>
                <a:close/>
                <a:moveTo>
                  <a:pt x="1157" y="1277"/>
                </a:moveTo>
                <a:lnTo>
                  <a:pt x="1166" y="1277"/>
                </a:lnTo>
                <a:lnTo>
                  <a:pt x="1166" y="1279"/>
                </a:lnTo>
                <a:lnTo>
                  <a:pt x="1157" y="1279"/>
                </a:lnTo>
                <a:lnTo>
                  <a:pt x="1157" y="1277"/>
                </a:lnTo>
                <a:close/>
                <a:moveTo>
                  <a:pt x="1170" y="1277"/>
                </a:moveTo>
                <a:lnTo>
                  <a:pt x="1179" y="1277"/>
                </a:lnTo>
                <a:lnTo>
                  <a:pt x="1179" y="1279"/>
                </a:lnTo>
                <a:lnTo>
                  <a:pt x="1170" y="1279"/>
                </a:lnTo>
                <a:lnTo>
                  <a:pt x="1170" y="1277"/>
                </a:lnTo>
                <a:close/>
                <a:moveTo>
                  <a:pt x="1182" y="1277"/>
                </a:moveTo>
                <a:lnTo>
                  <a:pt x="1191" y="1277"/>
                </a:lnTo>
                <a:lnTo>
                  <a:pt x="1191" y="1279"/>
                </a:lnTo>
                <a:lnTo>
                  <a:pt x="1182" y="1279"/>
                </a:lnTo>
                <a:lnTo>
                  <a:pt x="1182" y="1277"/>
                </a:lnTo>
                <a:close/>
                <a:moveTo>
                  <a:pt x="1194" y="1277"/>
                </a:moveTo>
                <a:lnTo>
                  <a:pt x="1204" y="1277"/>
                </a:lnTo>
                <a:lnTo>
                  <a:pt x="1204" y="1279"/>
                </a:lnTo>
                <a:lnTo>
                  <a:pt x="1194" y="1279"/>
                </a:lnTo>
                <a:lnTo>
                  <a:pt x="1194" y="1277"/>
                </a:lnTo>
                <a:close/>
                <a:moveTo>
                  <a:pt x="1207" y="1277"/>
                </a:moveTo>
                <a:lnTo>
                  <a:pt x="1216" y="1277"/>
                </a:lnTo>
                <a:lnTo>
                  <a:pt x="1216" y="1279"/>
                </a:lnTo>
                <a:lnTo>
                  <a:pt x="1207" y="1279"/>
                </a:lnTo>
                <a:lnTo>
                  <a:pt x="1207" y="1277"/>
                </a:lnTo>
                <a:close/>
                <a:moveTo>
                  <a:pt x="1219" y="1277"/>
                </a:moveTo>
                <a:lnTo>
                  <a:pt x="1229" y="1277"/>
                </a:lnTo>
                <a:lnTo>
                  <a:pt x="1229" y="1279"/>
                </a:lnTo>
                <a:lnTo>
                  <a:pt x="1219" y="1279"/>
                </a:lnTo>
                <a:lnTo>
                  <a:pt x="1219" y="1277"/>
                </a:lnTo>
                <a:close/>
                <a:moveTo>
                  <a:pt x="1232" y="1277"/>
                </a:moveTo>
                <a:lnTo>
                  <a:pt x="1241" y="1277"/>
                </a:lnTo>
                <a:lnTo>
                  <a:pt x="1241" y="1279"/>
                </a:lnTo>
                <a:lnTo>
                  <a:pt x="1232" y="1279"/>
                </a:lnTo>
                <a:lnTo>
                  <a:pt x="1232" y="1277"/>
                </a:lnTo>
                <a:close/>
                <a:moveTo>
                  <a:pt x="1244" y="1277"/>
                </a:moveTo>
                <a:lnTo>
                  <a:pt x="1253" y="1277"/>
                </a:lnTo>
                <a:lnTo>
                  <a:pt x="1253" y="1279"/>
                </a:lnTo>
                <a:lnTo>
                  <a:pt x="1244" y="1279"/>
                </a:lnTo>
                <a:lnTo>
                  <a:pt x="1244" y="1277"/>
                </a:lnTo>
                <a:close/>
                <a:moveTo>
                  <a:pt x="1257" y="1277"/>
                </a:moveTo>
                <a:lnTo>
                  <a:pt x="1266" y="1277"/>
                </a:lnTo>
                <a:lnTo>
                  <a:pt x="1266" y="1279"/>
                </a:lnTo>
                <a:lnTo>
                  <a:pt x="1257" y="1279"/>
                </a:lnTo>
                <a:lnTo>
                  <a:pt x="1257" y="1277"/>
                </a:lnTo>
                <a:close/>
                <a:moveTo>
                  <a:pt x="1269" y="1277"/>
                </a:moveTo>
                <a:lnTo>
                  <a:pt x="1278" y="1277"/>
                </a:lnTo>
                <a:lnTo>
                  <a:pt x="1278" y="1279"/>
                </a:lnTo>
                <a:lnTo>
                  <a:pt x="1269" y="1279"/>
                </a:lnTo>
                <a:lnTo>
                  <a:pt x="1269" y="1277"/>
                </a:lnTo>
                <a:close/>
                <a:moveTo>
                  <a:pt x="1281" y="1277"/>
                </a:moveTo>
                <a:lnTo>
                  <a:pt x="1291" y="1277"/>
                </a:lnTo>
                <a:lnTo>
                  <a:pt x="1291" y="1279"/>
                </a:lnTo>
                <a:lnTo>
                  <a:pt x="1281" y="1279"/>
                </a:lnTo>
                <a:lnTo>
                  <a:pt x="1281" y="1277"/>
                </a:lnTo>
                <a:close/>
                <a:moveTo>
                  <a:pt x="1294" y="1277"/>
                </a:moveTo>
                <a:lnTo>
                  <a:pt x="1303" y="1277"/>
                </a:lnTo>
                <a:lnTo>
                  <a:pt x="1303" y="1279"/>
                </a:lnTo>
                <a:lnTo>
                  <a:pt x="1294" y="1279"/>
                </a:lnTo>
                <a:lnTo>
                  <a:pt x="1294" y="1277"/>
                </a:lnTo>
                <a:close/>
                <a:moveTo>
                  <a:pt x="1306" y="1277"/>
                </a:moveTo>
                <a:lnTo>
                  <a:pt x="1316" y="1277"/>
                </a:lnTo>
                <a:lnTo>
                  <a:pt x="1316" y="1279"/>
                </a:lnTo>
                <a:lnTo>
                  <a:pt x="1306" y="1279"/>
                </a:lnTo>
                <a:lnTo>
                  <a:pt x="1306" y="1277"/>
                </a:lnTo>
                <a:close/>
                <a:moveTo>
                  <a:pt x="1319" y="1277"/>
                </a:moveTo>
                <a:lnTo>
                  <a:pt x="1328" y="1277"/>
                </a:lnTo>
                <a:lnTo>
                  <a:pt x="1328" y="1279"/>
                </a:lnTo>
                <a:lnTo>
                  <a:pt x="1319" y="1279"/>
                </a:lnTo>
                <a:lnTo>
                  <a:pt x="1319" y="1277"/>
                </a:lnTo>
                <a:close/>
                <a:moveTo>
                  <a:pt x="1331" y="1277"/>
                </a:moveTo>
                <a:lnTo>
                  <a:pt x="1341" y="1277"/>
                </a:lnTo>
                <a:lnTo>
                  <a:pt x="1341" y="1279"/>
                </a:lnTo>
                <a:lnTo>
                  <a:pt x="1331" y="1279"/>
                </a:lnTo>
                <a:lnTo>
                  <a:pt x="1331" y="1277"/>
                </a:lnTo>
                <a:close/>
                <a:moveTo>
                  <a:pt x="1344" y="1277"/>
                </a:moveTo>
                <a:lnTo>
                  <a:pt x="1353" y="1277"/>
                </a:lnTo>
                <a:lnTo>
                  <a:pt x="1353" y="1279"/>
                </a:lnTo>
                <a:lnTo>
                  <a:pt x="1344" y="1279"/>
                </a:lnTo>
                <a:lnTo>
                  <a:pt x="1344" y="1277"/>
                </a:lnTo>
                <a:close/>
                <a:moveTo>
                  <a:pt x="1356" y="1277"/>
                </a:moveTo>
                <a:lnTo>
                  <a:pt x="1365" y="1277"/>
                </a:lnTo>
                <a:lnTo>
                  <a:pt x="1365" y="1279"/>
                </a:lnTo>
                <a:lnTo>
                  <a:pt x="1356" y="1279"/>
                </a:lnTo>
                <a:lnTo>
                  <a:pt x="1356" y="1277"/>
                </a:lnTo>
                <a:close/>
                <a:moveTo>
                  <a:pt x="1369" y="1277"/>
                </a:moveTo>
                <a:lnTo>
                  <a:pt x="1378" y="1277"/>
                </a:lnTo>
                <a:lnTo>
                  <a:pt x="1378" y="1279"/>
                </a:lnTo>
                <a:lnTo>
                  <a:pt x="1369" y="1279"/>
                </a:lnTo>
                <a:lnTo>
                  <a:pt x="1369" y="1277"/>
                </a:lnTo>
                <a:close/>
                <a:moveTo>
                  <a:pt x="1381" y="1277"/>
                </a:moveTo>
                <a:lnTo>
                  <a:pt x="1390" y="1277"/>
                </a:lnTo>
                <a:lnTo>
                  <a:pt x="1390" y="1279"/>
                </a:lnTo>
                <a:lnTo>
                  <a:pt x="1381" y="1279"/>
                </a:lnTo>
                <a:lnTo>
                  <a:pt x="1381" y="1277"/>
                </a:lnTo>
                <a:close/>
                <a:moveTo>
                  <a:pt x="1393" y="1277"/>
                </a:moveTo>
                <a:lnTo>
                  <a:pt x="1403" y="1277"/>
                </a:lnTo>
                <a:lnTo>
                  <a:pt x="1403" y="1279"/>
                </a:lnTo>
                <a:lnTo>
                  <a:pt x="1393" y="1279"/>
                </a:lnTo>
                <a:lnTo>
                  <a:pt x="1393" y="1277"/>
                </a:lnTo>
                <a:close/>
                <a:moveTo>
                  <a:pt x="1406" y="1277"/>
                </a:moveTo>
                <a:lnTo>
                  <a:pt x="1415" y="1277"/>
                </a:lnTo>
                <a:lnTo>
                  <a:pt x="1415" y="1279"/>
                </a:lnTo>
                <a:lnTo>
                  <a:pt x="1406" y="1279"/>
                </a:lnTo>
                <a:lnTo>
                  <a:pt x="1406" y="1277"/>
                </a:lnTo>
                <a:close/>
                <a:moveTo>
                  <a:pt x="1418" y="1277"/>
                </a:moveTo>
                <a:lnTo>
                  <a:pt x="1428" y="1277"/>
                </a:lnTo>
                <a:lnTo>
                  <a:pt x="1428" y="1279"/>
                </a:lnTo>
                <a:lnTo>
                  <a:pt x="1418" y="1279"/>
                </a:lnTo>
                <a:lnTo>
                  <a:pt x="1418" y="1277"/>
                </a:lnTo>
                <a:close/>
                <a:moveTo>
                  <a:pt x="1431" y="1277"/>
                </a:moveTo>
                <a:lnTo>
                  <a:pt x="1440" y="1277"/>
                </a:lnTo>
                <a:lnTo>
                  <a:pt x="1440" y="1279"/>
                </a:lnTo>
                <a:lnTo>
                  <a:pt x="1431" y="1279"/>
                </a:lnTo>
                <a:lnTo>
                  <a:pt x="1431" y="1277"/>
                </a:lnTo>
                <a:close/>
                <a:moveTo>
                  <a:pt x="1443" y="1277"/>
                </a:moveTo>
                <a:lnTo>
                  <a:pt x="1453" y="1277"/>
                </a:lnTo>
                <a:lnTo>
                  <a:pt x="1453" y="1279"/>
                </a:lnTo>
                <a:lnTo>
                  <a:pt x="1443" y="1279"/>
                </a:lnTo>
                <a:lnTo>
                  <a:pt x="1443" y="1277"/>
                </a:lnTo>
                <a:close/>
                <a:moveTo>
                  <a:pt x="1456" y="1277"/>
                </a:moveTo>
                <a:lnTo>
                  <a:pt x="1465" y="1277"/>
                </a:lnTo>
                <a:lnTo>
                  <a:pt x="1465" y="1279"/>
                </a:lnTo>
                <a:lnTo>
                  <a:pt x="1456" y="1279"/>
                </a:lnTo>
                <a:lnTo>
                  <a:pt x="1456" y="1277"/>
                </a:lnTo>
                <a:close/>
                <a:moveTo>
                  <a:pt x="1468" y="1277"/>
                </a:moveTo>
                <a:lnTo>
                  <a:pt x="1477" y="1277"/>
                </a:lnTo>
                <a:lnTo>
                  <a:pt x="1477" y="1279"/>
                </a:lnTo>
                <a:lnTo>
                  <a:pt x="1468" y="1279"/>
                </a:lnTo>
                <a:lnTo>
                  <a:pt x="1468" y="1277"/>
                </a:lnTo>
                <a:close/>
                <a:moveTo>
                  <a:pt x="1480" y="1277"/>
                </a:moveTo>
                <a:lnTo>
                  <a:pt x="1490" y="1277"/>
                </a:lnTo>
                <a:lnTo>
                  <a:pt x="1490" y="1279"/>
                </a:lnTo>
                <a:lnTo>
                  <a:pt x="1480" y="1279"/>
                </a:lnTo>
                <a:lnTo>
                  <a:pt x="1480" y="1277"/>
                </a:lnTo>
                <a:close/>
                <a:moveTo>
                  <a:pt x="1493" y="1277"/>
                </a:moveTo>
                <a:lnTo>
                  <a:pt x="1502" y="1277"/>
                </a:lnTo>
                <a:lnTo>
                  <a:pt x="1502" y="1279"/>
                </a:lnTo>
                <a:lnTo>
                  <a:pt x="1493" y="1279"/>
                </a:lnTo>
                <a:lnTo>
                  <a:pt x="1493" y="1277"/>
                </a:lnTo>
                <a:close/>
                <a:moveTo>
                  <a:pt x="1505" y="1277"/>
                </a:moveTo>
                <a:lnTo>
                  <a:pt x="1515" y="1277"/>
                </a:lnTo>
                <a:lnTo>
                  <a:pt x="1515" y="1279"/>
                </a:lnTo>
                <a:lnTo>
                  <a:pt x="1505" y="1279"/>
                </a:lnTo>
                <a:lnTo>
                  <a:pt x="1505" y="1277"/>
                </a:lnTo>
                <a:close/>
                <a:moveTo>
                  <a:pt x="1518" y="1277"/>
                </a:moveTo>
                <a:lnTo>
                  <a:pt x="1527" y="1277"/>
                </a:lnTo>
                <a:lnTo>
                  <a:pt x="1527" y="1279"/>
                </a:lnTo>
                <a:lnTo>
                  <a:pt x="1518" y="1279"/>
                </a:lnTo>
                <a:lnTo>
                  <a:pt x="1518" y="1277"/>
                </a:lnTo>
                <a:close/>
                <a:moveTo>
                  <a:pt x="1530" y="1277"/>
                </a:moveTo>
                <a:lnTo>
                  <a:pt x="1540" y="1277"/>
                </a:lnTo>
                <a:lnTo>
                  <a:pt x="1540" y="1279"/>
                </a:lnTo>
                <a:lnTo>
                  <a:pt x="1530" y="1279"/>
                </a:lnTo>
                <a:lnTo>
                  <a:pt x="1530" y="1277"/>
                </a:lnTo>
                <a:close/>
                <a:moveTo>
                  <a:pt x="1543" y="1277"/>
                </a:moveTo>
                <a:lnTo>
                  <a:pt x="1552" y="1277"/>
                </a:lnTo>
                <a:lnTo>
                  <a:pt x="1552" y="1279"/>
                </a:lnTo>
                <a:lnTo>
                  <a:pt x="1543" y="1279"/>
                </a:lnTo>
                <a:lnTo>
                  <a:pt x="1543" y="1277"/>
                </a:lnTo>
                <a:close/>
                <a:moveTo>
                  <a:pt x="1555" y="1277"/>
                </a:moveTo>
                <a:lnTo>
                  <a:pt x="1564" y="1277"/>
                </a:lnTo>
                <a:lnTo>
                  <a:pt x="1564" y="1279"/>
                </a:lnTo>
                <a:lnTo>
                  <a:pt x="1555" y="1279"/>
                </a:lnTo>
                <a:lnTo>
                  <a:pt x="1555" y="1277"/>
                </a:lnTo>
                <a:close/>
                <a:moveTo>
                  <a:pt x="1568" y="1277"/>
                </a:moveTo>
                <a:lnTo>
                  <a:pt x="1577" y="1277"/>
                </a:lnTo>
                <a:lnTo>
                  <a:pt x="1577" y="1279"/>
                </a:lnTo>
                <a:lnTo>
                  <a:pt x="1568" y="1279"/>
                </a:lnTo>
                <a:lnTo>
                  <a:pt x="1568" y="1277"/>
                </a:lnTo>
                <a:close/>
                <a:moveTo>
                  <a:pt x="1580" y="1277"/>
                </a:moveTo>
                <a:lnTo>
                  <a:pt x="1589" y="1277"/>
                </a:lnTo>
                <a:lnTo>
                  <a:pt x="1589" y="1279"/>
                </a:lnTo>
                <a:lnTo>
                  <a:pt x="1580" y="1279"/>
                </a:lnTo>
                <a:lnTo>
                  <a:pt x="1580" y="1277"/>
                </a:lnTo>
                <a:close/>
                <a:moveTo>
                  <a:pt x="1592" y="1277"/>
                </a:moveTo>
                <a:lnTo>
                  <a:pt x="1602" y="1277"/>
                </a:lnTo>
                <a:lnTo>
                  <a:pt x="1602" y="1279"/>
                </a:lnTo>
                <a:lnTo>
                  <a:pt x="1592" y="1279"/>
                </a:lnTo>
                <a:lnTo>
                  <a:pt x="1592" y="1277"/>
                </a:lnTo>
                <a:close/>
                <a:moveTo>
                  <a:pt x="1605" y="1277"/>
                </a:moveTo>
                <a:lnTo>
                  <a:pt x="1614" y="1277"/>
                </a:lnTo>
                <a:lnTo>
                  <a:pt x="1614" y="1279"/>
                </a:lnTo>
                <a:lnTo>
                  <a:pt x="1605" y="1279"/>
                </a:lnTo>
                <a:lnTo>
                  <a:pt x="1605" y="1277"/>
                </a:lnTo>
                <a:close/>
                <a:moveTo>
                  <a:pt x="1617" y="1277"/>
                </a:moveTo>
                <a:lnTo>
                  <a:pt x="1627" y="1277"/>
                </a:lnTo>
                <a:lnTo>
                  <a:pt x="1627" y="1279"/>
                </a:lnTo>
                <a:lnTo>
                  <a:pt x="1617" y="1279"/>
                </a:lnTo>
                <a:lnTo>
                  <a:pt x="1617" y="1277"/>
                </a:lnTo>
                <a:close/>
                <a:moveTo>
                  <a:pt x="1630" y="1277"/>
                </a:moveTo>
                <a:lnTo>
                  <a:pt x="1639" y="1277"/>
                </a:lnTo>
                <a:lnTo>
                  <a:pt x="1639" y="1279"/>
                </a:lnTo>
                <a:lnTo>
                  <a:pt x="1630" y="1279"/>
                </a:lnTo>
                <a:lnTo>
                  <a:pt x="1630" y="1277"/>
                </a:lnTo>
                <a:close/>
                <a:moveTo>
                  <a:pt x="1642" y="1277"/>
                </a:moveTo>
                <a:lnTo>
                  <a:pt x="1652" y="1277"/>
                </a:lnTo>
                <a:lnTo>
                  <a:pt x="1652" y="1279"/>
                </a:lnTo>
                <a:lnTo>
                  <a:pt x="1642" y="1279"/>
                </a:lnTo>
                <a:lnTo>
                  <a:pt x="1642" y="1277"/>
                </a:lnTo>
                <a:close/>
                <a:moveTo>
                  <a:pt x="1655" y="1277"/>
                </a:moveTo>
                <a:lnTo>
                  <a:pt x="1664" y="1277"/>
                </a:lnTo>
                <a:lnTo>
                  <a:pt x="1664" y="1279"/>
                </a:lnTo>
                <a:lnTo>
                  <a:pt x="1655" y="1279"/>
                </a:lnTo>
                <a:lnTo>
                  <a:pt x="1655" y="1277"/>
                </a:lnTo>
                <a:close/>
                <a:moveTo>
                  <a:pt x="1667" y="1277"/>
                </a:moveTo>
                <a:lnTo>
                  <a:pt x="1676" y="1277"/>
                </a:lnTo>
                <a:lnTo>
                  <a:pt x="1676" y="1279"/>
                </a:lnTo>
                <a:lnTo>
                  <a:pt x="1667" y="1279"/>
                </a:lnTo>
                <a:lnTo>
                  <a:pt x="1667" y="1277"/>
                </a:lnTo>
                <a:close/>
                <a:moveTo>
                  <a:pt x="1680" y="1277"/>
                </a:moveTo>
                <a:lnTo>
                  <a:pt x="1689" y="1277"/>
                </a:lnTo>
                <a:lnTo>
                  <a:pt x="1689" y="1279"/>
                </a:lnTo>
                <a:lnTo>
                  <a:pt x="1680" y="1279"/>
                </a:lnTo>
                <a:lnTo>
                  <a:pt x="1680" y="1277"/>
                </a:lnTo>
                <a:close/>
                <a:moveTo>
                  <a:pt x="1692" y="1277"/>
                </a:moveTo>
                <a:lnTo>
                  <a:pt x="1701" y="1277"/>
                </a:lnTo>
                <a:lnTo>
                  <a:pt x="1701" y="1279"/>
                </a:lnTo>
                <a:lnTo>
                  <a:pt x="1692" y="1279"/>
                </a:lnTo>
                <a:lnTo>
                  <a:pt x="1692" y="1277"/>
                </a:lnTo>
                <a:close/>
                <a:moveTo>
                  <a:pt x="1704" y="1277"/>
                </a:moveTo>
                <a:lnTo>
                  <a:pt x="1714" y="1277"/>
                </a:lnTo>
                <a:lnTo>
                  <a:pt x="1714" y="1279"/>
                </a:lnTo>
                <a:lnTo>
                  <a:pt x="1704" y="1279"/>
                </a:lnTo>
                <a:lnTo>
                  <a:pt x="1704" y="1277"/>
                </a:lnTo>
                <a:close/>
                <a:moveTo>
                  <a:pt x="1717" y="1277"/>
                </a:moveTo>
                <a:lnTo>
                  <a:pt x="1726" y="1277"/>
                </a:lnTo>
                <a:lnTo>
                  <a:pt x="1726" y="1279"/>
                </a:lnTo>
                <a:lnTo>
                  <a:pt x="1717" y="1279"/>
                </a:lnTo>
                <a:lnTo>
                  <a:pt x="1717" y="1277"/>
                </a:lnTo>
                <a:close/>
                <a:moveTo>
                  <a:pt x="1729" y="1277"/>
                </a:moveTo>
                <a:lnTo>
                  <a:pt x="1739" y="1277"/>
                </a:lnTo>
                <a:lnTo>
                  <a:pt x="1739" y="1279"/>
                </a:lnTo>
                <a:lnTo>
                  <a:pt x="1729" y="1279"/>
                </a:lnTo>
                <a:lnTo>
                  <a:pt x="1729" y="1277"/>
                </a:lnTo>
                <a:close/>
                <a:moveTo>
                  <a:pt x="1742" y="1277"/>
                </a:moveTo>
                <a:lnTo>
                  <a:pt x="1751" y="1277"/>
                </a:lnTo>
                <a:lnTo>
                  <a:pt x="1751" y="1279"/>
                </a:lnTo>
                <a:lnTo>
                  <a:pt x="1742" y="1279"/>
                </a:lnTo>
                <a:lnTo>
                  <a:pt x="1742" y="1277"/>
                </a:lnTo>
                <a:close/>
                <a:moveTo>
                  <a:pt x="1754" y="1277"/>
                </a:moveTo>
                <a:lnTo>
                  <a:pt x="1763" y="1277"/>
                </a:lnTo>
                <a:lnTo>
                  <a:pt x="1763" y="1279"/>
                </a:lnTo>
                <a:lnTo>
                  <a:pt x="1754" y="1279"/>
                </a:lnTo>
                <a:lnTo>
                  <a:pt x="1754" y="1277"/>
                </a:lnTo>
                <a:close/>
                <a:moveTo>
                  <a:pt x="1767" y="1277"/>
                </a:moveTo>
                <a:lnTo>
                  <a:pt x="1776" y="1277"/>
                </a:lnTo>
                <a:lnTo>
                  <a:pt x="1776" y="1279"/>
                </a:lnTo>
                <a:lnTo>
                  <a:pt x="1767" y="1279"/>
                </a:lnTo>
                <a:lnTo>
                  <a:pt x="1767" y="1277"/>
                </a:lnTo>
                <a:close/>
                <a:moveTo>
                  <a:pt x="1779" y="1277"/>
                </a:moveTo>
                <a:lnTo>
                  <a:pt x="1788" y="1277"/>
                </a:lnTo>
                <a:lnTo>
                  <a:pt x="1788" y="1279"/>
                </a:lnTo>
                <a:lnTo>
                  <a:pt x="1779" y="1279"/>
                </a:lnTo>
                <a:lnTo>
                  <a:pt x="1779" y="1277"/>
                </a:lnTo>
                <a:close/>
                <a:moveTo>
                  <a:pt x="1791" y="1277"/>
                </a:moveTo>
                <a:lnTo>
                  <a:pt x="1801" y="1277"/>
                </a:lnTo>
                <a:lnTo>
                  <a:pt x="1801" y="1279"/>
                </a:lnTo>
                <a:lnTo>
                  <a:pt x="1791" y="1279"/>
                </a:lnTo>
                <a:lnTo>
                  <a:pt x="1791" y="1277"/>
                </a:lnTo>
                <a:close/>
                <a:moveTo>
                  <a:pt x="1804" y="1277"/>
                </a:moveTo>
                <a:lnTo>
                  <a:pt x="1813" y="1277"/>
                </a:lnTo>
                <a:lnTo>
                  <a:pt x="1813" y="1279"/>
                </a:lnTo>
                <a:lnTo>
                  <a:pt x="1804" y="1279"/>
                </a:lnTo>
                <a:lnTo>
                  <a:pt x="1804" y="1277"/>
                </a:lnTo>
                <a:close/>
                <a:moveTo>
                  <a:pt x="1816" y="1277"/>
                </a:moveTo>
                <a:lnTo>
                  <a:pt x="1826" y="1277"/>
                </a:lnTo>
                <a:lnTo>
                  <a:pt x="1826" y="1279"/>
                </a:lnTo>
                <a:lnTo>
                  <a:pt x="1816" y="1279"/>
                </a:lnTo>
                <a:lnTo>
                  <a:pt x="1816" y="1277"/>
                </a:lnTo>
                <a:close/>
                <a:moveTo>
                  <a:pt x="1829" y="1277"/>
                </a:moveTo>
                <a:lnTo>
                  <a:pt x="1838" y="1277"/>
                </a:lnTo>
                <a:lnTo>
                  <a:pt x="1838" y="1279"/>
                </a:lnTo>
                <a:lnTo>
                  <a:pt x="1829" y="1279"/>
                </a:lnTo>
                <a:lnTo>
                  <a:pt x="1829" y="1277"/>
                </a:lnTo>
                <a:close/>
                <a:moveTo>
                  <a:pt x="1841" y="1277"/>
                </a:moveTo>
                <a:lnTo>
                  <a:pt x="1851" y="1277"/>
                </a:lnTo>
                <a:lnTo>
                  <a:pt x="1851" y="1279"/>
                </a:lnTo>
                <a:lnTo>
                  <a:pt x="1841" y="1279"/>
                </a:lnTo>
                <a:lnTo>
                  <a:pt x="1841" y="1277"/>
                </a:lnTo>
                <a:close/>
                <a:moveTo>
                  <a:pt x="1854" y="1277"/>
                </a:moveTo>
                <a:lnTo>
                  <a:pt x="1863" y="1277"/>
                </a:lnTo>
                <a:lnTo>
                  <a:pt x="1863" y="1279"/>
                </a:lnTo>
                <a:lnTo>
                  <a:pt x="1854" y="1279"/>
                </a:lnTo>
                <a:lnTo>
                  <a:pt x="1854" y="1277"/>
                </a:lnTo>
                <a:close/>
                <a:moveTo>
                  <a:pt x="1866" y="1277"/>
                </a:moveTo>
                <a:lnTo>
                  <a:pt x="1875" y="1277"/>
                </a:lnTo>
                <a:lnTo>
                  <a:pt x="1875" y="1279"/>
                </a:lnTo>
                <a:lnTo>
                  <a:pt x="1866" y="1279"/>
                </a:lnTo>
                <a:lnTo>
                  <a:pt x="1866" y="1277"/>
                </a:lnTo>
                <a:close/>
                <a:moveTo>
                  <a:pt x="1879" y="1277"/>
                </a:moveTo>
                <a:lnTo>
                  <a:pt x="1888" y="1277"/>
                </a:lnTo>
                <a:lnTo>
                  <a:pt x="1888" y="1279"/>
                </a:lnTo>
                <a:lnTo>
                  <a:pt x="1879" y="1279"/>
                </a:lnTo>
                <a:lnTo>
                  <a:pt x="1879" y="1277"/>
                </a:lnTo>
                <a:close/>
                <a:moveTo>
                  <a:pt x="1891" y="1277"/>
                </a:moveTo>
                <a:lnTo>
                  <a:pt x="1900" y="1277"/>
                </a:lnTo>
                <a:lnTo>
                  <a:pt x="1900" y="1279"/>
                </a:lnTo>
                <a:lnTo>
                  <a:pt x="1891" y="1279"/>
                </a:lnTo>
                <a:lnTo>
                  <a:pt x="1891" y="1277"/>
                </a:lnTo>
                <a:close/>
                <a:moveTo>
                  <a:pt x="1903" y="1277"/>
                </a:moveTo>
                <a:lnTo>
                  <a:pt x="1913" y="1277"/>
                </a:lnTo>
                <a:lnTo>
                  <a:pt x="1913" y="1279"/>
                </a:lnTo>
                <a:lnTo>
                  <a:pt x="1903" y="1279"/>
                </a:lnTo>
                <a:lnTo>
                  <a:pt x="1903" y="1277"/>
                </a:lnTo>
                <a:close/>
                <a:moveTo>
                  <a:pt x="1916" y="1277"/>
                </a:moveTo>
                <a:lnTo>
                  <a:pt x="1925" y="1277"/>
                </a:lnTo>
                <a:lnTo>
                  <a:pt x="1925" y="1279"/>
                </a:lnTo>
                <a:lnTo>
                  <a:pt x="1916" y="1279"/>
                </a:lnTo>
                <a:lnTo>
                  <a:pt x="1916" y="1277"/>
                </a:lnTo>
                <a:close/>
                <a:moveTo>
                  <a:pt x="1928" y="1277"/>
                </a:moveTo>
                <a:lnTo>
                  <a:pt x="1938" y="1277"/>
                </a:lnTo>
                <a:lnTo>
                  <a:pt x="1938" y="1279"/>
                </a:lnTo>
                <a:lnTo>
                  <a:pt x="1928" y="1279"/>
                </a:lnTo>
                <a:lnTo>
                  <a:pt x="1928" y="1277"/>
                </a:lnTo>
                <a:close/>
                <a:moveTo>
                  <a:pt x="1941" y="1277"/>
                </a:moveTo>
                <a:lnTo>
                  <a:pt x="1950" y="1277"/>
                </a:lnTo>
                <a:lnTo>
                  <a:pt x="1950" y="1279"/>
                </a:lnTo>
                <a:lnTo>
                  <a:pt x="1941" y="1279"/>
                </a:lnTo>
                <a:lnTo>
                  <a:pt x="1941" y="1277"/>
                </a:lnTo>
                <a:close/>
                <a:moveTo>
                  <a:pt x="1953" y="1277"/>
                </a:moveTo>
                <a:lnTo>
                  <a:pt x="1962" y="1277"/>
                </a:lnTo>
                <a:lnTo>
                  <a:pt x="1962" y="1279"/>
                </a:lnTo>
                <a:lnTo>
                  <a:pt x="1953" y="1279"/>
                </a:lnTo>
                <a:lnTo>
                  <a:pt x="1953" y="1277"/>
                </a:lnTo>
                <a:close/>
                <a:moveTo>
                  <a:pt x="1966" y="1277"/>
                </a:moveTo>
                <a:lnTo>
                  <a:pt x="1975" y="1277"/>
                </a:lnTo>
                <a:lnTo>
                  <a:pt x="1975" y="1279"/>
                </a:lnTo>
                <a:lnTo>
                  <a:pt x="1966" y="1279"/>
                </a:lnTo>
                <a:lnTo>
                  <a:pt x="1966" y="1277"/>
                </a:lnTo>
                <a:close/>
                <a:moveTo>
                  <a:pt x="1978" y="1277"/>
                </a:moveTo>
                <a:lnTo>
                  <a:pt x="1987" y="1277"/>
                </a:lnTo>
                <a:lnTo>
                  <a:pt x="1987" y="1279"/>
                </a:lnTo>
                <a:lnTo>
                  <a:pt x="1978" y="1279"/>
                </a:lnTo>
                <a:lnTo>
                  <a:pt x="1978" y="1277"/>
                </a:lnTo>
                <a:close/>
                <a:moveTo>
                  <a:pt x="1990" y="1277"/>
                </a:moveTo>
                <a:lnTo>
                  <a:pt x="2000" y="1277"/>
                </a:lnTo>
                <a:lnTo>
                  <a:pt x="2000" y="1279"/>
                </a:lnTo>
                <a:lnTo>
                  <a:pt x="1990" y="1279"/>
                </a:lnTo>
                <a:lnTo>
                  <a:pt x="1990" y="1277"/>
                </a:lnTo>
                <a:close/>
                <a:moveTo>
                  <a:pt x="2003" y="1277"/>
                </a:moveTo>
                <a:lnTo>
                  <a:pt x="2012" y="1277"/>
                </a:lnTo>
                <a:lnTo>
                  <a:pt x="2012" y="1279"/>
                </a:lnTo>
                <a:lnTo>
                  <a:pt x="2003" y="1279"/>
                </a:lnTo>
                <a:lnTo>
                  <a:pt x="2003" y="1277"/>
                </a:lnTo>
                <a:close/>
                <a:moveTo>
                  <a:pt x="2015" y="1277"/>
                </a:moveTo>
                <a:lnTo>
                  <a:pt x="2025" y="1277"/>
                </a:lnTo>
                <a:lnTo>
                  <a:pt x="2025" y="1279"/>
                </a:lnTo>
                <a:lnTo>
                  <a:pt x="2015" y="1279"/>
                </a:lnTo>
                <a:lnTo>
                  <a:pt x="2015" y="1277"/>
                </a:lnTo>
                <a:close/>
                <a:moveTo>
                  <a:pt x="2028" y="1277"/>
                </a:moveTo>
                <a:lnTo>
                  <a:pt x="2037" y="1277"/>
                </a:lnTo>
                <a:lnTo>
                  <a:pt x="2037" y="1279"/>
                </a:lnTo>
                <a:lnTo>
                  <a:pt x="2028" y="1279"/>
                </a:lnTo>
                <a:lnTo>
                  <a:pt x="2028" y="1277"/>
                </a:lnTo>
                <a:close/>
                <a:moveTo>
                  <a:pt x="2040" y="1277"/>
                </a:moveTo>
                <a:lnTo>
                  <a:pt x="2050" y="1277"/>
                </a:lnTo>
                <a:lnTo>
                  <a:pt x="2050" y="1279"/>
                </a:lnTo>
                <a:lnTo>
                  <a:pt x="2040" y="1279"/>
                </a:lnTo>
                <a:lnTo>
                  <a:pt x="2040" y="1277"/>
                </a:lnTo>
                <a:close/>
                <a:moveTo>
                  <a:pt x="2053" y="1277"/>
                </a:moveTo>
                <a:lnTo>
                  <a:pt x="2062" y="1277"/>
                </a:lnTo>
                <a:lnTo>
                  <a:pt x="2062" y="1279"/>
                </a:lnTo>
                <a:lnTo>
                  <a:pt x="2053" y="1279"/>
                </a:lnTo>
                <a:lnTo>
                  <a:pt x="2053" y="1277"/>
                </a:lnTo>
                <a:close/>
                <a:moveTo>
                  <a:pt x="2065" y="1277"/>
                </a:moveTo>
                <a:lnTo>
                  <a:pt x="2074" y="1277"/>
                </a:lnTo>
                <a:lnTo>
                  <a:pt x="2074" y="1279"/>
                </a:lnTo>
                <a:lnTo>
                  <a:pt x="2065" y="1279"/>
                </a:lnTo>
                <a:lnTo>
                  <a:pt x="2065" y="1277"/>
                </a:lnTo>
                <a:close/>
                <a:moveTo>
                  <a:pt x="2078" y="1277"/>
                </a:moveTo>
                <a:lnTo>
                  <a:pt x="2087" y="1277"/>
                </a:lnTo>
                <a:lnTo>
                  <a:pt x="2087" y="1279"/>
                </a:lnTo>
                <a:lnTo>
                  <a:pt x="2078" y="1279"/>
                </a:lnTo>
                <a:lnTo>
                  <a:pt x="2078" y="1277"/>
                </a:lnTo>
                <a:close/>
                <a:moveTo>
                  <a:pt x="2090" y="1277"/>
                </a:moveTo>
                <a:lnTo>
                  <a:pt x="2099" y="1277"/>
                </a:lnTo>
                <a:lnTo>
                  <a:pt x="2099" y="1279"/>
                </a:lnTo>
                <a:lnTo>
                  <a:pt x="2090" y="1279"/>
                </a:lnTo>
                <a:lnTo>
                  <a:pt x="2090" y="1277"/>
                </a:lnTo>
                <a:close/>
                <a:moveTo>
                  <a:pt x="2102" y="1277"/>
                </a:moveTo>
                <a:lnTo>
                  <a:pt x="2112" y="1277"/>
                </a:lnTo>
                <a:lnTo>
                  <a:pt x="2112" y="1279"/>
                </a:lnTo>
                <a:lnTo>
                  <a:pt x="2102" y="1279"/>
                </a:lnTo>
                <a:lnTo>
                  <a:pt x="2102" y="1277"/>
                </a:lnTo>
                <a:close/>
                <a:moveTo>
                  <a:pt x="2115" y="1277"/>
                </a:moveTo>
                <a:lnTo>
                  <a:pt x="2124" y="1277"/>
                </a:lnTo>
                <a:lnTo>
                  <a:pt x="2124" y="1279"/>
                </a:lnTo>
                <a:lnTo>
                  <a:pt x="2115" y="1279"/>
                </a:lnTo>
                <a:lnTo>
                  <a:pt x="2115" y="1277"/>
                </a:lnTo>
                <a:close/>
                <a:moveTo>
                  <a:pt x="2127" y="1277"/>
                </a:moveTo>
                <a:lnTo>
                  <a:pt x="2137" y="1277"/>
                </a:lnTo>
                <a:lnTo>
                  <a:pt x="2137" y="1279"/>
                </a:lnTo>
                <a:lnTo>
                  <a:pt x="2127" y="1279"/>
                </a:lnTo>
                <a:lnTo>
                  <a:pt x="2127" y="1277"/>
                </a:lnTo>
                <a:close/>
                <a:moveTo>
                  <a:pt x="2140" y="1277"/>
                </a:moveTo>
                <a:lnTo>
                  <a:pt x="2149" y="1277"/>
                </a:lnTo>
                <a:lnTo>
                  <a:pt x="2149" y="1279"/>
                </a:lnTo>
                <a:lnTo>
                  <a:pt x="2140" y="1279"/>
                </a:lnTo>
                <a:lnTo>
                  <a:pt x="2140" y="1277"/>
                </a:lnTo>
                <a:close/>
                <a:moveTo>
                  <a:pt x="2152" y="1277"/>
                </a:moveTo>
                <a:lnTo>
                  <a:pt x="2161" y="1277"/>
                </a:lnTo>
                <a:lnTo>
                  <a:pt x="2161" y="1279"/>
                </a:lnTo>
                <a:lnTo>
                  <a:pt x="2152" y="1279"/>
                </a:lnTo>
                <a:lnTo>
                  <a:pt x="2152" y="1277"/>
                </a:lnTo>
                <a:close/>
                <a:moveTo>
                  <a:pt x="2165" y="1277"/>
                </a:moveTo>
                <a:lnTo>
                  <a:pt x="2174" y="1277"/>
                </a:lnTo>
                <a:lnTo>
                  <a:pt x="2174" y="1279"/>
                </a:lnTo>
                <a:lnTo>
                  <a:pt x="2165" y="1279"/>
                </a:lnTo>
                <a:lnTo>
                  <a:pt x="2165" y="1277"/>
                </a:lnTo>
                <a:close/>
                <a:moveTo>
                  <a:pt x="2177" y="1277"/>
                </a:moveTo>
                <a:lnTo>
                  <a:pt x="2186" y="1277"/>
                </a:lnTo>
                <a:lnTo>
                  <a:pt x="2186" y="1279"/>
                </a:lnTo>
                <a:lnTo>
                  <a:pt x="2177" y="1279"/>
                </a:lnTo>
                <a:lnTo>
                  <a:pt x="2177" y="1277"/>
                </a:lnTo>
                <a:close/>
                <a:moveTo>
                  <a:pt x="2189" y="1277"/>
                </a:moveTo>
                <a:lnTo>
                  <a:pt x="2199" y="1277"/>
                </a:lnTo>
                <a:lnTo>
                  <a:pt x="2199" y="1279"/>
                </a:lnTo>
                <a:lnTo>
                  <a:pt x="2189" y="1279"/>
                </a:lnTo>
                <a:lnTo>
                  <a:pt x="2189" y="1277"/>
                </a:lnTo>
                <a:close/>
                <a:moveTo>
                  <a:pt x="2202" y="1277"/>
                </a:moveTo>
                <a:lnTo>
                  <a:pt x="2211" y="1277"/>
                </a:lnTo>
                <a:lnTo>
                  <a:pt x="2211" y="1279"/>
                </a:lnTo>
                <a:lnTo>
                  <a:pt x="2202" y="1279"/>
                </a:lnTo>
                <a:lnTo>
                  <a:pt x="2202" y="1277"/>
                </a:lnTo>
                <a:close/>
                <a:moveTo>
                  <a:pt x="2214" y="1277"/>
                </a:moveTo>
                <a:lnTo>
                  <a:pt x="2224" y="1277"/>
                </a:lnTo>
                <a:lnTo>
                  <a:pt x="2224" y="1279"/>
                </a:lnTo>
                <a:lnTo>
                  <a:pt x="2214" y="1279"/>
                </a:lnTo>
                <a:lnTo>
                  <a:pt x="2214" y="1277"/>
                </a:lnTo>
                <a:close/>
                <a:moveTo>
                  <a:pt x="2227" y="1277"/>
                </a:moveTo>
                <a:lnTo>
                  <a:pt x="2236" y="1277"/>
                </a:lnTo>
                <a:lnTo>
                  <a:pt x="2236" y="1279"/>
                </a:lnTo>
                <a:lnTo>
                  <a:pt x="2227" y="1279"/>
                </a:lnTo>
                <a:lnTo>
                  <a:pt x="2227" y="1277"/>
                </a:lnTo>
                <a:close/>
                <a:moveTo>
                  <a:pt x="2239" y="1277"/>
                </a:moveTo>
                <a:lnTo>
                  <a:pt x="2249" y="1277"/>
                </a:lnTo>
                <a:lnTo>
                  <a:pt x="2249" y="1279"/>
                </a:lnTo>
                <a:lnTo>
                  <a:pt x="2239" y="1279"/>
                </a:lnTo>
                <a:lnTo>
                  <a:pt x="2239" y="1277"/>
                </a:lnTo>
                <a:close/>
                <a:moveTo>
                  <a:pt x="2252" y="1277"/>
                </a:moveTo>
                <a:lnTo>
                  <a:pt x="2261" y="1277"/>
                </a:lnTo>
                <a:lnTo>
                  <a:pt x="2261" y="1279"/>
                </a:lnTo>
                <a:lnTo>
                  <a:pt x="2252" y="1279"/>
                </a:lnTo>
                <a:lnTo>
                  <a:pt x="2252" y="1277"/>
                </a:lnTo>
                <a:close/>
                <a:moveTo>
                  <a:pt x="2264" y="1277"/>
                </a:moveTo>
                <a:lnTo>
                  <a:pt x="2273" y="1277"/>
                </a:lnTo>
                <a:lnTo>
                  <a:pt x="2273" y="1279"/>
                </a:lnTo>
                <a:lnTo>
                  <a:pt x="2264" y="1279"/>
                </a:lnTo>
                <a:lnTo>
                  <a:pt x="2264" y="1277"/>
                </a:lnTo>
                <a:close/>
                <a:moveTo>
                  <a:pt x="2277" y="1277"/>
                </a:moveTo>
                <a:lnTo>
                  <a:pt x="2286" y="1277"/>
                </a:lnTo>
                <a:lnTo>
                  <a:pt x="2286" y="1279"/>
                </a:lnTo>
                <a:lnTo>
                  <a:pt x="2277" y="1279"/>
                </a:lnTo>
                <a:lnTo>
                  <a:pt x="2277" y="1277"/>
                </a:lnTo>
                <a:close/>
                <a:moveTo>
                  <a:pt x="2289" y="1277"/>
                </a:moveTo>
                <a:lnTo>
                  <a:pt x="2298" y="1277"/>
                </a:lnTo>
                <a:lnTo>
                  <a:pt x="2298" y="1279"/>
                </a:lnTo>
                <a:lnTo>
                  <a:pt x="2289" y="1279"/>
                </a:lnTo>
                <a:lnTo>
                  <a:pt x="2289" y="1277"/>
                </a:lnTo>
                <a:close/>
                <a:moveTo>
                  <a:pt x="2301" y="1277"/>
                </a:moveTo>
                <a:lnTo>
                  <a:pt x="2311" y="1277"/>
                </a:lnTo>
                <a:lnTo>
                  <a:pt x="2311" y="1279"/>
                </a:lnTo>
                <a:lnTo>
                  <a:pt x="2301" y="1279"/>
                </a:lnTo>
                <a:lnTo>
                  <a:pt x="2301" y="1277"/>
                </a:lnTo>
                <a:close/>
                <a:moveTo>
                  <a:pt x="2314" y="1277"/>
                </a:moveTo>
                <a:lnTo>
                  <a:pt x="2323" y="1277"/>
                </a:lnTo>
                <a:lnTo>
                  <a:pt x="2323" y="1279"/>
                </a:lnTo>
                <a:lnTo>
                  <a:pt x="2314" y="1279"/>
                </a:lnTo>
                <a:lnTo>
                  <a:pt x="2314" y="1277"/>
                </a:lnTo>
                <a:close/>
                <a:moveTo>
                  <a:pt x="2326" y="1277"/>
                </a:moveTo>
                <a:lnTo>
                  <a:pt x="2336" y="1277"/>
                </a:lnTo>
                <a:lnTo>
                  <a:pt x="2336" y="1279"/>
                </a:lnTo>
                <a:lnTo>
                  <a:pt x="2326" y="1279"/>
                </a:lnTo>
                <a:lnTo>
                  <a:pt x="2326" y="1277"/>
                </a:lnTo>
                <a:close/>
                <a:moveTo>
                  <a:pt x="2339" y="1277"/>
                </a:moveTo>
                <a:lnTo>
                  <a:pt x="2348" y="1277"/>
                </a:lnTo>
                <a:lnTo>
                  <a:pt x="2348" y="1279"/>
                </a:lnTo>
                <a:lnTo>
                  <a:pt x="2339" y="1279"/>
                </a:lnTo>
                <a:lnTo>
                  <a:pt x="2339" y="1277"/>
                </a:lnTo>
                <a:close/>
                <a:moveTo>
                  <a:pt x="2351" y="1277"/>
                </a:moveTo>
                <a:lnTo>
                  <a:pt x="2360" y="1277"/>
                </a:lnTo>
                <a:lnTo>
                  <a:pt x="2360" y="1279"/>
                </a:lnTo>
                <a:lnTo>
                  <a:pt x="2351" y="1279"/>
                </a:lnTo>
                <a:lnTo>
                  <a:pt x="2351" y="1277"/>
                </a:lnTo>
                <a:close/>
                <a:moveTo>
                  <a:pt x="2364" y="1277"/>
                </a:moveTo>
                <a:lnTo>
                  <a:pt x="2373" y="1277"/>
                </a:lnTo>
                <a:lnTo>
                  <a:pt x="2373" y="1279"/>
                </a:lnTo>
                <a:lnTo>
                  <a:pt x="2364" y="1279"/>
                </a:lnTo>
                <a:lnTo>
                  <a:pt x="2364" y="1277"/>
                </a:lnTo>
                <a:close/>
                <a:moveTo>
                  <a:pt x="2376" y="1277"/>
                </a:moveTo>
                <a:lnTo>
                  <a:pt x="2385" y="1277"/>
                </a:lnTo>
                <a:lnTo>
                  <a:pt x="2385" y="1279"/>
                </a:lnTo>
                <a:lnTo>
                  <a:pt x="2376" y="1279"/>
                </a:lnTo>
                <a:lnTo>
                  <a:pt x="2376" y="1277"/>
                </a:lnTo>
                <a:close/>
                <a:moveTo>
                  <a:pt x="2388" y="1277"/>
                </a:moveTo>
                <a:lnTo>
                  <a:pt x="2398" y="1277"/>
                </a:lnTo>
                <a:lnTo>
                  <a:pt x="2398" y="1279"/>
                </a:lnTo>
                <a:lnTo>
                  <a:pt x="2388" y="1279"/>
                </a:lnTo>
                <a:lnTo>
                  <a:pt x="2388" y="1277"/>
                </a:lnTo>
                <a:close/>
                <a:moveTo>
                  <a:pt x="2401" y="1277"/>
                </a:moveTo>
                <a:lnTo>
                  <a:pt x="2410" y="1277"/>
                </a:lnTo>
                <a:lnTo>
                  <a:pt x="2410" y="1279"/>
                </a:lnTo>
                <a:lnTo>
                  <a:pt x="2401" y="1279"/>
                </a:lnTo>
                <a:lnTo>
                  <a:pt x="2401" y="1277"/>
                </a:lnTo>
                <a:close/>
                <a:moveTo>
                  <a:pt x="2413" y="1277"/>
                </a:moveTo>
                <a:lnTo>
                  <a:pt x="2423" y="1277"/>
                </a:lnTo>
                <a:lnTo>
                  <a:pt x="2423" y="1279"/>
                </a:lnTo>
                <a:lnTo>
                  <a:pt x="2413" y="1279"/>
                </a:lnTo>
                <a:lnTo>
                  <a:pt x="2413" y="1277"/>
                </a:lnTo>
                <a:close/>
                <a:moveTo>
                  <a:pt x="2426" y="1277"/>
                </a:moveTo>
                <a:lnTo>
                  <a:pt x="2435" y="1277"/>
                </a:lnTo>
                <a:lnTo>
                  <a:pt x="2435" y="1279"/>
                </a:lnTo>
                <a:lnTo>
                  <a:pt x="2426" y="1279"/>
                </a:lnTo>
                <a:lnTo>
                  <a:pt x="2426" y="1277"/>
                </a:lnTo>
                <a:close/>
                <a:moveTo>
                  <a:pt x="2438" y="1277"/>
                </a:moveTo>
                <a:lnTo>
                  <a:pt x="2448" y="1277"/>
                </a:lnTo>
                <a:lnTo>
                  <a:pt x="2448" y="1279"/>
                </a:lnTo>
                <a:lnTo>
                  <a:pt x="2438" y="1279"/>
                </a:lnTo>
                <a:lnTo>
                  <a:pt x="2438" y="1277"/>
                </a:lnTo>
                <a:close/>
                <a:moveTo>
                  <a:pt x="2451" y="1277"/>
                </a:moveTo>
                <a:lnTo>
                  <a:pt x="2460" y="1277"/>
                </a:lnTo>
                <a:lnTo>
                  <a:pt x="2460" y="1279"/>
                </a:lnTo>
                <a:lnTo>
                  <a:pt x="2451" y="1279"/>
                </a:lnTo>
                <a:lnTo>
                  <a:pt x="2451" y="1277"/>
                </a:lnTo>
                <a:close/>
                <a:moveTo>
                  <a:pt x="2463" y="1277"/>
                </a:moveTo>
                <a:lnTo>
                  <a:pt x="2472" y="1277"/>
                </a:lnTo>
                <a:lnTo>
                  <a:pt x="2472" y="1279"/>
                </a:lnTo>
                <a:lnTo>
                  <a:pt x="2463" y="1279"/>
                </a:lnTo>
                <a:lnTo>
                  <a:pt x="2463" y="1277"/>
                </a:lnTo>
                <a:close/>
                <a:moveTo>
                  <a:pt x="2476" y="1277"/>
                </a:moveTo>
                <a:lnTo>
                  <a:pt x="2485" y="1277"/>
                </a:lnTo>
                <a:lnTo>
                  <a:pt x="2485" y="1279"/>
                </a:lnTo>
                <a:lnTo>
                  <a:pt x="2476" y="1279"/>
                </a:lnTo>
                <a:lnTo>
                  <a:pt x="2476" y="1277"/>
                </a:lnTo>
                <a:close/>
                <a:moveTo>
                  <a:pt x="2488" y="1277"/>
                </a:moveTo>
                <a:lnTo>
                  <a:pt x="2497" y="1277"/>
                </a:lnTo>
                <a:lnTo>
                  <a:pt x="2497" y="1279"/>
                </a:lnTo>
                <a:lnTo>
                  <a:pt x="2488" y="1279"/>
                </a:lnTo>
                <a:lnTo>
                  <a:pt x="2488" y="1277"/>
                </a:lnTo>
                <a:close/>
                <a:moveTo>
                  <a:pt x="2500" y="1277"/>
                </a:moveTo>
                <a:lnTo>
                  <a:pt x="2510" y="1277"/>
                </a:lnTo>
                <a:lnTo>
                  <a:pt x="2510" y="1279"/>
                </a:lnTo>
                <a:lnTo>
                  <a:pt x="2500" y="1279"/>
                </a:lnTo>
                <a:lnTo>
                  <a:pt x="2500" y="1277"/>
                </a:lnTo>
                <a:close/>
                <a:moveTo>
                  <a:pt x="2513" y="1277"/>
                </a:moveTo>
                <a:lnTo>
                  <a:pt x="2522" y="1277"/>
                </a:lnTo>
                <a:lnTo>
                  <a:pt x="2522" y="1279"/>
                </a:lnTo>
                <a:lnTo>
                  <a:pt x="2513" y="1279"/>
                </a:lnTo>
                <a:lnTo>
                  <a:pt x="2513" y="1277"/>
                </a:lnTo>
                <a:close/>
                <a:moveTo>
                  <a:pt x="2525" y="1277"/>
                </a:moveTo>
                <a:lnTo>
                  <a:pt x="2535" y="1277"/>
                </a:lnTo>
                <a:lnTo>
                  <a:pt x="2535" y="1279"/>
                </a:lnTo>
                <a:lnTo>
                  <a:pt x="2525" y="1279"/>
                </a:lnTo>
                <a:lnTo>
                  <a:pt x="2525" y="1277"/>
                </a:lnTo>
                <a:close/>
                <a:moveTo>
                  <a:pt x="2538" y="1277"/>
                </a:moveTo>
                <a:lnTo>
                  <a:pt x="2547" y="1277"/>
                </a:lnTo>
                <a:lnTo>
                  <a:pt x="2547" y="1279"/>
                </a:lnTo>
                <a:lnTo>
                  <a:pt x="2538" y="1279"/>
                </a:lnTo>
                <a:lnTo>
                  <a:pt x="2538" y="1277"/>
                </a:lnTo>
                <a:close/>
                <a:moveTo>
                  <a:pt x="2550" y="1277"/>
                </a:moveTo>
                <a:lnTo>
                  <a:pt x="2560" y="1277"/>
                </a:lnTo>
                <a:lnTo>
                  <a:pt x="2560" y="1279"/>
                </a:lnTo>
                <a:lnTo>
                  <a:pt x="2550" y="1279"/>
                </a:lnTo>
                <a:lnTo>
                  <a:pt x="2550" y="1277"/>
                </a:lnTo>
                <a:close/>
                <a:moveTo>
                  <a:pt x="2563" y="1277"/>
                </a:moveTo>
                <a:lnTo>
                  <a:pt x="2572" y="1277"/>
                </a:lnTo>
                <a:lnTo>
                  <a:pt x="2572" y="1279"/>
                </a:lnTo>
                <a:lnTo>
                  <a:pt x="2563" y="1279"/>
                </a:lnTo>
                <a:lnTo>
                  <a:pt x="2563" y="1277"/>
                </a:lnTo>
                <a:close/>
                <a:moveTo>
                  <a:pt x="2575" y="1277"/>
                </a:moveTo>
                <a:lnTo>
                  <a:pt x="2584" y="1277"/>
                </a:lnTo>
                <a:lnTo>
                  <a:pt x="2584" y="1279"/>
                </a:lnTo>
                <a:lnTo>
                  <a:pt x="2575" y="1279"/>
                </a:lnTo>
                <a:lnTo>
                  <a:pt x="2575" y="1277"/>
                </a:lnTo>
                <a:close/>
                <a:moveTo>
                  <a:pt x="2587" y="1277"/>
                </a:moveTo>
                <a:lnTo>
                  <a:pt x="2597" y="1277"/>
                </a:lnTo>
                <a:lnTo>
                  <a:pt x="2597" y="1279"/>
                </a:lnTo>
                <a:lnTo>
                  <a:pt x="2587" y="1279"/>
                </a:lnTo>
                <a:lnTo>
                  <a:pt x="2587" y="1277"/>
                </a:lnTo>
                <a:close/>
                <a:moveTo>
                  <a:pt x="2600" y="1277"/>
                </a:moveTo>
                <a:lnTo>
                  <a:pt x="2609" y="1277"/>
                </a:lnTo>
                <a:lnTo>
                  <a:pt x="2609" y="1279"/>
                </a:lnTo>
                <a:lnTo>
                  <a:pt x="2600" y="1279"/>
                </a:lnTo>
                <a:lnTo>
                  <a:pt x="2600" y="1277"/>
                </a:lnTo>
                <a:close/>
                <a:moveTo>
                  <a:pt x="2612" y="1277"/>
                </a:moveTo>
                <a:lnTo>
                  <a:pt x="2622" y="1277"/>
                </a:lnTo>
                <a:lnTo>
                  <a:pt x="2622" y="1279"/>
                </a:lnTo>
                <a:lnTo>
                  <a:pt x="2612" y="1279"/>
                </a:lnTo>
                <a:lnTo>
                  <a:pt x="2612" y="1277"/>
                </a:lnTo>
                <a:close/>
                <a:moveTo>
                  <a:pt x="2625" y="1277"/>
                </a:moveTo>
                <a:lnTo>
                  <a:pt x="2634" y="1277"/>
                </a:lnTo>
                <a:lnTo>
                  <a:pt x="2634" y="1279"/>
                </a:lnTo>
                <a:lnTo>
                  <a:pt x="2625" y="1279"/>
                </a:lnTo>
                <a:lnTo>
                  <a:pt x="2625" y="1277"/>
                </a:lnTo>
                <a:close/>
                <a:moveTo>
                  <a:pt x="2637" y="1277"/>
                </a:moveTo>
                <a:lnTo>
                  <a:pt x="2647" y="1277"/>
                </a:lnTo>
                <a:lnTo>
                  <a:pt x="2647" y="1279"/>
                </a:lnTo>
                <a:lnTo>
                  <a:pt x="2637" y="1279"/>
                </a:lnTo>
                <a:lnTo>
                  <a:pt x="2637" y="1277"/>
                </a:lnTo>
                <a:close/>
                <a:moveTo>
                  <a:pt x="2650" y="1277"/>
                </a:moveTo>
                <a:lnTo>
                  <a:pt x="2659" y="1277"/>
                </a:lnTo>
                <a:lnTo>
                  <a:pt x="2659" y="1279"/>
                </a:lnTo>
                <a:lnTo>
                  <a:pt x="2650" y="1279"/>
                </a:lnTo>
                <a:lnTo>
                  <a:pt x="2650" y="1277"/>
                </a:lnTo>
                <a:close/>
                <a:moveTo>
                  <a:pt x="2662" y="1277"/>
                </a:moveTo>
                <a:lnTo>
                  <a:pt x="2671" y="1277"/>
                </a:lnTo>
                <a:lnTo>
                  <a:pt x="2671" y="1279"/>
                </a:lnTo>
                <a:lnTo>
                  <a:pt x="2662" y="1279"/>
                </a:lnTo>
                <a:lnTo>
                  <a:pt x="2662" y="1277"/>
                </a:lnTo>
                <a:close/>
                <a:moveTo>
                  <a:pt x="2675" y="1277"/>
                </a:moveTo>
                <a:lnTo>
                  <a:pt x="2684" y="1277"/>
                </a:lnTo>
                <a:lnTo>
                  <a:pt x="2684" y="1279"/>
                </a:lnTo>
                <a:lnTo>
                  <a:pt x="2675" y="1279"/>
                </a:lnTo>
                <a:lnTo>
                  <a:pt x="2675" y="1277"/>
                </a:lnTo>
                <a:close/>
                <a:moveTo>
                  <a:pt x="2687" y="1277"/>
                </a:moveTo>
                <a:lnTo>
                  <a:pt x="2696" y="1277"/>
                </a:lnTo>
                <a:lnTo>
                  <a:pt x="2696" y="1279"/>
                </a:lnTo>
                <a:lnTo>
                  <a:pt x="2687" y="1279"/>
                </a:lnTo>
                <a:lnTo>
                  <a:pt x="2687" y="1277"/>
                </a:lnTo>
                <a:close/>
                <a:moveTo>
                  <a:pt x="2699" y="1277"/>
                </a:moveTo>
                <a:lnTo>
                  <a:pt x="2709" y="1277"/>
                </a:lnTo>
                <a:lnTo>
                  <a:pt x="2709" y="1279"/>
                </a:lnTo>
                <a:lnTo>
                  <a:pt x="2699" y="1279"/>
                </a:lnTo>
                <a:lnTo>
                  <a:pt x="2699" y="1277"/>
                </a:lnTo>
                <a:close/>
                <a:moveTo>
                  <a:pt x="2712" y="1277"/>
                </a:moveTo>
                <a:lnTo>
                  <a:pt x="2721" y="1277"/>
                </a:lnTo>
                <a:lnTo>
                  <a:pt x="2721" y="1279"/>
                </a:lnTo>
                <a:lnTo>
                  <a:pt x="2712" y="1279"/>
                </a:lnTo>
                <a:lnTo>
                  <a:pt x="2712" y="1277"/>
                </a:lnTo>
                <a:close/>
                <a:moveTo>
                  <a:pt x="2724" y="1277"/>
                </a:moveTo>
                <a:lnTo>
                  <a:pt x="2734" y="1277"/>
                </a:lnTo>
                <a:lnTo>
                  <a:pt x="2734" y="1279"/>
                </a:lnTo>
                <a:lnTo>
                  <a:pt x="2724" y="1279"/>
                </a:lnTo>
                <a:lnTo>
                  <a:pt x="2724" y="1277"/>
                </a:lnTo>
                <a:close/>
                <a:moveTo>
                  <a:pt x="2737" y="1277"/>
                </a:moveTo>
                <a:lnTo>
                  <a:pt x="2746" y="1277"/>
                </a:lnTo>
                <a:lnTo>
                  <a:pt x="2746" y="1279"/>
                </a:lnTo>
                <a:lnTo>
                  <a:pt x="2737" y="1279"/>
                </a:lnTo>
                <a:lnTo>
                  <a:pt x="2737" y="1277"/>
                </a:lnTo>
                <a:close/>
                <a:moveTo>
                  <a:pt x="2749" y="1277"/>
                </a:moveTo>
                <a:lnTo>
                  <a:pt x="2759" y="1277"/>
                </a:lnTo>
                <a:lnTo>
                  <a:pt x="2759" y="1279"/>
                </a:lnTo>
                <a:lnTo>
                  <a:pt x="2749" y="1279"/>
                </a:lnTo>
                <a:lnTo>
                  <a:pt x="2749" y="1277"/>
                </a:lnTo>
                <a:close/>
                <a:moveTo>
                  <a:pt x="2762" y="1277"/>
                </a:moveTo>
                <a:lnTo>
                  <a:pt x="2771" y="1277"/>
                </a:lnTo>
                <a:lnTo>
                  <a:pt x="2771" y="1279"/>
                </a:lnTo>
                <a:lnTo>
                  <a:pt x="2762" y="1279"/>
                </a:lnTo>
                <a:lnTo>
                  <a:pt x="2762" y="1277"/>
                </a:lnTo>
                <a:close/>
                <a:moveTo>
                  <a:pt x="2774" y="1277"/>
                </a:moveTo>
                <a:lnTo>
                  <a:pt x="2783" y="1277"/>
                </a:lnTo>
                <a:lnTo>
                  <a:pt x="2783" y="1279"/>
                </a:lnTo>
                <a:lnTo>
                  <a:pt x="2774" y="1279"/>
                </a:lnTo>
                <a:lnTo>
                  <a:pt x="2774" y="1277"/>
                </a:lnTo>
                <a:close/>
                <a:moveTo>
                  <a:pt x="2787" y="1277"/>
                </a:moveTo>
                <a:lnTo>
                  <a:pt x="2796" y="1277"/>
                </a:lnTo>
                <a:lnTo>
                  <a:pt x="2796" y="1279"/>
                </a:lnTo>
                <a:lnTo>
                  <a:pt x="2787" y="1279"/>
                </a:lnTo>
                <a:lnTo>
                  <a:pt x="2787" y="1277"/>
                </a:lnTo>
                <a:close/>
                <a:moveTo>
                  <a:pt x="2799" y="1277"/>
                </a:moveTo>
                <a:lnTo>
                  <a:pt x="2808" y="1277"/>
                </a:lnTo>
                <a:lnTo>
                  <a:pt x="2808" y="1279"/>
                </a:lnTo>
                <a:lnTo>
                  <a:pt x="2799" y="1279"/>
                </a:lnTo>
                <a:lnTo>
                  <a:pt x="2799" y="1277"/>
                </a:lnTo>
                <a:close/>
                <a:moveTo>
                  <a:pt x="2811" y="1277"/>
                </a:moveTo>
                <a:lnTo>
                  <a:pt x="2821" y="1277"/>
                </a:lnTo>
                <a:lnTo>
                  <a:pt x="2821" y="1279"/>
                </a:lnTo>
                <a:lnTo>
                  <a:pt x="2811" y="1279"/>
                </a:lnTo>
                <a:lnTo>
                  <a:pt x="2811" y="1277"/>
                </a:lnTo>
                <a:close/>
                <a:moveTo>
                  <a:pt x="2824" y="1277"/>
                </a:moveTo>
                <a:lnTo>
                  <a:pt x="2833" y="1277"/>
                </a:lnTo>
                <a:lnTo>
                  <a:pt x="2833" y="1279"/>
                </a:lnTo>
                <a:lnTo>
                  <a:pt x="2824" y="1279"/>
                </a:lnTo>
                <a:lnTo>
                  <a:pt x="2824" y="1277"/>
                </a:lnTo>
                <a:close/>
                <a:moveTo>
                  <a:pt x="2836" y="1277"/>
                </a:moveTo>
                <a:lnTo>
                  <a:pt x="2846" y="1277"/>
                </a:lnTo>
                <a:lnTo>
                  <a:pt x="2846" y="1279"/>
                </a:lnTo>
                <a:lnTo>
                  <a:pt x="2836" y="1279"/>
                </a:lnTo>
                <a:lnTo>
                  <a:pt x="2836" y="1277"/>
                </a:lnTo>
                <a:close/>
                <a:moveTo>
                  <a:pt x="2849" y="1277"/>
                </a:moveTo>
                <a:lnTo>
                  <a:pt x="2858" y="1277"/>
                </a:lnTo>
                <a:lnTo>
                  <a:pt x="2858" y="1279"/>
                </a:lnTo>
                <a:lnTo>
                  <a:pt x="2849" y="1279"/>
                </a:lnTo>
                <a:lnTo>
                  <a:pt x="2849" y="1277"/>
                </a:lnTo>
                <a:close/>
                <a:moveTo>
                  <a:pt x="2861" y="1277"/>
                </a:moveTo>
                <a:lnTo>
                  <a:pt x="2870" y="1277"/>
                </a:lnTo>
                <a:lnTo>
                  <a:pt x="2870" y="1279"/>
                </a:lnTo>
                <a:lnTo>
                  <a:pt x="2861" y="1279"/>
                </a:lnTo>
                <a:lnTo>
                  <a:pt x="2861" y="1277"/>
                </a:lnTo>
                <a:close/>
                <a:moveTo>
                  <a:pt x="2874" y="1277"/>
                </a:moveTo>
                <a:lnTo>
                  <a:pt x="2883" y="1277"/>
                </a:lnTo>
                <a:lnTo>
                  <a:pt x="2883" y="1279"/>
                </a:lnTo>
                <a:lnTo>
                  <a:pt x="2874" y="1279"/>
                </a:lnTo>
                <a:lnTo>
                  <a:pt x="2874" y="1277"/>
                </a:lnTo>
                <a:close/>
                <a:moveTo>
                  <a:pt x="2886" y="1277"/>
                </a:moveTo>
                <a:lnTo>
                  <a:pt x="2895" y="1277"/>
                </a:lnTo>
                <a:lnTo>
                  <a:pt x="2895" y="1279"/>
                </a:lnTo>
                <a:lnTo>
                  <a:pt x="2886" y="1279"/>
                </a:lnTo>
                <a:lnTo>
                  <a:pt x="2886" y="1277"/>
                </a:lnTo>
                <a:close/>
                <a:moveTo>
                  <a:pt x="2898" y="1277"/>
                </a:moveTo>
                <a:lnTo>
                  <a:pt x="2908" y="1277"/>
                </a:lnTo>
                <a:lnTo>
                  <a:pt x="2908" y="1279"/>
                </a:lnTo>
                <a:lnTo>
                  <a:pt x="2898" y="1279"/>
                </a:lnTo>
                <a:lnTo>
                  <a:pt x="2898" y="1277"/>
                </a:lnTo>
                <a:close/>
                <a:moveTo>
                  <a:pt x="2911" y="1277"/>
                </a:moveTo>
                <a:lnTo>
                  <a:pt x="2920" y="1277"/>
                </a:lnTo>
                <a:lnTo>
                  <a:pt x="2920" y="1279"/>
                </a:lnTo>
                <a:lnTo>
                  <a:pt x="2911" y="1279"/>
                </a:lnTo>
                <a:lnTo>
                  <a:pt x="2911" y="1277"/>
                </a:lnTo>
                <a:close/>
                <a:moveTo>
                  <a:pt x="2923" y="1277"/>
                </a:moveTo>
                <a:lnTo>
                  <a:pt x="2933" y="1277"/>
                </a:lnTo>
                <a:lnTo>
                  <a:pt x="2933" y="1279"/>
                </a:lnTo>
                <a:lnTo>
                  <a:pt x="2923" y="1279"/>
                </a:lnTo>
                <a:lnTo>
                  <a:pt x="2923" y="1277"/>
                </a:lnTo>
                <a:close/>
                <a:moveTo>
                  <a:pt x="2936" y="1277"/>
                </a:moveTo>
                <a:lnTo>
                  <a:pt x="2945" y="1277"/>
                </a:lnTo>
                <a:lnTo>
                  <a:pt x="2945" y="1279"/>
                </a:lnTo>
                <a:lnTo>
                  <a:pt x="2936" y="1279"/>
                </a:lnTo>
                <a:lnTo>
                  <a:pt x="2936" y="1277"/>
                </a:lnTo>
                <a:close/>
                <a:moveTo>
                  <a:pt x="2948" y="1277"/>
                </a:moveTo>
                <a:lnTo>
                  <a:pt x="2958" y="1277"/>
                </a:lnTo>
                <a:lnTo>
                  <a:pt x="2958" y="1279"/>
                </a:lnTo>
                <a:lnTo>
                  <a:pt x="2948" y="1279"/>
                </a:lnTo>
                <a:lnTo>
                  <a:pt x="2948" y="1277"/>
                </a:lnTo>
                <a:close/>
                <a:moveTo>
                  <a:pt x="2961" y="1277"/>
                </a:moveTo>
                <a:lnTo>
                  <a:pt x="2970" y="1277"/>
                </a:lnTo>
                <a:lnTo>
                  <a:pt x="2970" y="1279"/>
                </a:lnTo>
                <a:lnTo>
                  <a:pt x="2961" y="1279"/>
                </a:lnTo>
                <a:lnTo>
                  <a:pt x="2961" y="1277"/>
                </a:lnTo>
                <a:close/>
                <a:moveTo>
                  <a:pt x="2973" y="1277"/>
                </a:moveTo>
                <a:lnTo>
                  <a:pt x="2982" y="1277"/>
                </a:lnTo>
                <a:lnTo>
                  <a:pt x="2982" y="1279"/>
                </a:lnTo>
                <a:lnTo>
                  <a:pt x="2973" y="1279"/>
                </a:lnTo>
                <a:lnTo>
                  <a:pt x="2973" y="1277"/>
                </a:lnTo>
                <a:close/>
                <a:moveTo>
                  <a:pt x="2986" y="1277"/>
                </a:moveTo>
                <a:lnTo>
                  <a:pt x="2995" y="1277"/>
                </a:lnTo>
                <a:lnTo>
                  <a:pt x="2995" y="1279"/>
                </a:lnTo>
                <a:lnTo>
                  <a:pt x="2986" y="1279"/>
                </a:lnTo>
                <a:lnTo>
                  <a:pt x="2986" y="1277"/>
                </a:lnTo>
                <a:close/>
                <a:moveTo>
                  <a:pt x="2998" y="1277"/>
                </a:moveTo>
                <a:lnTo>
                  <a:pt x="3007" y="1277"/>
                </a:lnTo>
                <a:lnTo>
                  <a:pt x="3007" y="1279"/>
                </a:lnTo>
                <a:lnTo>
                  <a:pt x="2998" y="1279"/>
                </a:lnTo>
                <a:lnTo>
                  <a:pt x="2998" y="1277"/>
                </a:lnTo>
                <a:close/>
                <a:moveTo>
                  <a:pt x="3010" y="1277"/>
                </a:moveTo>
                <a:lnTo>
                  <a:pt x="3020" y="1277"/>
                </a:lnTo>
                <a:lnTo>
                  <a:pt x="3020" y="1279"/>
                </a:lnTo>
                <a:lnTo>
                  <a:pt x="3010" y="1279"/>
                </a:lnTo>
                <a:lnTo>
                  <a:pt x="3010" y="1277"/>
                </a:lnTo>
                <a:close/>
                <a:moveTo>
                  <a:pt x="3023" y="1277"/>
                </a:moveTo>
                <a:lnTo>
                  <a:pt x="3032" y="1277"/>
                </a:lnTo>
                <a:lnTo>
                  <a:pt x="3032" y="1279"/>
                </a:lnTo>
                <a:lnTo>
                  <a:pt x="3023" y="1279"/>
                </a:lnTo>
                <a:lnTo>
                  <a:pt x="3023" y="1277"/>
                </a:lnTo>
                <a:close/>
                <a:moveTo>
                  <a:pt x="3035" y="1277"/>
                </a:moveTo>
                <a:lnTo>
                  <a:pt x="3045" y="1277"/>
                </a:lnTo>
                <a:lnTo>
                  <a:pt x="3045" y="1279"/>
                </a:lnTo>
                <a:lnTo>
                  <a:pt x="3035" y="1279"/>
                </a:lnTo>
                <a:lnTo>
                  <a:pt x="3035" y="1277"/>
                </a:lnTo>
                <a:close/>
                <a:moveTo>
                  <a:pt x="3048" y="1277"/>
                </a:moveTo>
                <a:lnTo>
                  <a:pt x="3057" y="1277"/>
                </a:lnTo>
                <a:lnTo>
                  <a:pt x="3057" y="1279"/>
                </a:lnTo>
                <a:lnTo>
                  <a:pt x="3048" y="1279"/>
                </a:lnTo>
                <a:lnTo>
                  <a:pt x="3048" y="1277"/>
                </a:lnTo>
                <a:close/>
                <a:moveTo>
                  <a:pt x="3060" y="1277"/>
                </a:moveTo>
                <a:lnTo>
                  <a:pt x="3069" y="1277"/>
                </a:lnTo>
                <a:lnTo>
                  <a:pt x="3069" y="1279"/>
                </a:lnTo>
                <a:lnTo>
                  <a:pt x="3060" y="1279"/>
                </a:lnTo>
                <a:lnTo>
                  <a:pt x="3060" y="1277"/>
                </a:lnTo>
                <a:close/>
                <a:moveTo>
                  <a:pt x="3073" y="1277"/>
                </a:moveTo>
                <a:lnTo>
                  <a:pt x="3082" y="1277"/>
                </a:lnTo>
                <a:lnTo>
                  <a:pt x="3082" y="1279"/>
                </a:lnTo>
                <a:lnTo>
                  <a:pt x="3073" y="1279"/>
                </a:lnTo>
                <a:lnTo>
                  <a:pt x="3073" y="1277"/>
                </a:lnTo>
                <a:close/>
                <a:moveTo>
                  <a:pt x="3085" y="1277"/>
                </a:moveTo>
                <a:lnTo>
                  <a:pt x="3094" y="1277"/>
                </a:lnTo>
                <a:lnTo>
                  <a:pt x="3094" y="1279"/>
                </a:lnTo>
                <a:lnTo>
                  <a:pt x="3085" y="1279"/>
                </a:lnTo>
                <a:lnTo>
                  <a:pt x="3085" y="1277"/>
                </a:lnTo>
                <a:close/>
                <a:moveTo>
                  <a:pt x="3097" y="1277"/>
                </a:moveTo>
                <a:lnTo>
                  <a:pt x="3107" y="1277"/>
                </a:lnTo>
                <a:lnTo>
                  <a:pt x="3107" y="1279"/>
                </a:lnTo>
                <a:lnTo>
                  <a:pt x="3097" y="1279"/>
                </a:lnTo>
                <a:lnTo>
                  <a:pt x="3097" y="1277"/>
                </a:lnTo>
                <a:close/>
                <a:moveTo>
                  <a:pt x="3110" y="1277"/>
                </a:moveTo>
                <a:lnTo>
                  <a:pt x="3119" y="1277"/>
                </a:lnTo>
                <a:lnTo>
                  <a:pt x="3119" y="1279"/>
                </a:lnTo>
                <a:lnTo>
                  <a:pt x="3110" y="1279"/>
                </a:lnTo>
                <a:lnTo>
                  <a:pt x="3110" y="1277"/>
                </a:lnTo>
                <a:close/>
                <a:moveTo>
                  <a:pt x="3122" y="1277"/>
                </a:moveTo>
                <a:lnTo>
                  <a:pt x="3132" y="1277"/>
                </a:lnTo>
                <a:lnTo>
                  <a:pt x="3132" y="1279"/>
                </a:lnTo>
                <a:lnTo>
                  <a:pt x="3122" y="1279"/>
                </a:lnTo>
                <a:lnTo>
                  <a:pt x="3122" y="1277"/>
                </a:lnTo>
                <a:close/>
                <a:moveTo>
                  <a:pt x="3135" y="1277"/>
                </a:moveTo>
                <a:lnTo>
                  <a:pt x="3144" y="1277"/>
                </a:lnTo>
                <a:lnTo>
                  <a:pt x="3144" y="1279"/>
                </a:lnTo>
                <a:lnTo>
                  <a:pt x="3135" y="1279"/>
                </a:lnTo>
                <a:lnTo>
                  <a:pt x="3135" y="1277"/>
                </a:lnTo>
                <a:close/>
                <a:moveTo>
                  <a:pt x="3147" y="1277"/>
                </a:moveTo>
                <a:lnTo>
                  <a:pt x="3157" y="1277"/>
                </a:lnTo>
                <a:lnTo>
                  <a:pt x="3157" y="1279"/>
                </a:lnTo>
                <a:lnTo>
                  <a:pt x="3147" y="1279"/>
                </a:lnTo>
                <a:lnTo>
                  <a:pt x="3147" y="1277"/>
                </a:lnTo>
                <a:close/>
                <a:moveTo>
                  <a:pt x="3160" y="1277"/>
                </a:moveTo>
                <a:lnTo>
                  <a:pt x="3169" y="1277"/>
                </a:lnTo>
                <a:lnTo>
                  <a:pt x="3169" y="1279"/>
                </a:lnTo>
                <a:lnTo>
                  <a:pt x="3160" y="1279"/>
                </a:lnTo>
                <a:lnTo>
                  <a:pt x="3160" y="1277"/>
                </a:lnTo>
                <a:close/>
                <a:moveTo>
                  <a:pt x="3172" y="1277"/>
                </a:moveTo>
                <a:lnTo>
                  <a:pt x="3181" y="1277"/>
                </a:lnTo>
                <a:lnTo>
                  <a:pt x="3181" y="1279"/>
                </a:lnTo>
                <a:lnTo>
                  <a:pt x="3172" y="1279"/>
                </a:lnTo>
                <a:lnTo>
                  <a:pt x="3172" y="1277"/>
                </a:lnTo>
                <a:close/>
                <a:moveTo>
                  <a:pt x="3185" y="1277"/>
                </a:moveTo>
                <a:lnTo>
                  <a:pt x="3194" y="1277"/>
                </a:lnTo>
                <a:lnTo>
                  <a:pt x="3194" y="1279"/>
                </a:lnTo>
                <a:lnTo>
                  <a:pt x="3185" y="1279"/>
                </a:lnTo>
                <a:lnTo>
                  <a:pt x="3185" y="1277"/>
                </a:lnTo>
                <a:close/>
                <a:moveTo>
                  <a:pt x="3197" y="1277"/>
                </a:moveTo>
                <a:lnTo>
                  <a:pt x="3206" y="1277"/>
                </a:lnTo>
                <a:lnTo>
                  <a:pt x="3206" y="1279"/>
                </a:lnTo>
                <a:lnTo>
                  <a:pt x="3197" y="1279"/>
                </a:lnTo>
                <a:lnTo>
                  <a:pt x="3197" y="1277"/>
                </a:lnTo>
                <a:close/>
                <a:moveTo>
                  <a:pt x="3209" y="1277"/>
                </a:moveTo>
                <a:lnTo>
                  <a:pt x="3219" y="1277"/>
                </a:lnTo>
                <a:lnTo>
                  <a:pt x="3219" y="1279"/>
                </a:lnTo>
                <a:lnTo>
                  <a:pt x="3209" y="1279"/>
                </a:lnTo>
                <a:lnTo>
                  <a:pt x="3209" y="1277"/>
                </a:lnTo>
                <a:close/>
                <a:moveTo>
                  <a:pt x="3222" y="1277"/>
                </a:moveTo>
                <a:lnTo>
                  <a:pt x="3231" y="1277"/>
                </a:lnTo>
                <a:lnTo>
                  <a:pt x="3231" y="1279"/>
                </a:lnTo>
                <a:lnTo>
                  <a:pt x="3222" y="1279"/>
                </a:lnTo>
                <a:lnTo>
                  <a:pt x="3222" y="1277"/>
                </a:lnTo>
                <a:close/>
                <a:moveTo>
                  <a:pt x="3234" y="1277"/>
                </a:moveTo>
                <a:lnTo>
                  <a:pt x="3244" y="1277"/>
                </a:lnTo>
                <a:lnTo>
                  <a:pt x="3244" y="1279"/>
                </a:lnTo>
                <a:lnTo>
                  <a:pt x="3234" y="1279"/>
                </a:lnTo>
                <a:lnTo>
                  <a:pt x="3234" y="1277"/>
                </a:lnTo>
                <a:close/>
                <a:moveTo>
                  <a:pt x="3247" y="1277"/>
                </a:moveTo>
                <a:lnTo>
                  <a:pt x="3256" y="1277"/>
                </a:lnTo>
                <a:lnTo>
                  <a:pt x="3256" y="1279"/>
                </a:lnTo>
                <a:lnTo>
                  <a:pt x="3247" y="1279"/>
                </a:lnTo>
                <a:lnTo>
                  <a:pt x="3247" y="1277"/>
                </a:lnTo>
                <a:close/>
                <a:moveTo>
                  <a:pt x="3259" y="1277"/>
                </a:moveTo>
                <a:lnTo>
                  <a:pt x="3268" y="1277"/>
                </a:lnTo>
                <a:lnTo>
                  <a:pt x="3268" y="1279"/>
                </a:lnTo>
                <a:lnTo>
                  <a:pt x="3259" y="1279"/>
                </a:lnTo>
                <a:lnTo>
                  <a:pt x="3259" y="1277"/>
                </a:lnTo>
                <a:close/>
                <a:moveTo>
                  <a:pt x="3272" y="1277"/>
                </a:moveTo>
                <a:lnTo>
                  <a:pt x="3281" y="1277"/>
                </a:lnTo>
                <a:lnTo>
                  <a:pt x="3281" y="1279"/>
                </a:lnTo>
                <a:lnTo>
                  <a:pt x="3272" y="1279"/>
                </a:lnTo>
                <a:lnTo>
                  <a:pt x="3272" y="1277"/>
                </a:lnTo>
                <a:close/>
                <a:moveTo>
                  <a:pt x="3284" y="1277"/>
                </a:moveTo>
                <a:lnTo>
                  <a:pt x="3293" y="1277"/>
                </a:lnTo>
                <a:lnTo>
                  <a:pt x="3293" y="1279"/>
                </a:lnTo>
                <a:lnTo>
                  <a:pt x="3284" y="1279"/>
                </a:lnTo>
                <a:lnTo>
                  <a:pt x="3284" y="1277"/>
                </a:lnTo>
                <a:close/>
                <a:moveTo>
                  <a:pt x="3296" y="1277"/>
                </a:moveTo>
                <a:lnTo>
                  <a:pt x="3306" y="1277"/>
                </a:lnTo>
                <a:lnTo>
                  <a:pt x="3306" y="1279"/>
                </a:lnTo>
                <a:lnTo>
                  <a:pt x="3296" y="1279"/>
                </a:lnTo>
                <a:lnTo>
                  <a:pt x="3296" y="1277"/>
                </a:lnTo>
                <a:close/>
                <a:moveTo>
                  <a:pt x="3309" y="1277"/>
                </a:moveTo>
                <a:lnTo>
                  <a:pt x="3318" y="1277"/>
                </a:lnTo>
                <a:lnTo>
                  <a:pt x="3318" y="1279"/>
                </a:lnTo>
                <a:lnTo>
                  <a:pt x="3309" y="1279"/>
                </a:lnTo>
                <a:lnTo>
                  <a:pt x="3309" y="1277"/>
                </a:lnTo>
                <a:close/>
                <a:moveTo>
                  <a:pt x="3321" y="1277"/>
                </a:moveTo>
                <a:lnTo>
                  <a:pt x="3331" y="1277"/>
                </a:lnTo>
                <a:lnTo>
                  <a:pt x="3331" y="1279"/>
                </a:lnTo>
                <a:lnTo>
                  <a:pt x="3321" y="1279"/>
                </a:lnTo>
                <a:lnTo>
                  <a:pt x="3321" y="1277"/>
                </a:lnTo>
                <a:close/>
                <a:moveTo>
                  <a:pt x="3334" y="1277"/>
                </a:moveTo>
                <a:lnTo>
                  <a:pt x="3343" y="1277"/>
                </a:lnTo>
                <a:lnTo>
                  <a:pt x="3343" y="1279"/>
                </a:lnTo>
                <a:lnTo>
                  <a:pt x="3334" y="1279"/>
                </a:lnTo>
                <a:lnTo>
                  <a:pt x="3334" y="1277"/>
                </a:lnTo>
                <a:close/>
                <a:moveTo>
                  <a:pt x="3346" y="1277"/>
                </a:moveTo>
                <a:lnTo>
                  <a:pt x="3356" y="1277"/>
                </a:lnTo>
                <a:lnTo>
                  <a:pt x="3356" y="1279"/>
                </a:lnTo>
                <a:lnTo>
                  <a:pt x="3346" y="1279"/>
                </a:lnTo>
                <a:lnTo>
                  <a:pt x="3346" y="1277"/>
                </a:lnTo>
                <a:close/>
                <a:moveTo>
                  <a:pt x="3359" y="1277"/>
                </a:moveTo>
                <a:lnTo>
                  <a:pt x="3368" y="1277"/>
                </a:lnTo>
                <a:lnTo>
                  <a:pt x="3368" y="1279"/>
                </a:lnTo>
                <a:lnTo>
                  <a:pt x="3359" y="1279"/>
                </a:lnTo>
                <a:lnTo>
                  <a:pt x="3359" y="1277"/>
                </a:lnTo>
                <a:close/>
                <a:moveTo>
                  <a:pt x="3371" y="1277"/>
                </a:moveTo>
                <a:lnTo>
                  <a:pt x="3380" y="1277"/>
                </a:lnTo>
                <a:lnTo>
                  <a:pt x="3380" y="1279"/>
                </a:lnTo>
                <a:lnTo>
                  <a:pt x="3371" y="1279"/>
                </a:lnTo>
                <a:lnTo>
                  <a:pt x="3371" y="1277"/>
                </a:lnTo>
                <a:close/>
                <a:moveTo>
                  <a:pt x="3384" y="1277"/>
                </a:moveTo>
                <a:lnTo>
                  <a:pt x="3393" y="1277"/>
                </a:lnTo>
                <a:lnTo>
                  <a:pt x="3393" y="1279"/>
                </a:lnTo>
                <a:lnTo>
                  <a:pt x="3384" y="1279"/>
                </a:lnTo>
                <a:lnTo>
                  <a:pt x="3384" y="1277"/>
                </a:lnTo>
                <a:close/>
                <a:moveTo>
                  <a:pt x="3396" y="1277"/>
                </a:moveTo>
                <a:lnTo>
                  <a:pt x="3405" y="1277"/>
                </a:lnTo>
                <a:lnTo>
                  <a:pt x="3405" y="1279"/>
                </a:lnTo>
                <a:lnTo>
                  <a:pt x="3396" y="1279"/>
                </a:lnTo>
                <a:lnTo>
                  <a:pt x="3396" y="1277"/>
                </a:lnTo>
                <a:close/>
                <a:moveTo>
                  <a:pt x="3408" y="1277"/>
                </a:moveTo>
                <a:lnTo>
                  <a:pt x="3418" y="1277"/>
                </a:lnTo>
                <a:lnTo>
                  <a:pt x="3418" y="1279"/>
                </a:lnTo>
                <a:lnTo>
                  <a:pt x="3408" y="1279"/>
                </a:lnTo>
                <a:lnTo>
                  <a:pt x="3408" y="1277"/>
                </a:lnTo>
                <a:close/>
                <a:moveTo>
                  <a:pt x="3421" y="1277"/>
                </a:moveTo>
                <a:lnTo>
                  <a:pt x="3430" y="1277"/>
                </a:lnTo>
                <a:lnTo>
                  <a:pt x="3430" y="1279"/>
                </a:lnTo>
                <a:lnTo>
                  <a:pt x="3421" y="1279"/>
                </a:lnTo>
                <a:lnTo>
                  <a:pt x="3421" y="1277"/>
                </a:lnTo>
                <a:close/>
                <a:moveTo>
                  <a:pt x="3433" y="1277"/>
                </a:moveTo>
                <a:lnTo>
                  <a:pt x="3443" y="1277"/>
                </a:lnTo>
                <a:lnTo>
                  <a:pt x="3443" y="1279"/>
                </a:lnTo>
                <a:lnTo>
                  <a:pt x="3433" y="1279"/>
                </a:lnTo>
                <a:lnTo>
                  <a:pt x="3433" y="1277"/>
                </a:lnTo>
                <a:close/>
                <a:moveTo>
                  <a:pt x="3446" y="1277"/>
                </a:moveTo>
                <a:lnTo>
                  <a:pt x="3455" y="1277"/>
                </a:lnTo>
                <a:lnTo>
                  <a:pt x="3455" y="1279"/>
                </a:lnTo>
                <a:lnTo>
                  <a:pt x="3446" y="1279"/>
                </a:lnTo>
                <a:lnTo>
                  <a:pt x="3446" y="1277"/>
                </a:lnTo>
                <a:close/>
                <a:moveTo>
                  <a:pt x="3458" y="1277"/>
                </a:moveTo>
                <a:lnTo>
                  <a:pt x="3467" y="1277"/>
                </a:lnTo>
                <a:lnTo>
                  <a:pt x="3467" y="1279"/>
                </a:lnTo>
                <a:lnTo>
                  <a:pt x="3458" y="1279"/>
                </a:lnTo>
                <a:lnTo>
                  <a:pt x="3458" y="1277"/>
                </a:lnTo>
                <a:close/>
                <a:moveTo>
                  <a:pt x="3471" y="1277"/>
                </a:moveTo>
                <a:lnTo>
                  <a:pt x="3480" y="1277"/>
                </a:lnTo>
                <a:lnTo>
                  <a:pt x="3480" y="1279"/>
                </a:lnTo>
                <a:lnTo>
                  <a:pt x="3471" y="1279"/>
                </a:lnTo>
                <a:lnTo>
                  <a:pt x="3471" y="1277"/>
                </a:lnTo>
                <a:close/>
                <a:moveTo>
                  <a:pt x="3483" y="1277"/>
                </a:moveTo>
                <a:lnTo>
                  <a:pt x="3492" y="1277"/>
                </a:lnTo>
                <a:lnTo>
                  <a:pt x="3492" y="1279"/>
                </a:lnTo>
                <a:lnTo>
                  <a:pt x="3483" y="1279"/>
                </a:lnTo>
                <a:lnTo>
                  <a:pt x="3483" y="1277"/>
                </a:lnTo>
                <a:close/>
                <a:moveTo>
                  <a:pt x="3495" y="1277"/>
                </a:moveTo>
                <a:lnTo>
                  <a:pt x="3505" y="1277"/>
                </a:lnTo>
                <a:lnTo>
                  <a:pt x="3505" y="1279"/>
                </a:lnTo>
                <a:lnTo>
                  <a:pt x="3495" y="1279"/>
                </a:lnTo>
                <a:lnTo>
                  <a:pt x="3495" y="1277"/>
                </a:lnTo>
                <a:close/>
                <a:moveTo>
                  <a:pt x="3508" y="1277"/>
                </a:moveTo>
                <a:lnTo>
                  <a:pt x="3517" y="1277"/>
                </a:lnTo>
                <a:lnTo>
                  <a:pt x="3517" y="1279"/>
                </a:lnTo>
                <a:lnTo>
                  <a:pt x="3508" y="1279"/>
                </a:lnTo>
                <a:lnTo>
                  <a:pt x="3508" y="1277"/>
                </a:lnTo>
                <a:close/>
                <a:moveTo>
                  <a:pt x="3520" y="1277"/>
                </a:moveTo>
                <a:lnTo>
                  <a:pt x="3530" y="1277"/>
                </a:lnTo>
                <a:lnTo>
                  <a:pt x="3530" y="1279"/>
                </a:lnTo>
                <a:lnTo>
                  <a:pt x="3520" y="1279"/>
                </a:lnTo>
                <a:lnTo>
                  <a:pt x="3520" y="1277"/>
                </a:lnTo>
                <a:close/>
                <a:moveTo>
                  <a:pt x="3533" y="1277"/>
                </a:moveTo>
                <a:lnTo>
                  <a:pt x="3542" y="1277"/>
                </a:lnTo>
                <a:lnTo>
                  <a:pt x="3542" y="1279"/>
                </a:lnTo>
                <a:lnTo>
                  <a:pt x="3533" y="1279"/>
                </a:lnTo>
                <a:lnTo>
                  <a:pt x="3533" y="1277"/>
                </a:lnTo>
                <a:close/>
                <a:moveTo>
                  <a:pt x="3545" y="1277"/>
                </a:moveTo>
                <a:lnTo>
                  <a:pt x="3555" y="1277"/>
                </a:lnTo>
                <a:lnTo>
                  <a:pt x="3555" y="1279"/>
                </a:lnTo>
                <a:lnTo>
                  <a:pt x="3545" y="1279"/>
                </a:lnTo>
                <a:lnTo>
                  <a:pt x="3545" y="1277"/>
                </a:lnTo>
                <a:close/>
                <a:moveTo>
                  <a:pt x="3558" y="1277"/>
                </a:moveTo>
                <a:lnTo>
                  <a:pt x="3567" y="1277"/>
                </a:lnTo>
                <a:lnTo>
                  <a:pt x="3567" y="1279"/>
                </a:lnTo>
                <a:lnTo>
                  <a:pt x="3558" y="1279"/>
                </a:lnTo>
                <a:lnTo>
                  <a:pt x="3558" y="1277"/>
                </a:lnTo>
                <a:close/>
                <a:moveTo>
                  <a:pt x="3570" y="1277"/>
                </a:moveTo>
                <a:lnTo>
                  <a:pt x="3579" y="1277"/>
                </a:lnTo>
                <a:lnTo>
                  <a:pt x="3579" y="1279"/>
                </a:lnTo>
                <a:lnTo>
                  <a:pt x="3570" y="1279"/>
                </a:lnTo>
                <a:lnTo>
                  <a:pt x="3570" y="1277"/>
                </a:lnTo>
                <a:close/>
                <a:moveTo>
                  <a:pt x="3583" y="1277"/>
                </a:moveTo>
                <a:lnTo>
                  <a:pt x="3592" y="1277"/>
                </a:lnTo>
                <a:lnTo>
                  <a:pt x="3592" y="1279"/>
                </a:lnTo>
                <a:lnTo>
                  <a:pt x="3583" y="1279"/>
                </a:lnTo>
                <a:lnTo>
                  <a:pt x="3583" y="1277"/>
                </a:lnTo>
                <a:close/>
                <a:moveTo>
                  <a:pt x="3595" y="1277"/>
                </a:moveTo>
                <a:lnTo>
                  <a:pt x="3604" y="1277"/>
                </a:lnTo>
                <a:lnTo>
                  <a:pt x="3604" y="1279"/>
                </a:lnTo>
                <a:lnTo>
                  <a:pt x="3595" y="1279"/>
                </a:lnTo>
                <a:lnTo>
                  <a:pt x="3595" y="1277"/>
                </a:lnTo>
                <a:close/>
                <a:moveTo>
                  <a:pt x="3607" y="1277"/>
                </a:moveTo>
                <a:lnTo>
                  <a:pt x="3617" y="1277"/>
                </a:lnTo>
                <a:lnTo>
                  <a:pt x="3617" y="1279"/>
                </a:lnTo>
                <a:lnTo>
                  <a:pt x="3607" y="1279"/>
                </a:lnTo>
                <a:lnTo>
                  <a:pt x="3607" y="1277"/>
                </a:lnTo>
                <a:close/>
                <a:moveTo>
                  <a:pt x="3620" y="1277"/>
                </a:moveTo>
                <a:lnTo>
                  <a:pt x="3629" y="1277"/>
                </a:lnTo>
                <a:lnTo>
                  <a:pt x="3629" y="1279"/>
                </a:lnTo>
                <a:lnTo>
                  <a:pt x="3620" y="1279"/>
                </a:lnTo>
                <a:lnTo>
                  <a:pt x="3620" y="1277"/>
                </a:lnTo>
                <a:close/>
                <a:moveTo>
                  <a:pt x="3632" y="1277"/>
                </a:moveTo>
                <a:lnTo>
                  <a:pt x="3642" y="1277"/>
                </a:lnTo>
                <a:lnTo>
                  <a:pt x="3642" y="1279"/>
                </a:lnTo>
                <a:lnTo>
                  <a:pt x="3632" y="1279"/>
                </a:lnTo>
                <a:lnTo>
                  <a:pt x="3632" y="1277"/>
                </a:lnTo>
                <a:close/>
                <a:moveTo>
                  <a:pt x="3645" y="1277"/>
                </a:moveTo>
                <a:lnTo>
                  <a:pt x="3654" y="1277"/>
                </a:lnTo>
                <a:lnTo>
                  <a:pt x="3654" y="1279"/>
                </a:lnTo>
                <a:lnTo>
                  <a:pt x="3645" y="1279"/>
                </a:lnTo>
                <a:lnTo>
                  <a:pt x="3645" y="1277"/>
                </a:lnTo>
                <a:close/>
                <a:moveTo>
                  <a:pt x="3657" y="1277"/>
                </a:moveTo>
                <a:lnTo>
                  <a:pt x="3667" y="1277"/>
                </a:lnTo>
                <a:lnTo>
                  <a:pt x="3667" y="1279"/>
                </a:lnTo>
                <a:lnTo>
                  <a:pt x="3657" y="1279"/>
                </a:lnTo>
                <a:lnTo>
                  <a:pt x="3657" y="1277"/>
                </a:lnTo>
                <a:close/>
                <a:moveTo>
                  <a:pt x="3670" y="1277"/>
                </a:moveTo>
                <a:lnTo>
                  <a:pt x="3679" y="1277"/>
                </a:lnTo>
                <a:lnTo>
                  <a:pt x="3679" y="1279"/>
                </a:lnTo>
                <a:lnTo>
                  <a:pt x="3670" y="1279"/>
                </a:lnTo>
                <a:lnTo>
                  <a:pt x="3670" y="1277"/>
                </a:lnTo>
                <a:close/>
                <a:moveTo>
                  <a:pt x="3682" y="1277"/>
                </a:moveTo>
                <a:lnTo>
                  <a:pt x="3691" y="1277"/>
                </a:lnTo>
                <a:lnTo>
                  <a:pt x="3691" y="1279"/>
                </a:lnTo>
                <a:lnTo>
                  <a:pt x="3682" y="1279"/>
                </a:lnTo>
                <a:lnTo>
                  <a:pt x="3682" y="1277"/>
                </a:lnTo>
                <a:close/>
                <a:moveTo>
                  <a:pt x="3694" y="1277"/>
                </a:moveTo>
                <a:lnTo>
                  <a:pt x="3704" y="1277"/>
                </a:lnTo>
                <a:lnTo>
                  <a:pt x="3704" y="1279"/>
                </a:lnTo>
                <a:lnTo>
                  <a:pt x="3694" y="1279"/>
                </a:lnTo>
                <a:lnTo>
                  <a:pt x="3694" y="1277"/>
                </a:lnTo>
                <a:close/>
                <a:moveTo>
                  <a:pt x="3707" y="1277"/>
                </a:moveTo>
                <a:lnTo>
                  <a:pt x="3716" y="1277"/>
                </a:lnTo>
                <a:lnTo>
                  <a:pt x="3716" y="1279"/>
                </a:lnTo>
                <a:lnTo>
                  <a:pt x="3707" y="1279"/>
                </a:lnTo>
                <a:lnTo>
                  <a:pt x="3707" y="1277"/>
                </a:lnTo>
                <a:close/>
                <a:moveTo>
                  <a:pt x="3719" y="1277"/>
                </a:moveTo>
                <a:lnTo>
                  <a:pt x="3729" y="1277"/>
                </a:lnTo>
                <a:lnTo>
                  <a:pt x="3729" y="1279"/>
                </a:lnTo>
                <a:lnTo>
                  <a:pt x="3719" y="1279"/>
                </a:lnTo>
                <a:lnTo>
                  <a:pt x="3719" y="1277"/>
                </a:lnTo>
                <a:close/>
                <a:moveTo>
                  <a:pt x="3732" y="1277"/>
                </a:moveTo>
                <a:lnTo>
                  <a:pt x="3741" y="1277"/>
                </a:lnTo>
                <a:lnTo>
                  <a:pt x="3741" y="1279"/>
                </a:lnTo>
                <a:lnTo>
                  <a:pt x="3732" y="1279"/>
                </a:lnTo>
                <a:lnTo>
                  <a:pt x="3732" y="1277"/>
                </a:lnTo>
                <a:close/>
                <a:moveTo>
                  <a:pt x="3744" y="1277"/>
                </a:moveTo>
                <a:lnTo>
                  <a:pt x="3754" y="1277"/>
                </a:lnTo>
                <a:lnTo>
                  <a:pt x="3754" y="1279"/>
                </a:lnTo>
                <a:lnTo>
                  <a:pt x="3744" y="1279"/>
                </a:lnTo>
                <a:lnTo>
                  <a:pt x="3744" y="1277"/>
                </a:lnTo>
                <a:close/>
                <a:moveTo>
                  <a:pt x="3757" y="1277"/>
                </a:moveTo>
                <a:lnTo>
                  <a:pt x="3766" y="1277"/>
                </a:lnTo>
                <a:lnTo>
                  <a:pt x="3766" y="1279"/>
                </a:lnTo>
                <a:lnTo>
                  <a:pt x="3757" y="1279"/>
                </a:lnTo>
                <a:lnTo>
                  <a:pt x="3757" y="1277"/>
                </a:lnTo>
                <a:close/>
                <a:moveTo>
                  <a:pt x="3769" y="1277"/>
                </a:moveTo>
                <a:lnTo>
                  <a:pt x="3778" y="1277"/>
                </a:lnTo>
                <a:lnTo>
                  <a:pt x="3778" y="1279"/>
                </a:lnTo>
                <a:lnTo>
                  <a:pt x="3769" y="1279"/>
                </a:lnTo>
                <a:lnTo>
                  <a:pt x="3769" y="1277"/>
                </a:lnTo>
                <a:close/>
                <a:moveTo>
                  <a:pt x="3782" y="1277"/>
                </a:moveTo>
                <a:lnTo>
                  <a:pt x="3791" y="1277"/>
                </a:lnTo>
                <a:lnTo>
                  <a:pt x="3791" y="1279"/>
                </a:lnTo>
                <a:lnTo>
                  <a:pt x="3782" y="1279"/>
                </a:lnTo>
                <a:lnTo>
                  <a:pt x="3782" y="1277"/>
                </a:lnTo>
                <a:close/>
                <a:moveTo>
                  <a:pt x="3794" y="1277"/>
                </a:moveTo>
                <a:lnTo>
                  <a:pt x="3800" y="1277"/>
                </a:lnTo>
                <a:lnTo>
                  <a:pt x="3800" y="1279"/>
                </a:lnTo>
                <a:lnTo>
                  <a:pt x="3794" y="1279"/>
                </a:lnTo>
                <a:lnTo>
                  <a:pt x="3794" y="1277"/>
                </a:lnTo>
                <a:close/>
                <a:moveTo>
                  <a:pt x="0" y="1022"/>
                </a:moveTo>
                <a:lnTo>
                  <a:pt x="10" y="1022"/>
                </a:lnTo>
                <a:lnTo>
                  <a:pt x="10" y="1024"/>
                </a:lnTo>
                <a:lnTo>
                  <a:pt x="0" y="1024"/>
                </a:lnTo>
                <a:lnTo>
                  <a:pt x="0" y="1022"/>
                </a:lnTo>
                <a:close/>
                <a:moveTo>
                  <a:pt x="13" y="1022"/>
                </a:moveTo>
                <a:lnTo>
                  <a:pt x="22" y="1022"/>
                </a:lnTo>
                <a:lnTo>
                  <a:pt x="22" y="1024"/>
                </a:lnTo>
                <a:lnTo>
                  <a:pt x="13" y="1024"/>
                </a:lnTo>
                <a:lnTo>
                  <a:pt x="13" y="1022"/>
                </a:lnTo>
                <a:close/>
                <a:moveTo>
                  <a:pt x="25" y="1022"/>
                </a:moveTo>
                <a:lnTo>
                  <a:pt x="35" y="1022"/>
                </a:lnTo>
                <a:lnTo>
                  <a:pt x="35" y="1024"/>
                </a:lnTo>
                <a:lnTo>
                  <a:pt x="25" y="1024"/>
                </a:lnTo>
                <a:lnTo>
                  <a:pt x="25" y="1022"/>
                </a:lnTo>
                <a:close/>
                <a:moveTo>
                  <a:pt x="38" y="1022"/>
                </a:moveTo>
                <a:lnTo>
                  <a:pt x="47" y="1022"/>
                </a:lnTo>
                <a:lnTo>
                  <a:pt x="47" y="1024"/>
                </a:lnTo>
                <a:lnTo>
                  <a:pt x="38" y="1024"/>
                </a:lnTo>
                <a:lnTo>
                  <a:pt x="38" y="1022"/>
                </a:lnTo>
                <a:close/>
                <a:moveTo>
                  <a:pt x="50" y="1022"/>
                </a:moveTo>
                <a:lnTo>
                  <a:pt x="59" y="1022"/>
                </a:lnTo>
                <a:lnTo>
                  <a:pt x="59" y="1024"/>
                </a:lnTo>
                <a:lnTo>
                  <a:pt x="50" y="1024"/>
                </a:lnTo>
                <a:lnTo>
                  <a:pt x="50" y="1022"/>
                </a:lnTo>
                <a:close/>
                <a:moveTo>
                  <a:pt x="63" y="1022"/>
                </a:moveTo>
                <a:lnTo>
                  <a:pt x="72" y="1022"/>
                </a:lnTo>
                <a:lnTo>
                  <a:pt x="72" y="1024"/>
                </a:lnTo>
                <a:lnTo>
                  <a:pt x="63" y="1024"/>
                </a:lnTo>
                <a:lnTo>
                  <a:pt x="63" y="1022"/>
                </a:lnTo>
                <a:close/>
                <a:moveTo>
                  <a:pt x="75" y="1022"/>
                </a:moveTo>
                <a:lnTo>
                  <a:pt x="84" y="1022"/>
                </a:lnTo>
                <a:lnTo>
                  <a:pt x="84" y="1024"/>
                </a:lnTo>
                <a:lnTo>
                  <a:pt x="75" y="1024"/>
                </a:lnTo>
                <a:lnTo>
                  <a:pt x="75" y="1022"/>
                </a:lnTo>
                <a:close/>
                <a:moveTo>
                  <a:pt x="87" y="1022"/>
                </a:moveTo>
                <a:lnTo>
                  <a:pt x="97" y="1022"/>
                </a:lnTo>
                <a:lnTo>
                  <a:pt x="97" y="1024"/>
                </a:lnTo>
                <a:lnTo>
                  <a:pt x="87" y="1024"/>
                </a:lnTo>
                <a:lnTo>
                  <a:pt x="87" y="1022"/>
                </a:lnTo>
                <a:close/>
                <a:moveTo>
                  <a:pt x="100" y="1022"/>
                </a:moveTo>
                <a:lnTo>
                  <a:pt x="109" y="1022"/>
                </a:lnTo>
                <a:lnTo>
                  <a:pt x="109" y="1024"/>
                </a:lnTo>
                <a:lnTo>
                  <a:pt x="100" y="1024"/>
                </a:lnTo>
                <a:lnTo>
                  <a:pt x="100" y="1022"/>
                </a:lnTo>
                <a:close/>
                <a:moveTo>
                  <a:pt x="112" y="1022"/>
                </a:moveTo>
                <a:lnTo>
                  <a:pt x="122" y="1022"/>
                </a:lnTo>
                <a:lnTo>
                  <a:pt x="122" y="1024"/>
                </a:lnTo>
                <a:lnTo>
                  <a:pt x="112" y="1024"/>
                </a:lnTo>
                <a:lnTo>
                  <a:pt x="112" y="1022"/>
                </a:lnTo>
                <a:close/>
                <a:moveTo>
                  <a:pt x="125" y="1022"/>
                </a:moveTo>
                <a:lnTo>
                  <a:pt x="134" y="1022"/>
                </a:lnTo>
                <a:lnTo>
                  <a:pt x="134" y="1024"/>
                </a:lnTo>
                <a:lnTo>
                  <a:pt x="125" y="1024"/>
                </a:lnTo>
                <a:lnTo>
                  <a:pt x="125" y="1022"/>
                </a:lnTo>
                <a:close/>
                <a:moveTo>
                  <a:pt x="137" y="1022"/>
                </a:moveTo>
                <a:lnTo>
                  <a:pt x="146" y="1022"/>
                </a:lnTo>
                <a:lnTo>
                  <a:pt x="146" y="1024"/>
                </a:lnTo>
                <a:lnTo>
                  <a:pt x="137" y="1024"/>
                </a:lnTo>
                <a:lnTo>
                  <a:pt x="137" y="1022"/>
                </a:lnTo>
                <a:close/>
                <a:moveTo>
                  <a:pt x="150" y="1022"/>
                </a:moveTo>
                <a:lnTo>
                  <a:pt x="159" y="1022"/>
                </a:lnTo>
                <a:lnTo>
                  <a:pt x="159" y="1024"/>
                </a:lnTo>
                <a:lnTo>
                  <a:pt x="150" y="1024"/>
                </a:lnTo>
                <a:lnTo>
                  <a:pt x="150" y="1022"/>
                </a:lnTo>
                <a:close/>
                <a:moveTo>
                  <a:pt x="162" y="1022"/>
                </a:moveTo>
                <a:lnTo>
                  <a:pt x="171" y="1022"/>
                </a:lnTo>
                <a:lnTo>
                  <a:pt x="171" y="1024"/>
                </a:lnTo>
                <a:lnTo>
                  <a:pt x="162" y="1024"/>
                </a:lnTo>
                <a:lnTo>
                  <a:pt x="162" y="1022"/>
                </a:lnTo>
                <a:close/>
                <a:moveTo>
                  <a:pt x="174" y="1022"/>
                </a:moveTo>
                <a:lnTo>
                  <a:pt x="184" y="1022"/>
                </a:lnTo>
                <a:lnTo>
                  <a:pt x="184" y="1024"/>
                </a:lnTo>
                <a:lnTo>
                  <a:pt x="174" y="1024"/>
                </a:lnTo>
                <a:lnTo>
                  <a:pt x="174" y="1022"/>
                </a:lnTo>
                <a:close/>
                <a:moveTo>
                  <a:pt x="187" y="1022"/>
                </a:moveTo>
                <a:lnTo>
                  <a:pt x="196" y="1022"/>
                </a:lnTo>
                <a:lnTo>
                  <a:pt x="196" y="1024"/>
                </a:lnTo>
                <a:lnTo>
                  <a:pt x="187" y="1024"/>
                </a:lnTo>
                <a:lnTo>
                  <a:pt x="187" y="1022"/>
                </a:lnTo>
                <a:close/>
                <a:moveTo>
                  <a:pt x="199" y="1022"/>
                </a:moveTo>
                <a:lnTo>
                  <a:pt x="209" y="1022"/>
                </a:lnTo>
                <a:lnTo>
                  <a:pt x="209" y="1024"/>
                </a:lnTo>
                <a:lnTo>
                  <a:pt x="199" y="1024"/>
                </a:lnTo>
                <a:lnTo>
                  <a:pt x="199" y="1022"/>
                </a:lnTo>
                <a:close/>
                <a:moveTo>
                  <a:pt x="212" y="1022"/>
                </a:moveTo>
                <a:lnTo>
                  <a:pt x="221" y="1022"/>
                </a:lnTo>
                <a:lnTo>
                  <a:pt x="221" y="1024"/>
                </a:lnTo>
                <a:lnTo>
                  <a:pt x="212" y="1024"/>
                </a:lnTo>
                <a:lnTo>
                  <a:pt x="212" y="1022"/>
                </a:lnTo>
                <a:close/>
                <a:moveTo>
                  <a:pt x="224" y="1022"/>
                </a:moveTo>
                <a:lnTo>
                  <a:pt x="234" y="1022"/>
                </a:lnTo>
                <a:lnTo>
                  <a:pt x="234" y="1024"/>
                </a:lnTo>
                <a:lnTo>
                  <a:pt x="224" y="1024"/>
                </a:lnTo>
                <a:lnTo>
                  <a:pt x="224" y="1022"/>
                </a:lnTo>
                <a:close/>
                <a:moveTo>
                  <a:pt x="237" y="1022"/>
                </a:moveTo>
                <a:lnTo>
                  <a:pt x="246" y="1022"/>
                </a:lnTo>
                <a:lnTo>
                  <a:pt x="246" y="1024"/>
                </a:lnTo>
                <a:lnTo>
                  <a:pt x="237" y="1024"/>
                </a:lnTo>
                <a:lnTo>
                  <a:pt x="237" y="1022"/>
                </a:lnTo>
                <a:close/>
                <a:moveTo>
                  <a:pt x="249" y="1022"/>
                </a:moveTo>
                <a:lnTo>
                  <a:pt x="258" y="1022"/>
                </a:lnTo>
                <a:lnTo>
                  <a:pt x="258" y="1024"/>
                </a:lnTo>
                <a:lnTo>
                  <a:pt x="249" y="1024"/>
                </a:lnTo>
                <a:lnTo>
                  <a:pt x="249" y="1022"/>
                </a:lnTo>
                <a:close/>
                <a:moveTo>
                  <a:pt x="262" y="1022"/>
                </a:moveTo>
                <a:lnTo>
                  <a:pt x="271" y="1022"/>
                </a:lnTo>
                <a:lnTo>
                  <a:pt x="271" y="1024"/>
                </a:lnTo>
                <a:lnTo>
                  <a:pt x="262" y="1024"/>
                </a:lnTo>
                <a:lnTo>
                  <a:pt x="262" y="1022"/>
                </a:lnTo>
                <a:close/>
                <a:moveTo>
                  <a:pt x="274" y="1022"/>
                </a:moveTo>
                <a:lnTo>
                  <a:pt x="283" y="1022"/>
                </a:lnTo>
                <a:lnTo>
                  <a:pt x="283" y="1024"/>
                </a:lnTo>
                <a:lnTo>
                  <a:pt x="274" y="1024"/>
                </a:lnTo>
                <a:lnTo>
                  <a:pt x="274" y="1022"/>
                </a:lnTo>
                <a:close/>
                <a:moveTo>
                  <a:pt x="286" y="1022"/>
                </a:moveTo>
                <a:lnTo>
                  <a:pt x="296" y="1022"/>
                </a:lnTo>
                <a:lnTo>
                  <a:pt x="296" y="1024"/>
                </a:lnTo>
                <a:lnTo>
                  <a:pt x="286" y="1024"/>
                </a:lnTo>
                <a:lnTo>
                  <a:pt x="286" y="1022"/>
                </a:lnTo>
                <a:close/>
                <a:moveTo>
                  <a:pt x="299" y="1022"/>
                </a:moveTo>
                <a:lnTo>
                  <a:pt x="308" y="1022"/>
                </a:lnTo>
                <a:lnTo>
                  <a:pt x="308" y="1024"/>
                </a:lnTo>
                <a:lnTo>
                  <a:pt x="299" y="1024"/>
                </a:lnTo>
                <a:lnTo>
                  <a:pt x="299" y="1022"/>
                </a:lnTo>
                <a:close/>
                <a:moveTo>
                  <a:pt x="311" y="1022"/>
                </a:moveTo>
                <a:lnTo>
                  <a:pt x="321" y="1022"/>
                </a:lnTo>
                <a:lnTo>
                  <a:pt x="321" y="1024"/>
                </a:lnTo>
                <a:lnTo>
                  <a:pt x="311" y="1024"/>
                </a:lnTo>
                <a:lnTo>
                  <a:pt x="311" y="1022"/>
                </a:lnTo>
                <a:close/>
                <a:moveTo>
                  <a:pt x="324" y="1022"/>
                </a:moveTo>
                <a:lnTo>
                  <a:pt x="333" y="1022"/>
                </a:lnTo>
                <a:lnTo>
                  <a:pt x="333" y="1024"/>
                </a:lnTo>
                <a:lnTo>
                  <a:pt x="324" y="1024"/>
                </a:lnTo>
                <a:lnTo>
                  <a:pt x="324" y="1022"/>
                </a:lnTo>
                <a:close/>
                <a:moveTo>
                  <a:pt x="336" y="1022"/>
                </a:moveTo>
                <a:lnTo>
                  <a:pt x="346" y="1022"/>
                </a:lnTo>
                <a:lnTo>
                  <a:pt x="346" y="1024"/>
                </a:lnTo>
                <a:lnTo>
                  <a:pt x="336" y="1024"/>
                </a:lnTo>
                <a:lnTo>
                  <a:pt x="336" y="1022"/>
                </a:lnTo>
                <a:close/>
                <a:moveTo>
                  <a:pt x="349" y="1022"/>
                </a:moveTo>
                <a:lnTo>
                  <a:pt x="358" y="1022"/>
                </a:lnTo>
                <a:lnTo>
                  <a:pt x="358" y="1024"/>
                </a:lnTo>
                <a:lnTo>
                  <a:pt x="349" y="1024"/>
                </a:lnTo>
                <a:lnTo>
                  <a:pt x="349" y="1022"/>
                </a:lnTo>
                <a:close/>
                <a:moveTo>
                  <a:pt x="361" y="1022"/>
                </a:moveTo>
                <a:lnTo>
                  <a:pt x="370" y="1022"/>
                </a:lnTo>
                <a:lnTo>
                  <a:pt x="370" y="1024"/>
                </a:lnTo>
                <a:lnTo>
                  <a:pt x="361" y="1024"/>
                </a:lnTo>
                <a:lnTo>
                  <a:pt x="361" y="1022"/>
                </a:lnTo>
                <a:close/>
                <a:moveTo>
                  <a:pt x="373" y="1022"/>
                </a:moveTo>
                <a:lnTo>
                  <a:pt x="383" y="1022"/>
                </a:lnTo>
                <a:lnTo>
                  <a:pt x="383" y="1024"/>
                </a:lnTo>
                <a:lnTo>
                  <a:pt x="373" y="1024"/>
                </a:lnTo>
                <a:lnTo>
                  <a:pt x="373" y="1022"/>
                </a:lnTo>
                <a:close/>
                <a:moveTo>
                  <a:pt x="386" y="1022"/>
                </a:moveTo>
                <a:lnTo>
                  <a:pt x="395" y="1022"/>
                </a:lnTo>
                <a:lnTo>
                  <a:pt x="395" y="1024"/>
                </a:lnTo>
                <a:lnTo>
                  <a:pt x="386" y="1024"/>
                </a:lnTo>
                <a:lnTo>
                  <a:pt x="386" y="1022"/>
                </a:lnTo>
                <a:close/>
                <a:moveTo>
                  <a:pt x="398" y="1022"/>
                </a:moveTo>
                <a:lnTo>
                  <a:pt x="408" y="1022"/>
                </a:lnTo>
                <a:lnTo>
                  <a:pt x="408" y="1024"/>
                </a:lnTo>
                <a:lnTo>
                  <a:pt x="398" y="1024"/>
                </a:lnTo>
                <a:lnTo>
                  <a:pt x="398" y="1022"/>
                </a:lnTo>
                <a:close/>
                <a:moveTo>
                  <a:pt x="411" y="1022"/>
                </a:moveTo>
                <a:lnTo>
                  <a:pt x="420" y="1022"/>
                </a:lnTo>
                <a:lnTo>
                  <a:pt x="420" y="1024"/>
                </a:lnTo>
                <a:lnTo>
                  <a:pt x="411" y="1024"/>
                </a:lnTo>
                <a:lnTo>
                  <a:pt x="411" y="1022"/>
                </a:lnTo>
                <a:close/>
                <a:moveTo>
                  <a:pt x="423" y="1022"/>
                </a:moveTo>
                <a:lnTo>
                  <a:pt x="433" y="1022"/>
                </a:lnTo>
                <a:lnTo>
                  <a:pt x="433" y="1024"/>
                </a:lnTo>
                <a:lnTo>
                  <a:pt x="423" y="1024"/>
                </a:lnTo>
                <a:lnTo>
                  <a:pt x="423" y="1022"/>
                </a:lnTo>
                <a:close/>
                <a:moveTo>
                  <a:pt x="436" y="1022"/>
                </a:moveTo>
                <a:lnTo>
                  <a:pt x="445" y="1022"/>
                </a:lnTo>
                <a:lnTo>
                  <a:pt x="445" y="1024"/>
                </a:lnTo>
                <a:lnTo>
                  <a:pt x="436" y="1024"/>
                </a:lnTo>
                <a:lnTo>
                  <a:pt x="436" y="1022"/>
                </a:lnTo>
                <a:close/>
                <a:moveTo>
                  <a:pt x="448" y="1022"/>
                </a:moveTo>
                <a:lnTo>
                  <a:pt x="457" y="1022"/>
                </a:lnTo>
                <a:lnTo>
                  <a:pt x="457" y="1024"/>
                </a:lnTo>
                <a:lnTo>
                  <a:pt x="448" y="1024"/>
                </a:lnTo>
                <a:lnTo>
                  <a:pt x="448" y="1022"/>
                </a:lnTo>
                <a:close/>
                <a:moveTo>
                  <a:pt x="461" y="1022"/>
                </a:moveTo>
                <a:lnTo>
                  <a:pt x="470" y="1022"/>
                </a:lnTo>
                <a:lnTo>
                  <a:pt x="470" y="1024"/>
                </a:lnTo>
                <a:lnTo>
                  <a:pt x="461" y="1024"/>
                </a:lnTo>
                <a:lnTo>
                  <a:pt x="461" y="1022"/>
                </a:lnTo>
                <a:close/>
                <a:moveTo>
                  <a:pt x="473" y="1022"/>
                </a:moveTo>
                <a:lnTo>
                  <a:pt x="482" y="1022"/>
                </a:lnTo>
                <a:lnTo>
                  <a:pt x="482" y="1024"/>
                </a:lnTo>
                <a:lnTo>
                  <a:pt x="473" y="1024"/>
                </a:lnTo>
                <a:lnTo>
                  <a:pt x="473" y="1022"/>
                </a:lnTo>
                <a:close/>
                <a:moveTo>
                  <a:pt x="485" y="1022"/>
                </a:moveTo>
                <a:lnTo>
                  <a:pt x="495" y="1022"/>
                </a:lnTo>
                <a:lnTo>
                  <a:pt x="495" y="1024"/>
                </a:lnTo>
                <a:lnTo>
                  <a:pt x="485" y="1024"/>
                </a:lnTo>
                <a:lnTo>
                  <a:pt x="485" y="1022"/>
                </a:lnTo>
                <a:close/>
                <a:moveTo>
                  <a:pt x="498" y="1022"/>
                </a:moveTo>
                <a:lnTo>
                  <a:pt x="507" y="1022"/>
                </a:lnTo>
                <a:lnTo>
                  <a:pt x="507" y="1024"/>
                </a:lnTo>
                <a:lnTo>
                  <a:pt x="498" y="1024"/>
                </a:lnTo>
                <a:lnTo>
                  <a:pt x="498" y="1022"/>
                </a:lnTo>
                <a:close/>
                <a:moveTo>
                  <a:pt x="510" y="1022"/>
                </a:moveTo>
                <a:lnTo>
                  <a:pt x="520" y="1022"/>
                </a:lnTo>
                <a:lnTo>
                  <a:pt x="520" y="1024"/>
                </a:lnTo>
                <a:lnTo>
                  <a:pt x="510" y="1024"/>
                </a:lnTo>
                <a:lnTo>
                  <a:pt x="510" y="1022"/>
                </a:lnTo>
                <a:close/>
                <a:moveTo>
                  <a:pt x="523" y="1022"/>
                </a:moveTo>
                <a:lnTo>
                  <a:pt x="532" y="1022"/>
                </a:lnTo>
                <a:lnTo>
                  <a:pt x="532" y="1024"/>
                </a:lnTo>
                <a:lnTo>
                  <a:pt x="523" y="1024"/>
                </a:lnTo>
                <a:lnTo>
                  <a:pt x="523" y="1022"/>
                </a:lnTo>
                <a:close/>
                <a:moveTo>
                  <a:pt x="535" y="1022"/>
                </a:moveTo>
                <a:lnTo>
                  <a:pt x="545" y="1022"/>
                </a:lnTo>
                <a:lnTo>
                  <a:pt x="545" y="1024"/>
                </a:lnTo>
                <a:lnTo>
                  <a:pt x="535" y="1024"/>
                </a:lnTo>
                <a:lnTo>
                  <a:pt x="535" y="1022"/>
                </a:lnTo>
                <a:close/>
                <a:moveTo>
                  <a:pt x="548" y="1022"/>
                </a:moveTo>
                <a:lnTo>
                  <a:pt x="557" y="1022"/>
                </a:lnTo>
                <a:lnTo>
                  <a:pt x="557" y="1024"/>
                </a:lnTo>
                <a:lnTo>
                  <a:pt x="548" y="1024"/>
                </a:lnTo>
                <a:lnTo>
                  <a:pt x="548" y="1022"/>
                </a:lnTo>
                <a:close/>
                <a:moveTo>
                  <a:pt x="560" y="1022"/>
                </a:moveTo>
                <a:lnTo>
                  <a:pt x="569" y="1022"/>
                </a:lnTo>
                <a:lnTo>
                  <a:pt x="569" y="1024"/>
                </a:lnTo>
                <a:lnTo>
                  <a:pt x="560" y="1024"/>
                </a:lnTo>
                <a:lnTo>
                  <a:pt x="560" y="1022"/>
                </a:lnTo>
                <a:close/>
                <a:moveTo>
                  <a:pt x="573" y="1022"/>
                </a:moveTo>
                <a:lnTo>
                  <a:pt x="582" y="1022"/>
                </a:lnTo>
                <a:lnTo>
                  <a:pt x="582" y="1024"/>
                </a:lnTo>
                <a:lnTo>
                  <a:pt x="573" y="1024"/>
                </a:lnTo>
                <a:lnTo>
                  <a:pt x="573" y="1022"/>
                </a:lnTo>
                <a:close/>
                <a:moveTo>
                  <a:pt x="585" y="1022"/>
                </a:moveTo>
                <a:lnTo>
                  <a:pt x="594" y="1022"/>
                </a:lnTo>
                <a:lnTo>
                  <a:pt x="594" y="1024"/>
                </a:lnTo>
                <a:lnTo>
                  <a:pt x="585" y="1024"/>
                </a:lnTo>
                <a:lnTo>
                  <a:pt x="585" y="1022"/>
                </a:lnTo>
                <a:close/>
                <a:moveTo>
                  <a:pt x="597" y="1022"/>
                </a:moveTo>
                <a:lnTo>
                  <a:pt x="607" y="1022"/>
                </a:lnTo>
                <a:lnTo>
                  <a:pt x="607" y="1024"/>
                </a:lnTo>
                <a:lnTo>
                  <a:pt x="597" y="1024"/>
                </a:lnTo>
                <a:lnTo>
                  <a:pt x="597" y="1022"/>
                </a:lnTo>
                <a:close/>
                <a:moveTo>
                  <a:pt x="610" y="1022"/>
                </a:moveTo>
                <a:lnTo>
                  <a:pt x="619" y="1022"/>
                </a:lnTo>
                <a:lnTo>
                  <a:pt x="619" y="1024"/>
                </a:lnTo>
                <a:lnTo>
                  <a:pt x="610" y="1024"/>
                </a:lnTo>
                <a:lnTo>
                  <a:pt x="610" y="1022"/>
                </a:lnTo>
                <a:close/>
                <a:moveTo>
                  <a:pt x="622" y="1022"/>
                </a:moveTo>
                <a:lnTo>
                  <a:pt x="632" y="1022"/>
                </a:lnTo>
                <a:lnTo>
                  <a:pt x="632" y="1024"/>
                </a:lnTo>
                <a:lnTo>
                  <a:pt x="622" y="1024"/>
                </a:lnTo>
                <a:lnTo>
                  <a:pt x="622" y="1022"/>
                </a:lnTo>
                <a:close/>
                <a:moveTo>
                  <a:pt x="635" y="1022"/>
                </a:moveTo>
                <a:lnTo>
                  <a:pt x="644" y="1022"/>
                </a:lnTo>
                <a:lnTo>
                  <a:pt x="644" y="1024"/>
                </a:lnTo>
                <a:lnTo>
                  <a:pt x="635" y="1024"/>
                </a:lnTo>
                <a:lnTo>
                  <a:pt x="635" y="1022"/>
                </a:lnTo>
                <a:close/>
                <a:moveTo>
                  <a:pt x="647" y="1022"/>
                </a:moveTo>
                <a:lnTo>
                  <a:pt x="656" y="1022"/>
                </a:lnTo>
                <a:lnTo>
                  <a:pt x="656" y="1024"/>
                </a:lnTo>
                <a:lnTo>
                  <a:pt x="647" y="1024"/>
                </a:lnTo>
                <a:lnTo>
                  <a:pt x="647" y="1022"/>
                </a:lnTo>
                <a:close/>
                <a:moveTo>
                  <a:pt x="660" y="1022"/>
                </a:moveTo>
                <a:lnTo>
                  <a:pt x="669" y="1022"/>
                </a:lnTo>
                <a:lnTo>
                  <a:pt x="669" y="1024"/>
                </a:lnTo>
                <a:lnTo>
                  <a:pt x="660" y="1024"/>
                </a:lnTo>
                <a:lnTo>
                  <a:pt x="660" y="1022"/>
                </a:lnTo>
                <a:close/>
                <a:moveTo>
                  <a:pt x="672" y="1022"/>
                </a:moveTo>
                <a:lnTo>
                  <a:pt x="681" y="1022"/>
                </a:lnTo>
                <a:lnTo>
                  <a:pt x="681" y="1024"/>
                </a:lnTo>
                <a:lnTo>
                  <a:pt x="672" y="1024"/>
                </a:lnTo>
                <a:lnTo>
                  <a:pt x="672" y="1022"/>
                </a:lnTo>
                <a:close/>
                <a:moveTo>
                  <a:pt x="684" y="1022"/>
                </a:moveTo>
                <a:lnTo>
                  <a:pt x="694" y="1022"/>
                </a:lnTo>
                <a:lnTo>
                  <a:pt x="694" y="1024"/>
                </a:lnTo>
                <a:lnTo>
                  <a:pt x="684" y="1024"/>
                </a:lnTo>
                <a:lnTo>
                  <a:pt x="684" y="1022"/>
                </a:lnTo>
                <a:close/>
                <a:moveTo>
                  <a:pt x="697" y="1022"/>
                </a:moveTo>
                <a:lnTo>
                  <a:pt x="706" y="1022"/>
                </a:lnTo>
                <a:lnTo>
                  <a:pt x="706" y="1024"/>
                </a:lnTo>
                <a:lnTo>
                  <a:pt x="697" y="1024"/>
                </a:lnTo>
                <a:lnTo>
                  <a:pt x="697" y="1022"/>
                </a:lnTo>
                <a:close/>
                <a:moveTo>
                  <a:pt x="709" y="1022"/>
                </a:moveTo>
                <a:lnTo>
                  <a:pt x="719" y="1022"/>
                </a:lnTo>
                <a:lnTo>
                  <a:pt x="719" y="1024"/>
                </a:lnTo>
                <a:lnTo>
                  <a:pt x="709" y="1024"/>
                </a:lnTo>
                <a:lnTo>
                  <a:pt x="709" y="1022"/>
                </a:lnTo>
                <a:close/>
                <a:moveTo>
                  <a:pt x="722" y="1022"/>
                </a:moveTo>
                <a:lnTo>
                  <a:pt x="731" y="1022"/>
                </a:lnTo>
                <a:lnTo>
                  <a:pt x="731" y="1024"/>
                </a:lnTo>
                <a:lnTo>
                  <a:pt x="722" y="1024"/>
                </a:lnTo>
                <a:lnTo>
                  <a:pt x="722" y="1022"/>
                </a:lnTo>
                <a:close/>
                <a:moveTo>
                  <a:pt x="734" y="1022"/>
                </a:moveTo>
                <a:lnTo>
                  <a:pt x="744" y="1022"/>
                </a:lnTo>
                <a:lnTo>
                  <a:pt x="744" y="1024"/>
                </a:lnTo>
                <a:lnTo>
                  <a:pt x="734" y="1024"/>
                </a:lnTo>
                <a:lnTo>
                  <a:pt x="734" y="1022"/>
                </a:lnTo>
                <a:close/>
                <a:moveTo>
                  <a:pt x="747" y="1022"/>
                </a:moveTo>
                <a:lnTo>
                  <a:pt x="756" y="1022"/>
                </a:lnTo>
                <a:lnTo>
                  <a:pt x="756" y="1024"/>
                </a:lnTo>
                <a:lnTo>
                  <a:pt x="747" y="1024"/>
                </a:lnTo>
                <a:lnTo>
                  <a:pt x="747" y="1022"/>
                </a:lnTo>
                <a:close/>
                <a:moveTo>
                  <a:pt x="759" y="1022"/>
                </a:moveTo>
                <a:lnTo>
                  <a:pt x="768" y="1022"/>
                </a:lnTo>
                <a:lnTo>
                  <a:pt x="768" y="1024"/>
                </a:lnTo>
                <a:lnTo>
                  <a:pt x="759" y="1024"/>
                </a:lnTo>
                <a:lnTo>
                  <a:pt x="759" y="1022"/>
                </a:lnTo>
                <a:close/>
                <a:moveTo>
                  <a:pt x="772" y="1022"/>
                </a:moveTo>
                <a:lnTo>
                  <a:pt x="781" y="1022"/>
                </a:lnTo>
                <a:lnTo>
                  <a:pt x="781" y="1024"/>
                </a:lnTo>
                <a:lnTo>
                  <a:pt x="772" y="1024"/>
                </a:lnTo>
                <a:lnTo>
                  <a:pt x="772" y="1022"/>
                </a:lnTo>
                <a:close/>
                <a:moveTo>
                  <a:pt x="784" y="1022"/>
                </a:moveTo>
                <a:lnTo>
                  <a:pt x="793" y="1022"/>
                </a:lnTo>
                <a:lnTo>
                  <a:pt x="793" y="1024"/>
                </a:lnTo>
                <a:lnTo>
                  <a:pt x="784" y="1024"/>
                </a:lnTo>
                <a:lnTo>
                  <a:pt x="784" y="1022"/>
                </a:lnTo>
                <a:close/>
                <a:moveTo>
                  <a:pt x="796" y="1022"/>
                </a:moveTo>
                <a:lnTo>
                  <a:pt x="806" y="1022"/>
                </a:lnTo>
                <a:lnTo>
                  <a:pt x="806" y="1024"/>
                </a:lnTo>
                <a:lnTo>
                  <a:pt x="796" y="1024"/>
                </a:lnTo>
                <a:lnTo>
                  <a:pt x="796" y="1022"/>
                </a:lnTo>
                <a:close/>
                <a:moveTo>
                  <a:pt x="809" y="1022"/>
                </a:moveTo>
                <a:lnTo>
                  <a:pt x="818" y="1022"/>
                </a:lnTo>
                <a:lnTo>
                  <a:pt x="818" y="1024"/>
                </a:lnTo>
                <a:lnTo>
                  <a:pt x="809" y="1024"/>
                </a:lnTo>
                <a:lnTo>
                  <a:pt x="809" y="1022"/>
                </a:lnTo>
                <a:close/>
                <a:moveTo>
                  <a:pt x="821" y="1022"/>
                </a:moveTo>
                <a:lnTo>
                  <a:pt x="831" y="1022"/>
                </a:lnTo>
                <a:lnTo>
                  <a:pt x="831" y="1024"/>
                </a:lnTo>
                <a:lnTo>
                  <a:pt x="821" y="1024"/>
                </a:lnTo>
                <a:lnTo>
                  <a:pt x="821" y="1022"/>
                </a:lnTo>
                <a:close/>
                <a:moveTo>
                  <a:pt x="834" y="1022"/>
                </a:moveTo>
                <a:lnTo>
                  <a:pt x="843" y="1022"/>
                </a:lnTo>
                <a:lnTo>
                  <a:pt x="843" y="1024"/>
                </a:lnTo>
                <a:lnTo>
                  <a:pt x="834" y="1024"/>
                </a:lnTo>
                <a:lnTo>
                  <a:pt x="834" y="1022"/>
                </a:lnTo>
                <a:close/>
                <a:moveTo>
                  <a:pt x="846" y="1022"/>
                </a:moveTo>
                <a:lnTo>
                  <a:pt x="855" y="1022"/>
                </a:lnTo>
                <a:lnTo>
                  <a:pt x="855" y="1024"/>
                </a:lnTo>
                <a:lnTo>
                  <a:pt x="846" y="1024"/>
                </a:lnTo>
                <a:lnTo>
                  <a:pt x="846" y="1022"/>
                </a:lnTo>
                <a:close/>
                <a:moveTo>
                  <a:pt x="859" y="1022"/>
                </a:moveTo>
                <a:lnTo>
                  <a:pt x="868" y="1022"/>
                </a:lnTo>
                <a:lnTo>
                  <a:pt x="868" y="1024"/>
                </a:lnTo>
                <a:lnTo>
                  <a:pt x="859" y="1024"/>
                </a:lnTo>
                <a:lnTo>
                  <a:pt x="859" y="1022"/>
                </a:lnTo>
                <a:close/>
                <a:moveTo>
                  <a:pt x="871" y="1022"/>
                </a:moveTo>
                <a:lnTo>
                  <a:pt x="880" y="1022"/>
                </a:lnTo>
                <a:lnTo>
                  <a:pt x="880" y="1024"/>
                </a:lnTo>
                <a:lnTo>
                  <a:pt x="871" y="1024"/>
                </a:lnTo>
                <a:lnTo>
                  <a:pt x="871" y="1022"/>
                </a:lnTo>
                <a:close/>
                <a:moveTo>
                  <a:pt x="883" y="1022"/>
                </a:moveTo>
                <a:lnTo>
                  <a:pt x="893" y="1022"/>
                </a:lnTo>
                <a:lnTo>
                  <a:pt x="893" y="1024"/>
                </a:lnTo>
                <a:lnTo>
                  <a:pt x="883" y="1024"/>
                </a:lnTo>
                <a:lnTo>
                  <a:pt x="883" y="1022"/>
                </a:lnTo>
                <a:close/>
                <a:moveTo>
                  <a:pt x="896" y="1022"/>
                </a:moveTo>
                <a:lnTo>
                  <a:pt x="905" y="1022"/>
                </a:lnTo>
                <a:lnTo>
                  <a:pt x="905" y="1024"/>
                </a:lnTo>
                <a:lnTo>
                  <a:pt x="896" y="1024"/>
                </a:lnTo>
                <a:lnTo>
                  <a:pt x="896" y="1022"/>
                </a:lnTo>
                <a:close/>
                <a:moveTo>
                  <a:pt x="908" y="1022"/>
                </a:moveTo>
                <a:lnTo>
                  <a:pt x="918" y="1022"/>
                </a:lnTo>
                <a:lnTo>
                  <a:pt x="918" y="1024"/>
                </a:lnTo>
                <a:lnTo>
                  <a:pt x="908" y="1024"/>
                </a:lnTo>
                <a:lnTo>
                  <a:pt x="908" y="1022"/>
                </a:lnTo>
                <a:close/>
                <a:moveTo>
                  <a:pt x="921" y="1022"/>
                </a:moveTo>
                <a:lnTo>
                  <a:pt x="930" y="1022"/>
                </a:lnTo>
                <a:lnTo>
                  <a:pt x="930" y="1024"/>
                </a:lnTo>
                <a:lnTo>
                  <a:pt x="921" y="1024"/>
                </a:lnTo>
                <a:lnTo>
                  <a:pt x="921" y="1022"/>
                </a:lnTo>
                <a:close/>
                <a:moveTo>
                  <a:pt x="933" y="1022"/>
                </a:moveTo>
                <a:lnTo>
                  <a:pt x="943" y="1022"/>
                </a:lnTo>
                <a:lnTo>
                  <a:pt x="943" y="1024"/>
                </a:lnTo>
                <a:lnTo>
                  <a:pt x="933" y="1024"/>
                </a:lnTo>
                <a:lnTo>
                  <a:pt x="933" y="1022"/>
                </a:lnTo>
                <a:close/>
                <a:moveTo>
                  <a:pt x="946" y="1022"/>
                </a:moveTo>
                <a:lnTo>
                  <a:pt x="955" y="1022"/>
                </a:lnTo>
                <a:lnTo>
                  <a:pt x="955" y="1024"/>
                </a:lnTo>
                <a:lnTo>
                  <a:pt x="946" y="1024"/>
                </a:lnTo>
                <a:lnTo>
                  <a:pt x="946" y="1022"/>
                </a:lnTo>
                <a:close/>
                <a:moveTo>
                  <a:pt x="958" y="1022"/>
                </a:moveTo>
                <a:lnTo>
                  <a:pt x="967" y="1022"/>
                </a:lnTo>
                <a:lnTo>
                  <a:pt x="967" y="1024"/>
                </a:lnTo>
                <a:lnTo>
                  <a:pt x="958" y="1024"/>
                </a:lnTo>
                <a:lnTo>
                  <a:pt x="958" y="1022"/>
                </a:lnTo>
                <a:close/>
                <a:moveTo>
                  <a:pt x="971" y="1022"/>
                </a:moveTo>
                <a:lnTo>
                  <a:pt x="980" y="1022"/>
                </a:lnTo>
                <a:lnTo>
                  <a:pt x="980" y="1024"/>
                </a:lnTo>
                <a:lnTo>
                  <a:pt x="971" y="1024"/>
                </a:lnTo>
                <a:lnTo>
                  <a:pt x="971" y="1022"/>
                </a:lnTo>
                <a:close/>
                <a:moveTo>
                  <a:pt x="983" y="1022"/>
                </a:moveTo>
                <a:lnTo>
                  <a:pt x="992" y="1022"/>
                </a:lnTo>
                <a:lnTo>
                  <a:pt x="992" y="1024"/>
                </a:lnTo>
                <a:lnTo>
                  <a:pt x="983" y="1024"/>
                </a:lnTo>
                <a:lnTo>
                  <a:pt x="983" y="1022"/>
                </a:lnTo>
                <a:close/>
                <a:moveTo>
                  <a:pt x="995" y="1022"/>
                </a:moveTo>
                <a:lnTo>
                  <a:pt x="1005" y="1022"/>
                </a:lnTo>
                <a:lnTo>
                  <a:pt x="1005" y="1024"/>
                </a:lnTo>
                <a:lnTo>
                  <a:pt x="995" y="1024"/>
                </a:lnTo>
                <a:lnTo>
                  <a:pt x="995" y="1022"/>
                </a:lnTo>
                <a:close/>
                <a:moveTo>
                  <a:pt x="1008" y="1022"/>
                </a:moveTo>
                <a:lnTo>
                  <a:pt x="1017" y="1022"/>
                </a:lnTo>
                <a:lnTo>
                  <a:pt x="1017" y="1024"/>
                </a:lnTo>
                <a:lnTo>
                  <a:pt x="1008" y="1024"/>
                </a:lnTo>
                <a:lnTo>
                  <a:pt x="1008" y="1022"/>
                </a:lnTo>
                <a:close/>
                <a:moveTo>
                  <a:pt x="1020" y="1022"/>
                </a:moveTo>
                <a:lnTo>
                  <a:pt x="1030" y="1022"/>
                </a:lnTo>
                <a:lnTo>
                  <a:pt x="1030" y="1024"/>
                </a:lnTo>
                <a:lnTo>
                  <a:pt x="1020" y="1024"/>
                </a:lnTo>
                <a:lnTo>
                  <a:pt x="1020" y="1022"/>
                </a:lnTo>
                <a:close/>
                <a:moveTo>
                  <a:pt x="1033" y="1022"/>
                </a:moveTo>
                <a:lnTo>
                  <a:pt x="1042" y="1022"/>
                </a:lnTo>
                <a:lnTo>
                  <a:pt x="1042" y="1024"/>
                </a:lnTo>
                <a:lnTo>
                  <a:pt x="1033" y="1024"/>
                </a:lnTo>
                <a:lnTo>
                  <a:pt x="1033" y="1022"/>
                </a:lnTo>
                <a:close/>
                <a:moveTo>
                  <a:pt x="1045" y="1022"/>
                </a:moveTo>
                <a:lnTo>
                  <a:pt x="1054" y="1022"/>
                </a:lnTo>
                <a:lnTo>
                  <a:pt x="1054" y="1024"/>
                </a:lnTo>
                <a:lnTo>
                  <a:pt x="1045" y="1024"/>
                </a:lnTo>
                <a:lnTo>
                  <a:pt x="1045" y="1022"/>
                </a:lnTo>
                <a:close/>
                <a:moveTo>
                  <a:pt x="1058" y="1022"/>
                </a:moveTo>
                <a:lnTo>
                  <a:pt x="1067" y="1022"/>
                </a:lnTo>
                <a:lnTo>
                  <a:pt x="1067" y="1024"/>
                </a:lnTo>
                <a:lnTo>
                  <a:pt x="1058" y="1024"/>
                </a:lnTo>
                <a:lnTo>
                  <a:pt x="1058" y="1022"/>
                </a:lnTo>
                <a:close/>
                <a:moveTo>
                  <a:pt x="1070" y="1022"/>
                </a:moveTo>
                <a:lnTo>
                  <a:pt x="1079" y="1022"/>
                </a:lnTo>
                <a:lnTo>
                  <a:pt x="1079" y="1024"/>
                </a:lnTo>
                <a:lnTo>
                  <a:pt x="1070" y="1024"/>
                </a:lnTo>
                <a:lnTo>
                  <a:pt x="1070" y="1022"/>
                </a:lnTo>
                <a:close/>
                <a:moveTo>
                  <a:pt x="1082" y="1022"/>
                </a:moveTo>
                <a:lnTo>
                  <a:pt x="1092" y="1022"/>
                </a:lnTo>
                <a:lnTo>
                  <a:pt x="1092" y="1024"/>
                </a:lnTo>
                <a:lnTo>
                  <a:pt x="1082" y="1024"/>
                </a:lnTo>
                <a:lnTo>
                  <a:pt x="1082" y="1022"/>
                </a:lnTo>
                <a:close/>
                <a:moveTo>
                  <a:pt x="1095" y="1022"/>
                </a:moveTo>
                <a:lnTo>
                  <a:pt x="1104" y="1022"/>
                </a:lnTo>
                <a:lnTo>
                  <a:pt x="1104" y="1024"/>
                </a:lnTo>
                <a:lnTo>
                  <a:pt x="1095" y="1024"/>
                </a:lnTo>
                <a:lnTo>
                  <a:pt x="1095" y="1022"/>
                </a:lnTo>
                <a:close/>
                <a:moveTo>
                  <a:pt x="1107" y="1022"/>
                </a:moveTo>
                <a:lnTo>
                  <a:pt x="1117" y="1022"/>
                </a:lnTo>
                <a:lnTo>
                  <a:pt x="1117" y="1024"/>
                </a:lnTo>
                <a:lnTo>
                  <a:pt x="1107" y="1024"/>
                </a:lnTo>
                <a:lnTo>
                  <a:pt x="1107" y="1022"/>
                </a:lnTo>
                <a:close/>
                <a:moveTo>
                  <a:pt x="1120" y="1022"/>
                </a:moveTo>
                <a:lnTo>
                  <a:pt x="1129" y="1022"/>
                </a:lnTo>
                <a:lnTo>
                  <a:pt x="1129" y="1024"/>
                </a:lnTo>
                <a:lnTo>
                  <a:pt x="1120" y="1024"/>
                </a:lnTo>
                <a:lnTo>
                  <a:pt x="1120" y="1022"/>
                </a:lnTo>
                <a:close/>
                <a:moveTo>
                  <a:pt x="1132" y="1022"/>
                </a:moveTo>
                <a:lnTo>
                  <a:pt x="1142" y="1022"/>
                </a:lnTo>
                <a:lnTo>
                  <a:pt x="1142" y="1024"/>
                </a:lnTo>
                <a:lnTo>
                  <a:pt x="1132" y="1024"/>
                </a:lnTo>
                <a:lnTo>
                  <a:pt x="1132" y="1022"/>
                </a:lnTo>
                <a:close/>
                <a:moveTo>
                  <a:pt x="1145" y="1022"/>
                </a:moveTo>
                <a:lnTo>
                  <a:pt x="1154" y="1022"/>
                </a:lnTo>
                <a:lnTo>
                  <a:pt x="1154" y="1024"/>
                </a:lnTo>
                <a:lnTo>
                  <a:pt x="1145" y="1024"/>
                </a:lnTo>
                <a:lnTo>
                  <a:pt x="1145" y="1022"/>
                </a:lnTo>
                <a:close/>
                <a:moveTo>
                  <a:pt x="1157" y="1022"/>
                </a:moveTo>
                <a:lnTo>
                  <a:pt x="1166" y="1022"/>
                </a:lnTo>
                <a:lnTo>
                  <a:pt x="1166" y="1024"/>
                </a:lnTo>
                <a:lnTo>
                  <a:pt x="1157" y="1024"/>
                </a:lnTo>
                <a:lnTo>
                  <a:pt x="1157" y="1022"/>
                </a:lnTo>
                <a:close/>
                <a:moveTo>
                  <a:pt x="1170" y="1022"/>
                </a:moveTo>
                <a:lnTo>
                  <a:pt x="1179" y="1022"/>
                </a:lnTo>
                <a:lnTo>
                  <a:pt x="1179" y="1024"/>
                </a:lnTo>
                <a:lnTo>
                  <a:pt x="1170" y="1024"/>
                </a:lnTo>
                <a:lnTo>
                  <a:pt x="1170" y="1022"/>
                </a:lnTo>
                <a:close/>
                <a:moveTo>
                  <a:pt x="1182" y="1022"/>
                </a:moveTo>
                <a:lnTo>
                  <a:pt x="1191" y="1022"/>
                </a:lnTo>
                <a:lnTo>
                  <a:pt x="1191" y="1024"/>
                </a:lnTo>
                <a:lnTo>
                  <a:pt x="1182" y="1024"/>
                </a:lnTo>
                <a:lnTo>
                  <a:pt x="1182" y="1022"/>
                </a:lnTo>
                <a:close/>
                <a:moveTo>
                  <a:pt x="1194" y="1022"/>
                </a:moveTo>
                <a:lnTo>
                  <a:pt x="1204" y="1022"/>
                </a:lnTo>
                <a:lnTo>
                  <a:pt x="1204" y="1024"/>
                </a:lnTo>
                <a:lnTo>
                  <a:pt x="1194" y="1024"/>
                </a:lnTo>
                <a:lnTo>
                  <a:pt x="1194" y="1022"/>
                </a:lnTo>
                <a:close/>
                <a:moveTo>
                  <a:pt x="1207" y="1022"/>
                </a:moveTo>
                <a:lnTo>
                  <a:pt x="1216" y="1022"/>
                </a:lnTo>
                <a:lnTo>
                  <a:pt x="1216" y="1024"/>
                </a:lnTo>
                <a:lnTo>
                  <a:pt x="1207" y="1024"/>
                </a:lnTo>
                <a:lnTo>
                  <a:pt x="1207" y="1022"/>
                </a:lnTo>
                <a:close/>
                <a:moveTo>
                  <a:pt x="1219" y="1022"/>
                </a:moveTo>
                <a:lnTo>
                  <a:pt x="1229" y="1022"/>
                </a:lnTo>
                <a:lnTo>
                  <a:pt x="1229" y="1024"/>
                </a:lnTo>
                <a:lnTo>
                  <a:pt x="1219" y="1024"/>
                </a:lnTo>
                <a:lnTo>
                  <a:pt x="1219" y="1022"/>
                </a:lnTo>
                <a:close/>
                <a:moveTo>
                  <a:pt x="1232" y="1022"/>
                </a:moveTo>
                <a:lnTo>
                  <a:pt x="1241" y="1022"/>
                </a:lnTo>
                <a:lnTo>
                  <a:pt x="1241" y="1024"/>
                </a:lnTo>
                <a:lnTo>
                  <a:pt x="1232" y="1024"/>
                </a:lnTo>
                <a:lnTo>
                  <a:pt x="1232" y="1022"/>
                </a:lnTo>
                <a:close/>
                <a:moveTo>
                  <a:pt x="1244" y="1022"/>
                </a:moveTo>
                <a:lnTo>
                  <a:pt x="1253" y="1022"/>
                </a:lnTo>
                <a:lnTo>
                  <a:pt x="1253" y="1024"/>
                </a:lnTo>
                <a:lnTo>
                  <a:pt x="1244" y="1024"/>
                </a:lnTo>
                <a:lnTo>
                  <a:pt x="1244" y="1022"/>
                </a:lnTo>
                <a:close/>
                <a:moveTo>
                  <a:pt x="1257" y="1022"/>
                </a:moveTo>
                <a:lnTo>
                  <a:pt x="1266" y="1022"/>
                </a:lnTo>
                <a:lnTo>
                  <a:pt x="1266" y="1024"/>
                </a:lnTo>
                <a:lnTo>
                  <a:pt x="1257" y="1024"/>
                </a:lnTo>
                <a:lnTo>
                  <a:pt x="1257" y="1022"/>
                </a:lnTo>
                <a:close/>
                <a:moveTo>
                  <a:pt x="1269" y="1022"/>
                </a:moveTo>
                <a:lnTo>
                  <a:pt x="1278" y="1022"/>
                </a:lnTo>
                <a:lnTo>
                  <a:pt x="1278" y="1024"/>
                </a:lnTo>
                <a:lnTo>
                  <a:pt x="1269" y="1024"/>
                </a:lnTo>
                <a:lnTo>
                  <a:pt x="1269" y="1022"/>
                </a:lnTo>
                <a:close/>
                <a:moveTo>
                  <a:pt x="1281" y="1022"/>
                </a:moveTo>
                <a:lnTo>
                  <a:pt x="1291" y="1022"/>
                </a:lnTo>
                <a:lnTo>
                  <a:pt x="1291" y="1024"/>
                </a:lnTo>
                <a:lnTo>
                  <a:pt x="1281" y="1024"/>
                </a:lnTo>
                <a:lnTo>
                  <a:pt x="1281" y="1022"/>
                </a:lnTo>
                <a:close/>
                <a:moveTo>
                  <a:pt x="1294" y="1022"/>
                </a:moveTo>
                <a:lnTo>
                  <a:pt x="1303" y="1022"/>
                </a:lnTo>
                <a:lnTo>
                  <a:pt x="1303" y="1024"/>
                </a:lnTo>
                <a:lnTo>
                  <a:pt x="1294" y="1024"/>
                </a:lnTo>
                <a:lnTo>
                  <a:pt x="1294" y="1022"/>
                </a:lnTo>
                <a:close/>
                <a:moveTo>
                  <a:pt x="1306" y="1022"/>
                </a:moveTo>
                <a:lnTo>
                  <a:pt x="1316" y="1022"/>
                </a:lnTo>
                <a:lnTo>
                  <a:pt x="1316" y="1024"/>
                </a:lnTo>
                <a:lnTo>
                  <a:pt x="1306" y="1024"/>
                </a:lnTo>
                <a:lnTo>
                  <a:pt x="1306" y="1022"/>
                </a:lnTo>
                <a:close/>
                <a:moveTo>
                  <a:pt x="1319" y="1022"/>
                </a:moveTo>
                <a:lnTo>
                  <a:pt x="1328" y="1022"/>
                </a:lnTo>
                <a:lnTo>
                  <a:pt x="1328" y="1024"/>
                </a:lnTo>
                <a:lnTo>
                  <a:pt x="1319" y="1024"/>
                </a:lnTo>
                <a:lnTo>
                  <a:pt x="1319" y="1022"/>
                </a:lnTo>
                <a:close/>
                <a:moveTo>
                  <a:pt x="1331" y="1022"/>
                </a:moveTo>
                <a:lnTo>
                  <a:pt x="1341" y="1022"/>
                </a:lnTo>
                <a:lnTo>
                  <a:pt x="1341" y="1024"/>
                </a:lnTo>
                <a:lnTo>
                  <a:pt x="1331" y="1024"/>
                </a:lnTo>
                <a:lnTo>
                  <a:pt x="1331" y="1022"/>
                </a:lnTo>
                <a:close/>
                <a:moveTo>
                  <a:pt x="1344" y="1022"/>
                </a:moveTo>
                <a:lnTo>
                  <a:pt x="1353" y="1022"/>
                </a:lnTo>
                <a:lnTo>
                  <a:pt x="1353" y="1024"/>
                </a:lnTo>
                <a:lnTo>
                  <a:pt x="1344" y="1024"/>
                </a:lnTo>
                <a:lnTo>
                  <a:pt x="1344" y="1022"/>
                </a:lnTo>
                <a:close/>
                <a:moveTo>
                  <a:pt x="1356" y="1022"/>
                </a:moveTo>
                <a:lnTo>
                  <a:pt x="1365" y="1022"/>
                </a:lnTo>
                <a:lnTo>
                  <a:pt x="1365" y="1024"/>
                </a:lnTo>
                <a:lnTo>
                  <a:pt x="1356" y="1024"/>
                </a:lnTo>
                <a:lnTo>
                  <a:pt x="1356" y="1022"/>
                </a:lnTo>
                <a:close/>
                <a:moveTo>
                  <a:pt x="1369" y="1022"/>
                </a:moveTo>
                <a:lnTo>
                  <a:pt x="1378" y="1022"/>
                </a:lnTo>
                <a:lnTo>
                  <a:pt x="1378" y="1024"/>
                </a:lnTo>
                <a:lnTo>
                  <a:pt x="1369" y="1024"/>
                </a:lnTo>
                <a:lnTo>
                  <a:pt x="1369" y="1022"/>
                </a:lnTo>
                <a:close/>
                <a:moveTo>
                  <a:pt x="1381" y="1022"/>
                </a:moveTo>
                <a:lnTo>
                  <a:pt x="1390" y="1022"/>
                </a:lnTo>
                <a:lnTo>
                  <a:pt x="1390" y="1024"/>
                </a:lnTo>
                <a:lnTo>
                  <a:pt x="1381" y="1024"/>
                </a:lnTo>
                <a:lnTo>
                  <a:pt x="1381" y="1022"/>
                </a:lnTo>
                <a:close/>
                <a:moveTo>
                  <a:pt x="1393" y="1022"/>
                </a:moveTo>
                <a:lnTo>
                  <a:pt x="1403" y="1022"/>
                </a:lnTo>
                <a:lnTo>
                  <a:pt x="1403" y="1024"/>
                </a:lnTo>
                <a:lnTo>
                  <a:pt x="1393" y="1024"/>
                </a:lnTo>
                <a:lnTo>
                  <a:pt x="1393" y="1022"/>
                </a:lnTo>
                <a:close/>
                <a:moveTo>
                  <a:pt x="1406" y="1022"/>
                </a:moveTo>
                <a:lnTo>
                  <a:pt x="1415" y="1022"/>
                </a:lnTo>
                <a:lnTo>
                  <a:pt x="1415" y="1024"/>
                </a:lnTo>
                <a:lnTo>
                  <a:pt x="1406" y="1024"/>
                </a:lnTo>
                <a:lnTo>
                  <a:pt x="1406" y="1022"/>
                </a:lnTo>
                <a:close/>
                <a:moveTo>
                  <a:pt x="1418" y="1022"/>
                </a:moveTo>
                <a:lnTo>
                  <a:pt x="1428" y="1022"/>
                </a:lnTo>
                <a:lnTo>
                  <a:pt x="1428" y="1024"/>
                </a:lnTo>
                <a:lnTo>
                  <a:pt x="1418" y="1024"/>
                </a:lnTo>
                <a:lnTo>
                  <a:pt x="1418" y="1022"/>
                </a:lnTo>
                <a:close/>
                <a:moveTo>
                  <a:pt x="1431" y="1022"/>
                </a:moveTo>
                <a:lnTo>
                  <a:pt x="1440" y="1022"/>
                </a:lnTo>
                <a:lnTo>
                  <a:pt x="1440" y="1024"/>
                </a:lnTo>
                <a:lnTo>
                  <a:pt x="1431" y="1024"/>
                </a:lnTo>
                <a:lnTo>
                  <a:pt x="1431" y="1022"/>
                </a:lnTo>
                <a:close/>
                <a:moveTo>
                  <a:pt x="1443" y="1022"/>
                </a:moveTo>
                <a:lnTo>
                  <a:pt x="1453" y="1022"/>
                </a:lnTo>
                <a:lnTo>
                  <a:pt x="1453" y="1024"/>
                </a:lnTo>
                <a:lnTo>
                  <a:pt x="1443" y="1024"/>
                </a:lnTo>
                <a:lnTo>
                  <a:pt x="1443" y="1022"/>
                </a:lnTo>
                <a:close/>
                <a:moveTo>
                  <a:pt x="1456" y="1022"/>
                </a:moveTo>
                <a:lnTo>
                  <a:pt x="1465" y="1022"/>
                </a:lnTo>
                <a:lnTo>
                  <a:pt x="1465" y="1024"/>
                </a:lnTo>
                <a:lnTo>
                  <a:pt x="1456" y="1024"/>
                </a:lnTo>
                <a:lnTo>
                  <a:pt x="1456" y="1022"/>
                </a:lnTo>
                <a:close/>
                <a:moveTo>
                  <a:pt x="1468" y="1022"/>
                </a:moveTo>
                <a:lnTo>
                  <a:pt x="1477" y="1022"/>
                </a:lnTo>
                <a:lnTo>
                  <a:pt x="1477" y="1024"/>
                </a:lnTo>
                <a:lnTo>
                  <a:pt x="1468" y="1024"/>
                </a:lnTo>
                <a:lnTo>
                  <a:pt x="1468" y="1022"/>
                </a:lnTo>
                <a:close/>
                <a:moveTo>
                  <a:pt x="1480" y="1022"/>
                </a:moveTo>
                <a:lnTo>
                  <a:pt x="1490" y="1022"/>
                </a:lnTo>
                <a:lnTo>
                  <a:pt x="1490" y="1024"/>
                </a:lnTo>
                <a:lnTo>
                  <a:pt x="1480" y="1024"/>
                </a:lnTo>
                <a:lnTo>
                  <a:pt x="1480" y="1022"/>
                </a:lnTo>
                <a:close/>
                <a:moveTo>
                  <a:pt x="1493" y="1022"/>
                </a:moveTo>
                <a:lnTo>
                  <a:pt x="1502" y="1022"/>
                </a:lnTo>
                <a:lnTo>
                  <a:pt x="1502" y="1024"/>
                </a:lnTo>
                <a:lnTo>
                  <a:pt x="1493" y="1024"/>
                </a:lnTo>
                <a:lnTo>
                  <a:pt x="1493" y="1022"/>
                </a:lnTo>
                <a:close/>
                <a:moveTo>
                  <a:pt x="1505" y="1022"/>
                </a:moveTo>
                <a:lnTo>
                  <a:pt x="1515" y="1022"/>
                </a:lnTo>
                <a:lnTo>
                  <a:pt x="1515" y="1024"/>
                </a:lnTo>
                <a:lnTo>
                  <a:pt x="1505" y="1024"/>
                </a:lnTo>
                <a:lnTo>
                  <a:pt x="1505" y="1022"/>
                </a:lnTo>
                <a:close/>
                <a:moveTo>
                  <a:pt x="1518" y="1022"/>
                </a:moveTo>
                <a:lnTo>
                  <a:pt x="1527" y="1022"/>
                </a:lnTo>
                <a:lnTo>
                  <a:pt x="1527" y="1024"/>
                </a:lnTo>
                <a:lnTo>
                  <a:pt x="1518" y="1024"/>
                </a:lnTo>
                <a:lnTo>
                  <a:pt x="1518" y="1022"/>
                </a:lnTo>
                <a:close/>
                <a:moveTo>
                  <a:pt x="1530" y="1022"/>
                </a:moveTo>
                <a:lnTo>
                  <a:pt x="1540" y="1022"/>
                </a:lnTo>
                <a:lnTo>
                  <a:pt x="1540" y="1024"/>
                </a:lnTo>
                <a:lnTo>
                  <a:pt x="1530" y="1024"/>
                </a:lnTo>
                <a:lnTo>
                  <a:pt x="1530" y="1022"/>
                </a:lnTo>
                <a:close/>
                <a:moveTo>
                  <a:pt x="1543" y="1022"/>
                </a:moveTo>
                <a:lnTo>
                  <a:pt x="1552" y="1022"/>
                </a:lnTo>
                <a:lnTo>
                  <a:pt x="1552" y="1024"/>
                </a:lnTo>
                <a:lnTo>
                  <a:pt x="1543" y="1024"/>
                </a:lnTo>
                <a:lnTo>
                  <a:pt x="1543" y="1022"/>
                </a:lnTo>
                <a:close/>
                <a:moveTo>
                  <a:pt x="1555" y="1022"/>
                </a:moveTo>
                <a:lnTo>
                  <a:pt x="1564" y="1022"/>
                </a:lnTo>
                <a:lnTo>
                  <a:pt x="1564" y="1024"/>
                </a:lnTo>
                <a:lnTo>
                  <a:pt x="1555" y="1024"/>
                </a:lnTo>
                <a:lnTo>
                  <a:pt x="1555" y="1022"/>
                </a:lnTo>
                <a:close/>
                <a:moveTo>
                  <a:pt x="1568" y="1022"/>
                </a:moveTo>
                <a:lnTo>
                  <a:pt x="1577" y="1022"/>
                </a:lnTo>
                <a:lnTo>
                  <a:pt x="1577" y="1024"/>
                </a:lnTo>
                <a:lnTo>
                  <a:pt x="1568" y="1024"/>
                </a:lnTo>
                <a:lnTo>
                  <a:pt x="1568" y="1022"/>
                </a:lnTo>
                <a:close/>
                <a:moveTo>
                  <a:pt x="1580" y="1022"/>
                </a:moveTo>
                <a:lnTo>
                  <a:pt x="1589" y="1022"/>
                </a:lnTo>
                <a:lnTo>
                  <a:pt x="1589" y="1024"/>
                </a:lnTo>
                <a:lnTo>
                  <a:pt x="1580" y="1024"/>
                </a:lnTo>
                <a:lnTo>
                  <a:pt x="1580" y="1022"/>
                </a:lnTo>
                <a:close/>
                <a:moveTo>
                  <a:pt x="1592" y="1022"/>
                </a:moveTo>
                <a:lnTo>
                  <a:pt x="1602" y="1022"/>
                </a:lnTo>
                <a:lnTo>
                  <a:pt x="1602" y="1024"/>
                </a:lnTo>
                <a:lnTo>
                  <a:pt x="1592" y="1024"/>
                </a:lnTo>
                <a:lnTo>
                  <a:pt x="1592" y="1022"/>
                </a:lnTo>
                <a:close/>
                <a:moveTo>
                  <a:pt x="1605" y="1022"/>
                </a:moveTo>
                <a:lnTo>
                  <a:pt x="1614" y="1022"/>
                </a:lnTo>
                <a:lnTo>
                  <a:pt x="1614" y="1024"/>
                </a:lnTo>
                <a:lnTo>
                  <a:pt x="1605" y="1024"/>
                </a:lnTo>
                <a:lnTo>
                  <a:pt x="1605" y="1022"/>
                </a:lnTo>
                <a:close/>
                <a:moveTo>
                  <a:pt x="1617" y="1022"/>
                </a:moveTo>
                <a:lnTo>
                  <a:pt x="1627" y="1022"/>
                </a:lnTo>
                <a:lnTo>
                  <a:pt x="1627" y="1024"/>
                </a:lnTo>
                <a:lnTo>
                  <a:pt x="1617" y="1024"/>
                </a:lnTo>
                <a:lnTo>
                  <a:pt x="1617" y="1022"/>
                </a:lnTo>
                <a:close/>
                <a:moveTo>
                  <a:pt x="1630" y="1022"/>
                </a:moveTo>
                <a:lnTo>
                  <a:pt x="1639" y="1022"/>
                </a:lnTo>
                <a:lnTo>
                  <a:pt x="1639" y="1024"/>
                </a:lnTo>
                <a:lnTo>
                  <a:pt x="1630" y="1024"/>
                </a:lnTo>
                <a:lnTo>
                  <a:pt x="1630" y="1022"/>
                </a:lnTo>
                <a:close/>
                <a:moveTo>
                  <a:pt x="1642" y="1022"/>
                </a:moveTo>
                <a:lnTo>
                  <a:pt x="1652" y="1022"/>
                </a:lnTo>
                <a:lnTo>
                  <a:pt x="1652" y="1024"/>
                </a:lnTo>
                <a:lnTo>
                  <a:pt x="1642" y="1024"/>
                </a:lnTo>
                <a:lnTo>
                  <a:pt x="1642" y="1022"/>
                </a:lnTo>
                <a:close/>
                <a:moveTo>
                  <a:pt x="1655" y="1022"/>
                </a:moveTo>
                <a:lnTo>
                  <a:pt x="1664" y="1022"/>
                </a:lnTo>
                <a:lnTo>
                  <a:pt x="1664" y="1024"/>
                </a:lnTo>
                <a:lnTo>
                  <a:pt x="1655" y="1024"/>
                </a:lnTo>
                <a:lnTo>
                  <a:pt x="1655" y="1022"/>
                </a:lnTo>
                <a:close/>
                <a:moveTo>
                  <a:pt x="1667" y="1022"/>
                </a:moveTo>
                <a:lnTo>
                  <a:pt x="1676" y="1022"/>
                </a:lnTo>
                <a:lnTo>
                  <a:pt x="1676" y="1024"/>
                </a:lnTo>
                <a:lnTo>
                  <a:pt x="1667" y="1024"/>
                </a:lnTo>
                <a:lnTo>
                  <a:pt x="1667" y="1022"/>
                </a:lnTo>
                <a:close/>
                <a:moveTo>
                  <a:pt x="1680" y="1022"/>
                </a:moveTo>
                <a:lnTo>
                  <a:pt x="1689" y="1022"/>
                </a:lnTo>
                <a:lnTo>
                  <a:pt x="1689" y="1024"/>
                </a:lnTo>
                <a:lnTo>
                  <a:pt x="1680" y="1024"/>
                </a:lnTo>
                <a:lnTo>
                  <a:pt x="1680" y="1022"/>
                </a:lnTo>
                <a:close/>
                <a:moveTo>
                  <a:pt x="1692" y="1022"/>
                </a:moveTo>
                <a:lnTo>
                  <a:pt x="1701" y="1022"/>
                </a:lnTo>
                <a:lnTo>
                  <a:pt x="1701" y="1024"/>
                </a:lnTo>
                <a:lnTo>
                  <a:pt x="1692" y="1024"/>
                </a:lnTo>
                <a:lnTo>
                  <a:pt x="1692" y="1022"/>
                </a:lnTo>
                <a:close/>
                <a:moveTo>
                  <a:pt x="1704" y="1022"/>
                </a:moveTo>
                <a:lnTo>
                  <a:pt x="1714" y="1022"/>
                </a:lnTo>
                <a:lnTo>
                  <a:pt x="1714" y="1024"/>
                </a:lnTo>
                <a:lnTo>
                  <a:pt x="1704" y="1024"/>
                </a:lnTo>
                <a:lnTo>
                  <a:pt x="1704" y="1022"/>
                </a:lnTo>
                <a:close/>
                <a:moveTo>
                  <a:pt x="1717" y="1022"/>
                </a:moveTo>
                <a:lnTo>
                  <a:pt x="1726" y="1022"/>
                </a:lnTo>
                <a:lnTo>
                  <a:pt x="1726" y="1024"/>
                </a:lnTo>
                <a:lnTo>
                  <a:pt x="1717" y="1024"/>
                </a:lnTo>
                <a:lnTo>
                  <a:pt x="1717" y="1022"/>
                </a:lnTo>
                <a:close/>
                <a:moveTo>
                  <a:pt x="1729" y="1022"/>
                </a:moveTo>
                <a:lnTo>
                  <a:pt x="1739" y="1022"/>
                </a:lnTo>
                <a:lnTo>
                  <a:pt x="1739" y="1024"/>
                </a:lnTo>
                <a:lnTo>
                  <a:pt x="1729" y="1024"/>
                </a:lnTo>
                <a:lnTo>
                  <a:pt x="1729" y="1022"/>
                </a:lnTo>
                <a:close/>
                <a:moveTo>
                  <a:pt x="1742" y="1022"/>
                </a:moveTo>
                <a:lnTo>
                  <a:pt x="1751" y="1022"/>
                </a:lnTo>
                <a:lnTo>
                  <a:pt x="1751" y="1024"/>
                </a:lnTo>
                <a:lnTo>
                  <a:pt x="1742" y="1024"/>
                </a:lnTo>
                <a:lnTo>
                  <a:pt x="1742" y="1022"/>
                </a:lnTo>
                <a:close/>
                <a:moveTo>
                  <a:pt x="1754" y="1022"/>
                </a:moveTo>
                <a:lnTo>
                  <a:pt x="1763" y="1022"/>
                </a:lnTo>
                <a:lnTo>
                  <a:pt x="1763" y="1024"/>
                </a:lnTo>
                <a:lnTo>
                  <a:pt x="1754" y="1024"/>
                </a:lnTo>
                <a:lnTo>
                  <a:pt x="1754" y="1022"/>
                </a:lnTo>
                <a:close/>
                <a:moveTo>
                  <a:pt x="1767" y="1022"/>
                </a:moveTo>
                <a:lnTo>
                  <a:pt x="1776" y="1022"/>
                </a:lnTo>
                <a:lnTo>
                  <a:pt x="1776" y="1024"/>
                </a:lnTo>
                <a:lnTo>
                  <a:pt x="1767" y="1024"/>
                </a:lnTo>
                <a:lnTo>
                  <a:pt x="1767" y="1022"/>
                </a:lnTo>
                <a:close/>
                <a:moveTo>
                  <a:pt x="1779" y="1022"/>
                </a:moveTo>
                <a:lnTo>
                  <a:pt x="1788" y="1022"/>
                </a:lnTo>
                <a:lnTo>
                  <a:pt x="1788" y="1024"/>
                </a:lnTo>
                <a:lnTo>
                  <a:pt x="1779" y="1024"/>
                </a:lnTo>
                <a:lnTo>
                  <a:pt x="1779" y="1022"/>
                </a:lnTo>
                <a:close/>
                <a:moveTo>
                  <a:pt x="1791" y="1022"/>
                </a:moveTo>
                <a:lnTo>
                  <a:pt x="1801" y="1022"/>
                </a:lnTo>
                <a:lnTo>
                  <a:pt x="1801" y="1024"/>
                </a:lnTo>
                <a:lnTo>
                  <a:pt x="1791" y="1024"/>
                </a:lnTo>
                <a:lnTo>
                  <a:pt x="1791" y="1022"/>
                </a:lnTo>
                <a:close/>
                <a:moveTo>
                  <a:pt x="1804" y="1022"/>
                </a:moveTo>
                <a:lnTo>
                  <a:pt x="1813" y="1022"/>
                </a:lnTo>
                <a:lnTo>
                  <a:pt x="1813" y="1024"/>
                </a:lnTo>
                <a:lnTo>
                  <a:pt x="1804" y="1024"/>
                </a:lnTo>
                <a:lnTo>
                  <a:pt x="1804" y="1022"/>
                </a:lnTo>
                <a:close/>
                <a:moveTo>
                  <a:pt x="1816" y="1022"/>
                </a:moveTo>
                <a:lnTo>
                  <a:pt x="1826" y="1022"/>
                </a:lnTo>
                <a:lnTo>
                  <a:pt x="1826" y="1024"/>
                </a:lnTo>
                <a:lnTo>
                  <a:pt x="1816" y="1024"/>
                </a:lnTo>
                <a:lnTo>
                  <a:pt x="1816" y="1022"/>
                </a:lnTo>
                <a:close/>
                <a:moveTo>
                  <a:pt x="1829" y="1022"/>
                </a:moveTo>
                <a:lnTo>
                  <a:pt x="1838" y="1022"/>
                </a:lnTo>
                <a:lnTo>
                  <a:pt x="1838" y="1024"/>
                </a:lnTo>
                <a:lnTo>
                  <a:pt x="1829" y="1024"/>
                </a:lnTo>
                <a:lnTo>
                  <a:pt x="1829" y="1022"/>
                </a:lnTo>
                <a:close/>
                <a:moveTo>
                  <a:pt x="1841" y="1022"/>
                </a:moveTo>
                <a:lnTo>
                  <a:pt x="1851" y="1022"/>
                </a:lnTo>
                <a:lnTo>
                  <a:pt x="1851" y="1024"/>
                </a:lnTo>
                <a:lnTo>
                  <a:pt x="1841" y="1024"/>
                </a:lnTo>
                <a:lnTo>
                  <a:pt x="1841" y="1022"/>
                </a:lnTo>
                <a:close/>
                <a:moveTo>
                  <a:pt x="1854" y="1022"/>
                </a:moveTo>
                <a:lnTo>
                  <a:pt x="1863" y="1022"/>
                </a:lnTo>
                <a:lnTo>
                  <a:pt x="1863" y="1024"/>
                </a:lnTo>
                <a:lnTo>
                  <a:pt x="1854" y="1024"/>
                </a:lnTo>
                <a:lnTo>
                  <a:pt x="1854" y="1022"/>
                </a:lnTo>
                <a:close/>
                <a:moveTo>
                  <a:pt x="1866" y="1022"/>
                </a:moveTo>
                <a:lnTo>
                  <a:pt x="1875" y="1022"/>
                </a:lnTo>
                <a:lnTo>
                  <a:pt x="1875" y="1024"/>
                </a:lnTo>
                <a:lnTo>
                  <a:pt x="1866" y="1024"/>
                </a:lnTo>
                <a:lnTo>
                  <a:pt x="1866" y="1022"/>
                </a:lnTo>
                <a:close/>
                <a:moveTo>
                  <a:pt x="1879" y="1022"/>
                </a:moveTo>
                <a:lnTo>
                  <a:pt x="1888" y="1022"/>
                </a:lnTo>
                <a:lnTo>
                  <a:pt x="1888" y="1024"/>
                </a:lnTo>
                <a:lnTo>
                  <a:pt x="1879" y="1024"/>
                </a:lnTo>
                <a:lnTo>
                  <a:pt x="1879" y="1022"/>
                </a:lnTo>
                <a:close/>
                <a:moveTo>
                  <a:pt x="1891" y="1022"/>
                </a:moveTo>
                <a:lnTo>
                  <a:pt x="1900" y="1022"/>
                </a:lnTo>
                <a:lnTo>
                  <a:pt x="1900" y="1024"/>
                </a:lnTo>
                <a:lnTo>
                  <a:pt x="1891" y="1024"/>
                </a:lnTo>
                <a:lnTo>
                  <a:pt x="1891" y="1022"/>
                </a:lnTo>
                <a:close/>
                <a:moveTo>
                  <a:pt x="1903" y="1022"/>
                </a:moveTo>
                <a:lnTo>
                  <a:pt x="1913" y="1022"/>
                </a:lnTo>
                <a:lnTo>
                  <a:pt x="1913" y="1024"/>
                </a:lnTo>
                <a:lnTo>
                  <a:pt x="1903" y="1024"/>
                </a:lnTo>
                <a:lnTo>
                  <a:pt x="1903" y="1022"/>
                </a:lnTo>
                <a:close/>
                <a:moveTo>
                  <a:pt x="1916" y="1022"/>
                </a:moveTo>
                <a:lnTo>
                  <a:pt x="1925" y="1022"/>
                </a:lnTo>
                <a:lnTo>
                  <a:pt x="1925" y="1024"/>
                </a:lnTo>
                <a:lnTo>
                  <a:pt x="1916" y="1024"/>
                </a:lnTo>
                <a:lnTo>
                  <a:pt x="1916" y="1022"/>
                </a:lnTo>
                <a:close/>
                <a:moveTo>
                  <a:pt x="1928" y="1022"/>
                </a:moveTo>
                <a:lnTo>
                  <a:pt x="1938" y="1022"/>
                </a:lnTo>
                <a:lnTo>
                  <a:pt x="1938" y="1024"/>
                </a:lnTo>
                <a:lnTo>
                  <a:pt x="1928" y="1024"/>
                </a:lnTo>
                <a:lnTo>
                  <a:pt x="1928" y="1022"/>
                </a:lnTo>
                <a:close/>
                <a:moveTo>
                  <a:pt x="1941" y="1022"/>
                </a:moveTo>
                <a:lnTo>
                  <a:pt x="1950" y="1022"/>
                </a:lnTo>
                <a:lnTo>
                  <a:pt x="1950" y="1024"/>
                </a:lnTo>
                <a:lnTo>
                  <a:pt x="1941" y="1024"/>
                </a:lnTo>
                <a:lnTo>
                  <a:pt x="1941" y="1022"/>
                </a:lnTo>
                <a:close/>
                <a:moveTo>
                  <a:pt x="1953" y="1022"/>
                </a:moveTo>
                <a:lnTo>
                  <a:pt x="1962" y="1022"/>
                </a:lnTo>
                <a:lnTo>
                  <a:pt x="1962" y="1024"/>
                </a:lnTo>
                <a:lnTo>
                  <a:pt x="1953" y="1024"/>
                </a:lnTo>
                <a:lnTo>
                  <a:pt x="1953" y="1022"/>
                </a:lnTo>
                <a:close/>
                <a:moveTo>
                  <a:pt x="1966" y="1022"/>
                </a:moveTo>
                <a:lnTo>
                  <a:pt x="1975" y="1022"/>
                </a:lnTo>
                <a:lnTo>
                  <a:pt x="1975" y="1024"/>
                </a:lnTo>
                <a:lnTo>
                  <a:pt x="1966" y="1024"/>
                </a:lnTo>
                <a:lnTo>
                  <a:pt x="1966" y="1022"/>
                </a:lnTo>
                <a:close/>
                <a:moveTo>
                  <a:pt x="1978" y="1022"/>
                </a:moveTo>
                <a:lnTo>
                  <a:pt x="1987" y="1022"/>
                </a:lnTo>
                <a:lnTo>
                  <a:pt x="1987" y="1024"/>
                </a:lnTo>
                <a:lnTo>
                  <a:pt x="1978" y="1024"/>
                </a:lnTo>
                <a:lnTo>
                  <a:pt x="1978" y="1022"/>
                </a:lnTo>
                <a:close/>
                <a:moveTo>
                  <a:pt x="1990" y="1022"/>
                </a:moveTo>
                <a:lnTo>
                  <a:pt x="2000" y="1022"/>
                </a:lnTo>
                <a:lnTo>
                  <a:pt x="2000" y="1024"/>
                </a:lnTo>
                <a:lnTo>
                  <a:pt x="1990" y="1024"/>
                </a:lnTo>
                <a:lnTo>
                  <a:pt x="1990" y="1022"/>
                </a:lnTo>
                <a:close/>
                <a:moveTo>
                  <a:pt x="2003" y="1022"/>
                </a:moveTo>
                <a:lnTo>
                  <a:pt x="2012" y="1022"/>
                </a:lnTo>
                <a:lnTo>
                  <a:pt x="2012" y="1024"/>
                </a:lnTo>
                <a:lnTo>
                  <a:pt x="2003" y="1024"/>
                </a:lnTo>
                <a:lnTo>
                  <a:pt x="2003" y="1022"/>
                </a:lnTo>
                <a:close/>
                <a:moveTo>
                  <a:pt x="2015" y="1022"/>
                </a:moveTo>
                <a:lnTo>
                  <a:pt x="2025" y="1022"/>
                </a:lnTo>
                <a:lnTo>
                  <a:pt x="2025" y="1024"/>
                </a:lnTo>
                <a:lnTo>
                  <a:pt x="2015" y="1024"/>
                </a:lnTo>
                <a:lnTo>
                  <a:pt x="2015" y="1022"/>
                </a:lnTo>
                <a:close/>
                <a:moveTo>
                  <a:pt x="2028" y="1022"/>
                </a:moveTo>
                <a:lnTo>
                  <a:pt x="2037" y="1022"/>
                </a:lnTo>
                <a:lnTo>
                  <a:pt x="2037" y="1024"/>
                </a:lnTo>
                <a:lnTo>
                  <a:pt x="2028" y="1024"/>
                </a:lnTo>
                <a:lnTo>
                  <a:pt x="2028" y="1022"/>
                </a:lnTo>
                <a:close/>
                <a:moveTo>
                  <a:pt x="2040" y="1022"/>
                </a:moveTo>
                <a:lnTo>
                  <a:pt x="2050" y="1022"/>
                </a:lnTo>
                <a:lnTo>
                  <a:pt x="2050" y="1024"/>
                </a:lnTo>
                <a:lnTo>
                  <a:pt x="2040" y="1024"/>
                </a:lnTo>
                <a:lnTo>
                  <a:pt x="2040" y="1022"/>
                </a:lnTo>
                <a:close/>
                <a:moveTo>
                  <a:pt x="2053" y="1022"/>
                </a:moveTo>
                <a:lnTo>
                  <a:pt x="2062" y="1022"/>
                </a:lnTo>
                <a:lnTo>
                  <a:pt x="2062" y="1024"/>
                </a:lnTo>
                <a:lnTo>
                  <a:pt x="2053" y="1024"/>
                </a:lnTo>
                <a:lnTo>
                  <a:pt x="2053" y="1022"/>
                </a:lnTo>
                <a:close/>
                <a:moveTo>
                  <a:pt x="2065" y="1022"/>
                </a:moveTo>
                <a:lnTo>
                  <a:pt x="2074" y="1022"/>
                </a:lnTo>
                <a:lnTo>
                  <a:pt x="2074" y="1024"/>
                </a:lnTo>
                <a:lnTo>
                  <a:pt x="2065" y="1024"/>
                </a:lnTo>
                <a:lnTo>
                  <a:pt x="2065" y="1022"/>
                </a:lnTo>
                <a:close/>
                <a:moveTo>
                  <a:pt x="2078" y="1022"/>
                </a:moveTo>
                <a:lnTo>
                  <a:pt x="2087" y="1022"/>
                </a:lnTo>
                <a:lnTo>
                  <a:pt x="2087" y="1024"/>
                </a:lnTo>
                <a:lnTo>
                  <a:pt x="2078" y="1024"/>
                </a:lnTo>
                <a:lnTo>
                  <a:pt x="2078" y="1022"/>
                </a:lnTo>
                <a:close/>
                <a:moveTo>
                  <a:pt x="2090" y="1022"/>
                </a:moveTo>
                <a:lnTo>
                  <a:pt x="2099" y="1022"/>
                </a:lnTo>
                <a:lnTo>
                  <a:pt x="2099" y="1024"/>
                </a:lnTo>
                <a:lnTo>
                  <a:pt x="2090" y="1024"/>
                </a:lnTo>
                <a:lnTo>
                  <a:pt x="2090" y="1022"/>
                </a:lnTo>
                <a:close/>
                <a:moveTo>
                  <a:pt x="2102" y="1022"/>
                </a:moveTo>
                <a:lnTo>
                  <a:pt x="2112" y="1022"/>
                </a:lnTo>
                <a:lnTo>
                  <a:pt x="2112" y="1024"/>
                </a:lnTo>
                <a:lnTo>
                  <a:pt x="2102" y="1024"/>
                </a:lnTo>
                <a:lnTo>
                  <a:pt x="2102" y="1022"/>
                </a:lnTo>
                <a:close/>
                <a:moveTo>
                  <a:pt x="2115" y="1022"/>
                </a:moveTo>
                <a:lnTo>
                  <a:pt x="2124" y="1022"/>
                </a:lnTo>
                <a:lnTo>
                  <a:pt x="2124" y="1024"/>
                </a:lnTo>
                <a:lnTo>
                  <a:pt x="2115" y="1024"/>
                </a:lnTo>
                <a:lnTo>
                  <a:pt x="2115" y="1022"/>
                </a:lnTo>
                <a:close/>
                <a:moveTo>
                  <a:pt x="2127" y="1022"/>
                </a:moveTo>
                <a:lnTo>
                  <a:pt x="2137" y="1022"/>
                </a:lnTo>
                <a:lnTo>
                  <a:pt x="2137" y="1024"/>
                </a:lnTo>
                <a:lnTo>
                  <a:pt x="2127" y="1024"/>
                </a:lnTo>
                <a:lnTo>
                  <a:pt x="2127" y="1022"/>
                </a:lnTo>
                <a:close/>
                <a:moveTo>
                  <a:pt x="2140" y="1022"/>
                </a:moveTo>
                <a:lnTo>
                  <a:pt x="2149" y="1022"/>
                </a:lnTo>
                <a:lnTo>
                  <a:pt x="2149" y="1024"/>
                </a:lnTo>
                <a:lnTo>
                  <a:pt x="2140" y="1024"/>
                </a:lnTo>
                <a:lnTo>
                  <a:pt x="2140" y="1022"/>
                </a:lnTo>
                <a:close/>
                <a:moveTo>
                  <a:pt x="2152" y="1022"/>
                </a:moveTo>
                <a:lnTo>
                  <a:pt x="2161" y="1022"/>
                </a:lnTo>
                <a:lnTo>
                  <a:pt x="2161" y="1024"/>
                </a:lnTo>
                <a:lnTo>
                  <a:pt x="2152" y="1024"/>
                </a:lnTo>
                <a:lnTo>
                  <a:pt x="2152" y="1022"/>
                </a:lnTo>
                <a:close/>
                <a:moveTo>
                  <a:pt x="2165" y="1022"/>
                </a:moveTo>
                <a:lnTo>
                  <a:pt x="2174" y="1022"/>
                </a:lnTo>
                <a:lnTo>
                  <a:pt x="2174" y="1024"/>
                </a:lnTo>
                <a:lnTo>
                  <a:pt x="2165" y="1024"/>
                </a:lnTo>
                <a:lnTo>
                  <a:pt x="2165" y="1022"/>
                </a:lnTo>
                <a:close/>
                <a:moveTo>
                  <a:pt x="2177" y="1022"/>
                </a:moveTo>
                <a:lnTo>
                  <a:pt x="2186" y="1022"/>
                </a:lnTo>
                <a:lnTo>
                  <a:pt x="2186" y="1024"/>
                </a:lnTo>
                <a:lnTo>
                  <a:pt x="2177" y="1024"/>
                </a:lnTo>
                <a:lnTo>
                  <a:pt x="2177" y="1022"/>
                </a:lnTo>
                <a:close/>
                <a:moveTo>
                  <a:pt x="2189" y="1022"/>
                </a:moveTo>
                <a:lnTo>
                  <a:pt x="2199" y="1022"/>
                </a:lnTo>
                <a:lnTo>
                  <a:pt x="2199" y="1024"/>
                </a:lnTo>
                <a:lnTo>
                  <a:pt x="2189" y="1024"/>
                </a:lnTo>
                <a:lnTo>
                  <a:pt x="2189" y="1022"/>
                </a:lnTo>
                <a:close/>
                <a:moveTo>
                  <a:pt x="2202" y="1022"/>
                </a:moveTo>
                <a:lnTo>
                  <a:pt x="2211" y="1022"/>
                </a:lnTo>
                <a:lnTo>
                  <a:pt x="2211" y="1024"/>
                </a:lnTo>
                <a:lnTo>
                  <a:pt x="2202" y="1024"/>
                </a:lnTo>
                <a:lnTo>
                  <a:pt x="2202" y="1022"/>
                </a:lnTo>
                <a:close/>
                <a:moveTo>
                  <a:pt x="2214" y="1022"/>
                </a:moveTo>
                <a:lnTo>
                  <a:pt x="2224" y="1022"/>
                </a:lnTo>
                <a:lnTo>
                  <a:pt x="2224" y="1024"/>
                </a:lnTo>
                <a:lnTo>
                  <a:pt x="2214" y="1024"/>
                </a:lnTo>
                <a:lnTo>
                  <a:pt x="2214" y="1022"/>
                </a:lnTo>
                <a:close/>
                <a:moveTo>
                  <a:pt x="2227" y="1022"/>
                </a:moveTo>
                <a:lnTo>
                  <a:pt x="2236" y="1022"/>
                </a:lnTo>
                <a:lnTo>
                  <a:pt x="2236" y="1024"/>
                </a:lnTo>
                <a:lnTo>
                  <a:pt x="2227" y="1024"/>
                </a:lnTo>
                <a:lnTo>
                  <a:pt x="2227" y="1022"/>
                </a:lnTo>
                <a:close/>
                <a:moveTo>
                  <a:pt x="2239" y="1022"/>
                </a:moveTo>
                <a:lnTo>
                  <a:pt x="2249" y="1022"/>
                </a:lnTo>
                <a:lnTo>
                  <a:pt x="2249" y="1024"/>
                </a:lnTo>
                <a:lnTo>
                  <a:pt x="2239" y="1024"/>
                </a:lnTo>
                <a:lnTo>
                  <a:pt x="2239" y="1022"/>
                </a:lnTo>
                <a:close/>
                <a:moveTo>
                  <a:pt x="2252" y="1022"/>
                </a:moveTo>
                <a:lnTo>
                  <a:pt x="2261" y="1022"/>
                </a:lnTo>
                <a:lnTo>
                  <a:pt x="2261" y="1024"/>
                </a:lnTo>
                <a:lnTo>
                  <a:pt x="2252" y="1024"/>
                </a:lnTo>
                <a:lnTo>
                  <a:pt x="2252" y="1022"/>
                </a:lnTo>
                <a:close/>
                <a:moveTo>
                  <a:pt x="2264" y="1022"/>
                </a:moveTo>
                <a:lnTo>
                  <a:pt x="2273" y="1022"/>
                </a:lnTo>
                <a:lnTo>
                  <a:pt x="2273" y="1024"/>
                </a:lnTo>
                <a:lnTo>
                  <a:pt x="2264" y="1024"/>
                </a:lnTo>
                <a:lnTo>
                  <a:pt x="2264" y="1022"/>
                </a:lnTo>
                <a:close/>
                <a:moveTo>
                  <a:pt x="2277" y="1022"/>
                </a:moveTo>
                <a:lnTo>
                  <a:pt x="2286" y="1022"/>
                </a:lnTo>
                <a:lnTo>
                  <a:pt x="2286" y="1024"/>
                </a:lnTo>
                <a:lnTo>
                  <a:pt x="2277" y="1024"/>
                </a:lnTo>
                <a:lnTo>
                  <a:pt x="2277" y="1022"/>
                </a:lnTo>
                <a:close/>
                <a:moveTo>
                  <a:pt x="2289" y="1022"/>
                </a:moveTo>
                <a:lnTo>
                  <a:pt x="2298" y="1022"/>
                </a:lnTo>
                <a:lnTo>
                  <a:pt x="2298" y="1024"/>
                </a:lnTo>
                <a:lnTo>
                  <a:pt x="2289" y="1024"/>
                </a:lnTo>
                <a:lnTo>
                  <a:pt x="2289" y="1022"/>
                </a:lnTo>
                <a:close/>
                <a:moveTo>
                  <a:pt x="2301" y="1022"/>
                </a:moveTo>
                <a:lnTo>
                  <a:pt x="2311" y="1022"/>
                </a:lnTo>
                <a:lnTo>
                  <a:pt x="2311" y="1024"/>
                </a:lnTo>
                <a:lnTo>
                  <a:pt x="2301" y="1024"/>
                </a:lnTo>
                <a:lnTo>
                  <a:pt x="2301" y="1022"/>
                </a:lnTo>
                <a:close/>
                <a:moveTo>
                  <a:pt x="2314" y="1022"/>
                </a:moveTo>
                <a:lnTo>
                  <a:pt x="2323" y="1022"/>
                </a:lnTo>
                <a:lnTo>
                  <a:pt x="2323" y="1024"/>
                </a:lnTo>
                <a:lnTo>
                  <a:pt x="2314" y="1024"/>
                </a:lnTo>
                <a:lnTo>
                  <a:pt x="2314" y="1022"/>
                </a:lnTo>
                <a:close/>
                <a:moveTo>
                  <a:pt x="2326" y="1022"/>
                </a:moveTo>
                <a:lnTo>
                  <a:pt x="2336" y="1022"/>
                </a:lnTo>
                <a:lnTo>
                  <a:pt x="2336" y="1024"/>
                </a:lnTo>
                <a:lnTo>
                  <a:pt x="2326" y="1024"/>
                </a:lnTo>
                <a:lnTo>
                  <a:pt x="2326" y="1022"/>
                </a:lnTo>
                <a:close/>
                <a:moveTo>
                  <a:pt x="2339" y="1022"/>
                </a:moveTo>
                <a:lnTo>
                  <a:pt x="2348" y="1022"/>
                </a:lnTo>
                <a:lnTo>
                  <a:pt x="2348" y="1024"/>
                </a:lnTo>
                <a:lnTo>
                  <a:pt x="2339" y="1024"/>
                </a:lnTo>
                <a:lnTo>
                  <a:pt x="2339" y="1022"/>
                </a:lnTo>
                <a:close/>
                <a:moveTo>
                  <a:pt x="2351" y="1022"/>
                </a:moveTo>
                <a:lnTo>
                  <a:pt x="2360" y="1022"/>
                </a:lnTo>
                <a:lnTo>
                  <a:pt x="2360" y="1024"/>
                </a:lnTo>
                <a:lnTo>
                  <a:pt x="2351" y="1024"/>
                </a:lnTo>
                <a:lnTo>
                  <a:pt x="2351" y="1022"/>
                </a:lnTo>
                <a:close/>
                <a:moveTo>
                  <a:pt x="2364" y="1022"/>
                </a:moveTo>
                <a:lnTo>
                  <a:pt x="2373" y="1022"/>
                </a:lnTo>
                <a:lnTo>
                  <a:pt x="2373" y="1024"/>
                </a:lnTo>
                <a:lnTo>
                  <a:pt x="2364" y="1024"/>
                </a:lnTo>
                <a:lnTo>
                  <a:pt x="2364" y="1022"/>
                </a:lnTo>
                <a:close/>
                <a:moveTo>
                  <a:pt x="2376" y="1022"/>
                </a:moveTo>
                <a:lnTo>
                  <a:pt x="2385" y="1022"/>
                </a:lnTo>
                <a:lnTo>
                  <a:pt x="2385" y="1024"/>
                </a:lnTo>
                <a:lnTo>
                  <a:pt x="2376" y="1024"/>
                </a:lnTo>
                <a:lnTo>
                  <a:pt x="2376" y="1022"/>
                </a:lnTo>
                <a:close/>
                <a:moveTo>
                  <a:pt x="2388" y="1022"/>
                </a:moveTo>
                <a:lnTo>
                  <a:pt x="2398" y="1022"/>
                </a:lnTo>
                <a:lnTo>
                  <a:pt x="2398" y="1024"/>
                </a:lnTo>
                <a:lnTo>
                  <a:pt x="2388" y="1024"/>
                </a:lnTo>
                <a:lnTo>
                  <a:pt x="2388" y="1022"/>
                </a:lnTo>
                <a:close/>
                <a:moveTo>
                  <a:pt x="2401" y="1022"/>
                </a:moveTo>
                <a:lnTo>
                  <a:pt x="2410" y="1022"/>
                </a:lnTo>
                <a:lnTo>
                  <a:pt x="2410" y="1024"/>
                </a:lnTo>
                <a:lnTo>
                  <a:pt x="2401" y="1024"/>
                </a:lnTo>
                <a:lnTo>
                  <a:pt x="2401" y="1022"/>
                </a:lnTo>
                <a:close/>
                <a:moveTo>
                  <a:pt x="2413" y="1022"/>
                </a:moveTo>
                <a:lnTo>
                  <a:pt x="2423" y="1022"/>
                </a:lnTo>
                <a:lnTo>
                  <a:pt x="2423" y="1024"/>
                </a:lnTo>
                <a:lnTo>
                  <a:pt x="2413" y="1024"/>
                </a:lnTo>
                <a:lnTo>
                  <a:pt x="2413" y="1022"/>
                </a:lnTo>
                <a:close/>
                <a:moveTo>
                  <a:pt x="2426" y="1022"/>
                </a:moveTo>
                <a:lnTo>
                  <a:pt x="2435" y="1022"/>
                </a:lnTo>
                <a:lnTo>
                  <a:pt x="2435" y="1024"/>
                </a:lnTo>
                <a:lnTo>
                  <a:pt x="2426" y="1024"/>
                </a:lnTo>
                <a:lnTo>
                  <a:pt x="2426" y="1022"/>
                </a:lnTo>
                <a:close/>
                <a:moveTo>
                  <a:pt x="2438" y="1022"/>
                </a:moveTo>
                <a:lnTo>
                  <a:pt x="2448" y="1022"/>
                </a:lnTo>
                <a:lnTo>
                  <a:pt x="2448" y="1024"/>
                </a:lnTo>
                <a:lnTo>
                  <a:pt x="2438" y="1024"/>
                </a:lnTo>
                <a:lnTo>
                  <a:pt x="2438" y="1022"/>
                </a:lnTo>
                <a:close/>
                <a:moveTo>
                  <a:pt x="2451" y="1022"/>
                </a:moveTo>
                <a:lnTo>
                  <a:pt x="2460" y="1022"/>
                </a:lnTo>
                <a:lnTo>
                  <a:pt x="2460" y="1024"/>
                </a:lnTo>
                <a:lnTo>
                  <a:pt x="2451" y="1024"/>
                </a:lnTo>
                <a:lnTo>
                  <a:pt x="2451" y="1022"/>
                </a:lnTo>
                <a:close/>
                <a:moveTo>
                  <a:pt x="2463" y="1022"/>
                </a:moveTo>
                <a:lnTo>
                  <a:pt x="2472" y="1022"/>
                </a:lnTo>
                <a:lnTo>
                  <a:pt x="2472" y="1024"/>
                </a:lnTo>
                <a:lnTo>
                  <a:pt x="2463" y="1024"/>
                </a:lnTo>
                <a:lnTo>
                  <a:pt x="2463" y="1022"/>
                </a:lnTo>
                <a:close/>
                <a:moveTo>
                  <a:pt x="2476" y="1022"/>
                </a:moveTo>
                <a:lnTo>
                  <a:pt x="2485" y="1022"/>
                </a:lnTo>
                <a:lnTo>
                  <a:pt x="2485" y="1024"/>
                </a:lnTo>
                <a:lnTo>
                  <a:pt x="2476" y="1024"/>
                </a:lnTo>
                <a:lnTo>
                  <a:pt x="2476" y="1022"/>
                </a:lnTo>
                <a:close/>
                <a:moveTo>
                  <a:pt x="2488" y="1022"/>
                </a:moveTo>
                <a:lnTo>
                  <a:pt x="2497" y="1022"/>
                </a:lnTo>
                <a:lnTo>
                  <a:pt x="2497" y="1024"/>
                </a:lnTo>
                <a:lnTo>
                  <a:pt x="2488" y="1024"/>
                </a:lnTo>
                <a:lnTo>
                  <a:pt x="2488" y="1022"/>
                </a:lnTo>
                <a:close/>
                <a:moveTo>
                  <a:pt x="2500" y="1022"/>
                </a:moveTo>
                <a:lnTo>
                  <a:pt x="2510" y="1022"/>
                </a:lnTo>
                <a:lnTo>
                  <a:pt x="2510" y="1024"/>
                </a:lnTo>
                <a:lnTo>
                  <a:pt x="2500" y="1024"/>
                </a:lnTo>
                <a:lnTo>
                  <a:pt x="2500" y="1022"/>
                </a:lnTo>
                <a:close/>
                <a:moveTo>
                  <a:pt x="2513" y="1022"/>
                </a:moveTo>
                <a:lnTo>
                  <a:pt x="2522" y="1022"/>
                </a:lnTo>
                <a:lnTo>
                  <a:pt x="2522" y="1024"/>
                </a:lnTo>
                <a:lnTo>
                  <a:pt x="2513" y="1024"/>
                </a:lnTo>
                <a:lnTo>
                  <a:pt x="2513" y="1022"/>
                </a:lnTo>
                <a:close/>
                <a:moveTo>
                  <a:pt x="2525" y="1022"/>
                </a:moveTo>
                <a:lnTo>
                  <a:pt x="2535" y="1022"/>
                </a:lnTo>
                <a:lnTo>
                  <a:pt x="2535" y="1024"/>
                </a:lnTo>
                <a:lnTo>
                  <a:pt x="2525" y="1024"/>
                </a:lnTo>
                <a:lnTo>
                  <a:pt x="2525" y="1022"/>
                </a:lnTo>
                <a:close/>
                <a:moveTo>
                  <a:pt x="2538" y="1022"/>
                </a:moveTo>
                <a:lnTo>
                  <a:pt x="2547" y="1022"/>
                </a:lnTo>
                <a:lnTo>
                  <a:pt x="2547" y="1024"/>
                </a:lnTo>
                <a:lnTo>
                  <a:pt x="2538" y="1024"/>
                </a:lnTo>
                <a:lnTo>
                  <a:pt x="2538" y="1022"/>
                </a:lnTo>
                <a:close/>
                <a:moveTo>
                  <a:pt x="2550" y="1022"/>
                </a:moveTo>
                <a:lnTo>
                  <a:pt x="2560" y="1022"/>
                </a:lnTo>
                <a:lnTo>
                  <a:pt x="2560" y="1024"/>
                </a:lnTo>
                <a:lnTo>
                  <a:pt x="2550" y="1024"/>
                </a:lnTo>
                <a:lnTo>
                  <a:pt x="2550" y="1022"/>
                </a:lnTo>
                <a:close/>
                <a:moveTo>
                  <a:pt x="2563" y="1022"/>
                </a:moveTo>
                <a:lnTo>
                  <a:pt x="2572" y="1022"/>
                </a:lnTo>
                <a:lnTo>
                  <a:pt x="2572" y="1024"/>
                </a:lnTo>
                <a:lnTo>
                  <a:pt x="2563" y="1024"/>
                </a:lnTo>
                <a:lnTo>
                  <a:pt x="2563" y="1022"/>
                </a:lnTo>
                <a:close/>
                <a:moveTo>
                  <a:pt x="2575" y="1022"/>
                </a:moveTo>
                <a:lnTo>
                  <a:pt x="2584" y="1022"/>
                </a:lnTo>
                <a:lnTo>
                  <a:pt x="2584" y="1024"/>
                </a:lnTo>
                <a:lnTo>
                  <a:pt x="2575" y="1024"/>
                </a:lnTo>
                <a:lnTo>
                  <a:pt x="2575" y="1022"/>
                </a:lnTo>
                <a:close/>
                <a:moveTo>
                  <a:pt x="2587" y="1022"/>
                </a:moveTo>
                <a:lnTo>
                  <a:pt x="2597" y="1022"/>
                </a:lnTo>
                <a:lnTo>
                  <a:pt x="2597" y="1024"/>
                </a:lnTo>
                <a:lnTo>
                  <a:pt x="2587" y="1024"/>
                </a:lnTo>
                <a:lnTo>
                  <a:pt x="2587" y="1022"/>
                </a:lnTo>
                <a:close/>
                <a:moveTo>
                  <a:pt x="2600" y="1022"/>
                </a:moveTo>
                <a:lnTo>
                  <a:pt x="2609" y="1022"/>
                </a:lnTo>
                <a:lnTo>
                  <a:pt x="2609" y="1024"/>
                </a:lnTo>
                <a:lnTo>
                  <a:pt x="2600" y="1024"/>
                </a:lnTo>
                <a:lnTo>
                  <a:pt x="2600" y="1022"/>
                </a:lnTo>
                <a:close/>
                <a:moveTo>
                  <a:pt x="2612" y="1022"/>
                </a:moveTo>
                <a:lnTo>
                  <a:pt x="2622" y="1022"/>
                </a:lnTo>
                <a:lnTo>
                  <a:pt x="2622" y="1024"/>
                </a:lnTo>
                <a:lnTo>
                  <a:pt x="2612" y="1024"/>
                </a:lnTo>
                <a:lnTo>
                  <a:pt x="2612" y="1022"/>
                </a:lnTo>
                <a:close/>
                <a:moveTo>
                  <a:pt x="2625" y="1022"/>
                </a:moveTo>
                <a:lnTo>
                  <a:pt x="2634" y="1022"/>
                </a:lnTo>
                <a:lnTo>
                  <a:pt x="2634" y="1024"/>
                </a:lnTo>
                <a:lnTo>
                  <a:pt x="2625" y="1024"/>
                </a:lnTo>
                <a:lnTo>
                  <a:pt x="2625" y="1022"/>
                </a:lnTo>
                <a:close/>
                <a:moveTo>
                  <a:pt x="2637" y="1022"/>
                </a:moveTo>
                <a:lnTo>
                  <a:pt x="2647" y="1022"/>
                </a:lnTo>
                <a:lnTo>
                  <a:pt x="2647" y="1024"/>
                </a:lnTo>
                <a:lnTo>
                  <a:pt x="2637" y="1024"/>
                </a:lnTo>
                <a:lnTo>
                  <a:pt x="2637" y="1022"/>
                </a:lnTo>
                <a:close/>
                <a:moveTo>
                  <a:pt x="2650" y="1022"/>
                </a:moveTo>
                <a:lnTo>
                  <a:pt x="2659" y="1022"/>
                </a:lnTo>
                <a:lnTo>
                  <a:pt x="2659" y="1024"/>
                </a:lnTo>
                <a:lnTo>
                  <a:pt x="2650" y="1024"/>
                </a:lnTo>
                <a:lnTo>
                  <a:pt x="2650" y="1022"/>
                </a:lnTo>
                <a:close/>
                <a:moveTo>
                  <a:pt x="2662" y="1022"/>
                </a:moveTo>
                <a:lnTo>
                  <a:pt x="2671" y="1022"/>
                </a:lnTo>
                <a:lnTo>
                  <a:pt x="2671" y="1024"/>
                </a:lnTo>
                <a:lnTo>
                  <a:pt x="2662" y="1024"/>
                </a:lnTo>
                <a:lnTo>
                  <a:pt x="2662" y="1022"/>
                </a:lnTo>
                <a:close/>
                <a:moveTo>
                  <a:pt x="2675" y="1022"/>
                </a:moveTo>
                <a:lnTo>
                  <a:pt x="2684" y="1022"/>
                </a:lnTo>
                <a:lnTo>
                  <a:pt x="2684" y="1024"/>
                </a:lnTo>
                <a:lnTo>
                  <a:pt x="2675" y="1024"/>
                </a:lnTo>
                <a:lnTo>
                  <a:pt x="2675" y="1022"/>
                </a:lnTo>
                <a:close/>
                <a:moveTo>
                  <a:pt x="2687" y="1022"/>
                </a:moveTo>
                <a:lnTo>
                  <a:pt x="2696" y="1022"/>
                </a:lnTo>
                <a:lnTo>
                  <a:pt x="2696" y="1024"/>
                </a:lnTo>
                <a:lnTo>
                  <a:pt x="2687" y="1024"/>
                </a:lnTo>
                <a:lnTo>
                  <a:pt x="2687" y="1022"/>
                </a:lnTo>
                <a:close/>
                <a:moveTo>
                  <a:pt x="2699" y="1022"/>
                </a:moveTo>
                <a:lnTo>
                  <a:pt x="2709" y="1022"/>
                </a:lnTo>
                <a:lnTo>
                  <a:pt x="2709" y="1024"/>
                </a:lnTo>
                <a:lnTo>
                  <a:pt x="2699" y="1024"/>
                </a:lnTo>
                <a:lnTo>
                  <a:pt x="2699" y="1022"/>
                </a:lnTo>
                <a:close/>
                <a:moveTo>
                  <a:pt x="2712" y="1022"/>
                </a:moveTo>
                <a:lnTo>
                  <a:pt x="2721" y="1022"/>
                </a:lnTo>
                <a:lnTo>
                  <a:pt x="2721" y="1024"/>
                </a:lnTo>
                <a:lnTo>
                  <a:pt x="2712" y="1024"/>
                </a:lnTo>
                <a:lnTo>
                  <a:pt x="2712" y="1022"/>
                </a:lnTo>
                <a:close/>
                <a:moveTo>
                  <a:pt x="2724" y="1022"/>
                </a:moveTo>
                <a:lnTo>
                  <a:pt x="2734" y="1022"/>
                </a:lnTo>
                <a:lnTo>
                  <a:pt x="2734" y="1024"/>
                </a:lnTo>
                <a:lnTo>
                  <a:pt x="2724" y="1024"/>
                </a:lnTo>
                <a:lnTo>
                  <a:pt x="2724" y="1022"/>
                </a:lnTo>
                <a:close/>
                <a:moveTo>
                  <a:pt x="2737" y="1022"/>
                </a:moveTo>
                <a:lnTo>
                  <a:pt x="2746" y="1022"/>
                </a:lnTo>
                <a:lnTo>
                  <a:pt x="2746" y="1024"/>
                </a:lnTo>
                <a:lnTo>
                  <a:pt x="2737" y="1024"/>
                </a:lnTo>
                <a:lnTo>
                  <a:pt x="2737" y="1022"/>
                </a:lnTo>
                <a:close/>
                <a:moveTo>
                  <a:pt x="2749" y="1022"/>
                </a:moveTo>
                <a:lnTo>
                  <a:pt x="2759" y="1022"/>
                </a:lnTo>
                <a:lnTo>
                  <a:pt x="2759" y="1024"/>
                </a:lnTo>
                <a:lnTo>
                  <a:pt x="2749" y="1024"/>
                </a:lnTo>
                <a:lnTo>
                  <a:pt x="2749" y="1022"/>
                </a:lnTo>
                <a:close/>
                <a:moveTo>
                  <a:pt x="2762" y="1022"/>
                </a:moveTo>
                <a:lnTo>
                  <a:pt x="2771" y="1022"/>
                </a:lnTo>
                <a:lnTo>
                  <a:pt x="2771" y="1024"/>
                </a:lnTo>
                <a:lnTo>
                  <a:pt x="2762" y="1024"/>
                </a:lnTo>
                <a:lnTo>
                  <a:pt x="2762" y="1022"/>
                </a:lnTo>
                <a:close/>
                <a:moveTo>
                  <a:pt x="2774" y="1022"/>
                </a:moveTo>
                <a:lnTo>
                  <a:pt x="2783" y="1022"/>
                </a:lnTo>
                <a:lnTo>
                  <a:pt x="2783" y="1024"/>
                </a:lnTo>
                <a:lnTo>
                  <a:pt x="2774" y="1024"/>
                </a:lnTo>
                <a:lnTo>
                  <a:pt x="2774" y="1022"/>
                </a:lnTo>
                <a:close/>
                <a:moveTo>
                  <a:pt x="2787" y="1022"/>
                </a:moveTo>
                <a:lnTo>
                  <a:pt x="2796" y="1022"/>
                </a:lnTo>
                <a:lnTo>
                  <a:pt x="2796" y="1024"/>
                </a:lnTo>
                <a:lnTo>
                  <a:pt x="2787" y="1024"/>
                </a:lnTo>
                <a:lnTo>
                  <a:pt x="2787" y="1022"/>
                </a:lnTo>
                <a:close/>
                <a:moveTo>
                  <a:pt x="2799" y="1022"/>
                </a:moveTo>
                <a:lnTo>
                  <a:pt x="2808" y="1022"/>
                </a:lnTo>
                <a:lnTo>
                  <a:pt x="2808" y="1024"/>
                </a:lnTo>
                <a:lnTo>
                  <a:pt x="2799" y="1024"/>
                </a:lnTo>
                <a:lnTo>
                  <a:pt x="2799" y="1022"/>
                </a:lnTo>
                <a:close/>
                <a:moveTo>
                  <a:pt x="2811" y="1022"/>
                </a:moveTo>
                <a:lnTo>
                  <a:pt x="2821" y="1022"/>
                </a:lnTo>
                <a:lnTo>
                  <a:pt x="2821" y="1024"/>
                </a:lnTo>
                <a:lnTo>
                  <a:pt x="2811" y="1024"/>
                </a:lnTo>
                <a:lnTo>
                  <a:pt x="2811" y="1022"/>
                </a:lnTo>
                <a:close/>
                <a:moveTo>
                  <a:pt x="2824" y="1022"/>
                </a:moveTo>
                <a:lnTo>
                  <a:pt x="2833" y="1022"/>
                </a:lnTo>
                <a:lnTo>
                  <a:pt x="2833" y="1024"/>
                </a:lnTo>
                <a:lnTo>
                  <a:pt x="2824" y="1024"/>
                </a:lnTo>
                <a:lnTo>
                  <a:pt x="2824" y="1022"/>
                </a:lnTo>
                <a:close/>
                <a:moveTo>
                  <a:pt x="2836" y="1022"/>
                </a:moveTo>
                <a:lnTo>
                  <a:pt x="2846" y="1022"/>
                </a:lnTo>
                <a:lnTo>
                  <a:pt x="2846" y="1024"/>
                </a:lnTo>
                <a:lnTo>
                  <a:pt x="2836" y="1024"/>
                </a:lnTo>
                <a:lnTo>
                  <a:pt x="2836" y="1022"/>
                </a:lnTo>
                <a:close/>
                <a:moveTo>
                  <a:pt x="2849" y="1022"/>
                </a:moveTo>
                <a:lnTo>
                  <a:pt x="2858" y="1022"/>
                </a:lnTo>
                <a:lnTo>
                  <a:pt x="2858" y="1024"/>
                </a:lnTo>
                <a:lnTo>
                  <a:pt x="2849" y="1024"/>
                </a:lnTo>
                <a:lnTo>
                  <a:pt x="2849" y="1022"/>
                </a:lnTo>
                <a:close/>
                <a:moveTo>
                  <a:pt x="2861" y="1022"/>
                </a:moveTo>
                <a:lnTo>
                  <a:pt x="2870" y="1022"/>
                </a:lnTo>
                <a:lnTo>
                  <a:pt x="2870" y="1024"/>
                </a:lnTo>
                <a:lnTo>
                  <a:pt x="2861" y="1024"/>
                </a:lnTo>
                <a:lnTo>
                  <a:pt x="2861" y="1022"/>
                </a:lnTo>
                <a:close/>
                <a:moveTo>
                  <a:pt x="2874" y="1022"/>
                </a:moveTo>
                <a:lnTo>
                  <a:pt x="2883" y="1022"/>
                </a:lnTo>
                <a:lnTo>
                  <a:pt x="2883" y="1024"/>
                </a:lnTo>
                <a:lnTo>
                  <a:pt x="2874" y="1024"/>
                </a:lnTo>
                <a:lnTo>
                  <a:pt x="2874" y="1022"/>
                </a:lnTo>
                <a:close/>
                <a:moveTo>
                  <a:pt x="2886" y="1022"/>
                </a:moveTo>
                <a:lnTo>
                  <a:pt x="2895" y="1022"/>
                </a:lnTo>
                <a:lnTo>
                  <a:pt x="2895" y="1024"/>
                </a:lnTo>
                <a:lnTo>
                  <a:pt x="2886" y="1024"/>
                </a:lnTo>
                <a:lnTo>
                  <a:pt x="2886" y="1022"/>
                </a:lnTo>
                <a:close/>
                <a:moveTo>
                  <a:pt x="2898" y="1022"/>
                </a:moveTo>
                <a:lnTo>
                  <a:pt x="2908" y="1022"/>
                </a:lnTo>
                <a:lnTo>
                  <a:pt x="2908" y="1024"/>
                </a:lnTo>
                <a:lnTo>
                  <a:pt x="2898" y="1024"/>
                </a:lnTo>
                <a:lnTo>
                  <a:pt x="2898" y="1022"/>
                </a:lnTo>
                <a:close/>
                <a:moveTo>
                  <a:pt x="2911" y="1022"/>
                </a:moveTo>
                <a:lnTo>
                  <a:pt x="2920" y="1022"/>
                </a:lnTo>
                <a:lnTo>
                  <a:pt x="2920" y="1024"/>
                </a:lnTo>
                <a:lnTo>
                  <a:pt x="2911" y="1024"/>
                </a:lnTo>
                <a:lnTo>
                  <a:pt x="2911" y="1022"/>
                </a:lnTo>
                <a:close/>
                <a:moveTo>
                  <a:pt x="2923" y="1022"/>
                </a:moveTo>
                <a:lnTo>
                  <a:pt x="2933" y="1022"/>
                </a:lnTo>
                <a:lnTo>
                  <a:pt x="2933" y="1024"/>
                </a:lnTo>
                <a:lnTo>
                  <a:pt x="2923" y="1024"/>
                </a:lnTo>
                <a:lnTo>
                  <a:pt x="2923" y="1022"/>
                </a:lnTo>
                <a:close/>
                <a:moveTo>
                  <a:pt x="2936" y="1022"/>
                </a:moveTo>
                <a:lnTo>
                  <a:pt x="2945" y="1022"/>
                </a:lnTo>
                <a:lnTo>
                  <a:pt x="2945" y="1024"/>
                </a:lnTo>
                <a:lnTo>
                  <a:pt x="2936" y="1024"/>
                </a:lnTo>
                <a:lnTo>
                  <a:pt x="2936" y="1022"/>
                </a:lnTo>
                <a:close/>
                <a:moveTo>
                  <a:pt x="2948" y="1022"/>
                </a:moveTo>
                <a:lnTo>
                  <a:pt x="2958" y="1022"/>
                </a:lnTo>
                <a:lnTo>
                  <a:pt x="2958" y="1024"/>
                </a:lnTo>
                <a:lnTo>
                  <a:pt x="2948" y="1024"/>
                </a:lnTo>
                <a:lnTo>
                  <a:pt x="2948" y="1022"/>
                </a:lnTo>
                <a:close/>
                <a:moveTo>
                  <a:pt x="2961" y="1022"/>
                </a:moveTo>
                <a:lnTo>
                  <a:pt x="2970" y="1022"/>
                </a:lnTo>
                <a:lnTo>
                  <a:pt x="2970" y="1024"/>
                </a:lnTo>
                <a:lnTo>
                  <a:pt x="2961" y="1024"/>
                </a:lnTo>
                <a:lnTo>
                  <a:pt x="2961" y="1022"/>
                </a:lnTo>
                <a:close/>
                <a:moveTo>
                  <a:pt x="2973" y="1022"/>
                </a:moveTo>
                <a:lnTo>
                  <a:pt x="2982" y="1022"/>
                </a:lnTo>
                <a:lnTo>
                  <a:pt x="2982" y="1024"/>
                </a:lnTo>
                <a:lnTo>
                  <a:pt x="2973" y="1024"/>
                </a:lnTo>
                <a:lnTo>
                  <a:pt x="2973" y="1022"/>
                </a:lnTo>
                <a:close/>
                <a:moveTo>
                  <a:pt x="2986" y="1022"/>
                </a:moveTo>
                <a:lnTo>
                  <a:pt x="2995" y="1022"/>
                </a:lnTo>
                <a:lnTo>
                  <a:pt x="2995" y="1024"/>
                </a:lnTo>
                <a:lnTo>
                  <a:pt x="2986" y="1024"/>
                </a:lnTo>
                <a:lnTo>
                  <a:pt x="2986" y="1022"/>
                </a:lnTo>
                <a:close/>
                <a:moveTo>
                  <a:pt x="2998" y="1022"/>
                </a:moveTo>
                <a:lnTo>
                  <a:pt x="3007" y="1022"/>
                </a:lnTo>
                <a:lnTo>
                  <a:pt x="3007" y="1024"/>
                </a:lnTo>
                <a:lnTo>
                  <a:pt x="2998" y="1024"/>
                </a:lnTo>
                <a:lnTo>
                  <a:pt x="2998" y="1022"/>
                </a:lnTo>
                <a:close/>
                <a:moveTo>
                  <a:pt x="3010" y="1022"/>
                </a:moveTo>
                <a:lnTo>
                  <a:pt x="3020" y="1022"/>
                </a:lnTo>
                <a:lnTo>
                  <a:pt x="3020" y="1024"/>
                </a:lnTo>
                <a:lnTo>
                  <a:pt x="3010" y="1024"/>
                </a:lnTo>
                <a:lnTo>
                  <a:pt x="3010" y="1022"/>
                </a:lnTo>
                <a:close/>
                <a:moveTo>
                  <a:pt x="3023" y="1022"/>
                </a:moveTo>
                <a:lnTo>
                  <a:pt x="3032" y="1022"/>
                </a:lnTo>
                <a:lnTo>
                  <a:pt x="3032" y="1024"/>
                </a:lnTo>
                <a:lnTo>
                  <a:pt x="3023" y="1024"/>
                </a:lnTo>
                <a:lnTo>
                  <a:pt x="3023" y="1022"/>
                </a:lnTo>
                <a:close/>
                <a:moveTo>
                  <a:pt x="3035" y="1022"/>
                </a:moveTo>
                <a:lnTo>
                  <a:pt x="3045" y="1022"/>
                </a:lnTo>
                <a:lnTo>
                  <a:pt x="3045" y="1024"/>
                </a:lnTo>
                <a:lnTo>
                  <a:pt x="3035" y="1024"/>
                </a:lnTo>
                <a:lnTo>
                  <a:pt x="3035" y="1022"/>
                </a:lnTo>
                <a:close/>
                <a:moveTo>
                  <a:pt x="3048" y="1022"/>
                </a:moveTo>
                <a:lnTo>
                  <a:pt x="3057" y="1022"/>
                </a:lnTo>
                <a:lnTo>
                  <a:pt x="3057" y="1024"/>
                </a:lnTo>
                <a:lnTo>
                  <a:pt x="3048" y="1024"/>
                </a:lnTo>
                <a:lnTo>
                  <a:pt x="3048" y="1022"/>
                </a:lnTo>
                <a:close/>
                <a:moveTo>
                  <a:pt x="3060" y="1022"/>
                </a:moveTo>
                <a:lnTo>
                  <a:pt x="3069" y="1022"/>
                </a:lnTo>
                <a:lnTo>
                  <a:pt x="3069" y="1024"/>
                </a:lnTo>
                <a:lnTo>
                  <a:pt x="3060" y="1024"/>
                </a:lnTo>
                <a:lnTo>
                  <a:pt x="3060" y="1022"/>
                </a:lnTo>
                <a:close/>
                <a:moveTo>
                  <a:pt x="3073" y="1022"/>
                </a:moveTo>
                <a:lnTo>
                  <a:pt x="3082" y="1022"/>
                </a:lnTo>
                <a:lnTo>
                  <a:pt x="3082" y="1024"/>
                </a:lnTo>
                <a:lnTo>
                  <a:pt x="3073" y="1024"/>
                </a:lnTo>
                <a:lnTo>
                  <a:pt x="3073" y="1022"/>
                </a:lnTo>
                <a:close/>
                <a:moveTo>
                  <a:pt x="3085" y="1022"/>
                </a:moveTo>
                <a:lnTo>
                  <a:pt x="3094" y="1022"/>
                </a:lnTo>
                <a:lnTo>
                  <a:pt x="3094" y="1024"/>
                </a:lnTo>
                <a:lnTo>
                  <a:pt x="3085" y="1024"/>
                </a:lnTo>
                <a:lnTo>
                  <a:pt x="3085" y="1022"/>
                </a:lnTo>
                <a:close/>
                <a:moveTo>
                  <a:pt x="3097" y="1022"/>
                </a:moveTo>
                <a:lnTo>
                  <a:pt x="3107" y="1022"/>
                </a:lnTo>
                <a:lnTo>
                  <a:pt x="3107" y="1024"/>
                </a:lnTo>
                <a:lnTo>
                  <a:pt x="3097" y="1024"/>
                </a:lnTo>
                <a:lnTo>
                  <a:pt x="3097" y="1022"/>
                </a:lnTo>
                <a:close/>
                <a:moveTo>
                  <a:pt x="3110" y="1022"/>
                </a:moveTo>
                <a:lnTo>
                  <a:pt x="3119" y="1022"/>
                </a:lnTo>
                <a:lnTo>
                  <a:pt x="3119" y="1024"/>
                </a:lnTo>
                <a:lnTo>
                  <a:pt x="3110" y="1024"/>
                </a:lnTo>
                <a:lnTo>
                  <a:pt x="3110" y="1022"/>
                </a:lnTo>
                <a:close/>
                <a:moveTo>
                  <a:pt x="3122" y="1022"/>
                </a:moveTo>
                <a:lnTo>
                  <a:pt x="3132" y="1022"/>
                </a:lnTo>
                <a:lnTo>
                  <a:pt x="3132" y="1024"/>
                </a:lnTo>
                <a:lnTo>
                  <a:pt x="3122" y="1024"/>
                </a:lnTo>
                <a:lnTo>
                  <a:pt x="3122" y="1022"/>
                </a:lnTo>
                <a:close/>
                <a:moveTo>
                  <a:pt x="3135" y="1022"/>
                </a:moveTo>
                <a:lnTo>
                  <a:pt x="3144" y="1022"/>
                </a:lnTo>
                <a:lnTo>
                  <a:pt x="3144" y="1024"/>
                </a:lnTo>
                <a:lnTo>
                  <a:pt x="3135" y="1024"/>
                </a:lnTo>
                <a:lnTo>
                  <a:pt x="3135" y="1022"/>
                </a:lnTo>
                <a:close/>
                <a:moveTo>
                  <a:pt x="3147" y="1022"/>
                </a:moveTo>
                <a:lnTo>
                  <a:pt x="3157" y="1022"/>
                </a:lnTo>
                <a:lnTo>
                  <a:pt x="3157" y="1024"/>
                </a:lnTo>
                <a:lnTo>
                  <a:pt x="3147" y="1024"/>
                </a:lnTo>
                <a:lnTo>
                  <a:pt x="3147" y="1022"/>
                </a:lnTo>
                <a:close/>
                <a:moveTo>
                  <a:pt x="3160" y="1022"/>
                </a:moveTo>
                <a:lnTo>
                  <a:pt x="3169" y="1022"/>
                </a:lnTo>
                <a:lnTo>
                  <a:pt x="3169" y="1024"/>
                </a:lnTo>
                <a:lnTo>
                  <a:pt x="3160" y="1024"/>
                </a:lnTo>
                <a:lnTo>
                  <a:pt x="3160" y="1022"/>
                </a:lnTo>
                <a:close/>
                <a:moveTo>
                  <a:pt x="3172" y="1022"/>
                </a:moveTo>
                <a:lnTo>
                  <a:pt x="3181" y="1022"/>
                </a:lnTo>
                <a:lnTo>
                  <a:pt x="3181" y="1024"/>
                </a:lnTo>
                <a:lnTo>
                  <a:pt x="3172" y="1024"/>
                </a:lnTo>
                <a:lnTo>
                  <a:pt x="3172" y="1022"/>
                </a:lnTo>
                <a:close/>
                <a:moveTo>
                  <a:pt x="3185" y="1022"/>
                </a:moveTo>
                <a:lnTo>
                  <a:pt x="3194" y="1022"/>
                </a:lnTo>
                <a:lnTo>
                  <a:pt x="3194" y="1024"/>
                </a:lnTo>
                <a:lnTo>
                  <a:pt x="3185" y="1024"/>
                </a:lnTo>
                <a:lnTo>
                  <a:pt x="3185" y="1022"/>
                </a:lnTo>
                <a:close/>
                <a:moveTo>
                  <a:pt x="3197" y="1022"/>
                </a:moveTo>
                <a:lnTo>
                  <a:pt x="3206" y="1022"/>
                </a:lnTo>
                <a:lnTo>
                  <a:pt x="3206" y="1024"/>
                </a:lnTo>
                <a:lnTo>
                  <a:pt x="3197" y="1024"/>
                </a:lnTo>
                <a:lnTo>
                  <a:pt x="3197" y="1022"/>
                </a:lnTo>
                <a:close/>
                <a:moveTo>
                  <a:pt x="3209" y="1022"/>
                </a:moveTo>
                <a:lnTo>
                  <a:pt x="3219" y="1022"/>
                </a:lnTo>
                <a:lnTo>
                  <a:pt x="3219" y="1024"/>
                </a:lnTo>
                <a:lnTo>
                  <a:pt x="3209" y="1024"/>
                </a:lnTo>
                <a:lnTo>
                  <a:pt x="3209" y="1022"/>
                </a:lnTo>
                <a:close/>
                <a:moveTo>
                  <a:pt x="3222" y="1022"/>
                </a:moveTo>
                <a:lnTo>
                  <a:pt x="3231" y="1022"/>
                </a:lnTo>
                <a:lnTo>
                  <a:pt x="3231" y="1024"/>
                </a:lnTo>
                <a:lnTo>
                  <a:pt x="3222" y="1024"/>
                </a:lnTo>
                <a:lnTo>
                  <a:pt x="3222" y="1022"/>
                </a:lnTo>
                <a:close/>
                <a:moveTo>
                  <a:pt x="3234" y="1022"/>
                </a:moveTo>
                <a:lnTo>
                  <a:pt x="3244" y="1022"/>
                </a:lnTo>
                <a:lnTo>
                  <a:pt x="3244" y="1024"/>
                </a:lnTo>
                <a:lnTo>
                  <a:pt x="3234" y="1024"/>
                </a:lnTo>
                <a:lnTo>
                  <a:pt x="3234" y="1022"/>
                </a:lnTo>
                <a:close/>
                <a:moveTo>
                  <a:pt x="3247" y="1022"/>
                </a:moveTo>
                <a:lnTo>
                  <a:pt x="3256" y="1022"/>
                </a:lnTo>
                <a:lnTo>
                  <a:pt x="3256" y="1024"/>
                </a:lnTo>
                <a:lnTo>
                  <a:pt x="3247" y="1024"/>
                </a:lnTo>
                <a:lnTo>
                  <a:pt x="3247" y="1022"/>
                </a:lnTo>
                <a:close/>
                <a:moveTo>
                  <a:pt x="3259" y="1022"/>
                </a:moveTo>
                <a:lnTo>
                  <a:pt x="3268" y="1022"/>
                </a:lnTo>
                <a:lnTo>
                  <a:pt x="3268" y="1024"/>
                </a:lnTo>
                <a:lnTo>
                  <a:pt x="3259" y="1024"/>
                </a:lnTo>
                <a:lnTo>
                  <a:pt x="3259" y="1022"/>
                </a:lnTo>
                <a:close/>
                <a:moveTo>
                  <a:pt x="3272" y="1022"/>
                </a:moveTo>
                <a:lnTo>
                  <a:pt x="3281" y="1022"/>
                </a:lnTo>
                <a:lnTo>
                  <a:pt x="3281" y="1024"/>
                </a:lnTo>
                <a:lnTo>
                  <a:pt x="3272" y="1024"/>
                </a:lnTo>
                <a:lnTo>
                  <a:pt x="3272" y="1022"/>
                </a:lnTo>
                <a:close/>
                <a:moveTo>
                  <a:pt x="3284" y="1022"/>
                </a:moveTo>
                <a:lnTo>
                  <a:pt x="3293" y="1022"/>
                </a:lnTo>
                <a:lnTo>
                  <a:pt x="3293" y="1024"/>
                </a:lnTo>
                <a:lnTo>
                  <a:pt x="3284" y="1024"/>
                </a:lnTo>
                <a:lnTo>
                  <a:pt x="3284" y="1022"/>
                </a:lnTo>
                <a:close/>
                <a:moveTo>
                  <a:pt x="3296" y="1022"/>
                </a:moveTo>
                <a:lnTo>
                  <a:pt x="3306" y="1022"/>
                </a:lnTo>
                <a:lnTo>
                  <a:pt x="3306" y="1024"/>
                </a:lnTo>
                <a:lnTo>
                  <a:pt x="3296" y="1024"/>
                </a:lnTo>
                <a:lnTo>
                  <a:pt x="3296" y="1022"/>
                </a:lnTo>
                <a:close/>
                <a:moveTo>
                  <a:pt x="3309" y="1022"/>
                </a:moveTo>
                <a:lnTo>
                  <a:pt x="3318" y="1022"/>
                </a:lnTo>
                <a:lnTo>
                  <a:pt x="3318" y="1024"/>
                </a:lnTo>
                <a:lnTo>
                  <a:pt x="3309" y="1024"/>
                </a:lnTo>
                <a:lnTo>
                  <a:pt x="3309" y="1022"/>
                </a:lnTo>
                <a:close/>
                <a:moveTo>
                  <a:pt x="3321" y="1022"/>
                </a:moveTo>
                <a:lnTo>
                  <a:pt x="3331" y="1022"/>
                </a:lnTo>
                <a:lnTo>
                  <a:pt x="3331" y="1024"/>
                </a:lnTo>
                <a:lnTo>
                  <a:pt x="3321" y="1024"/>
                </a:lnTo>
                <a:lnTo>
                  <a:pt x="3321" y="1022"/>
                </a:lnTo>
                <a:close/>
                <a:moveTo>
                  <a:pt x="3334" y="1022"/>
                </a:moveTo>
                <a:lnTo>
                  <a:pt x="3343" y="1022"/>
                </a:lnTo>
                <a:lnTo>
                  <a:pt x="3343" y="1024"/>
                </a:lnTo>
                <a:lnTo>
                  <a:pt x="3334" y="1024"/>
                </a:lnTo>
                <a:lnTo>
                  <a:pt x="3334" y="1022"/>
                </a:lnTo>
                <a:close/>
                <a:moveTo>
                  <a:pt x="3346" y="1022"/>
                </a:moveTo>
                <a:lnTo>
                  <a:pt x="3356" y="1022"/>
                </a:lnTo>
                <a:lnTo>
                  <a:pt x="3356" y="1024"/>
                </a:lnTo>
                <a:lnTo>
                  <a:pt x="3346" y="1024"/>
                </a:lnTo>
                <a:lnTo>
                  <a:pt x="3346" y="1022"/>
                </a:lnTo>
                <a:close/>
                <a:moveTo>
                  <a:pt x="3359" y="1022"/>
                </a:moveTo>
                <a:lnTo>
                  <a:pt x="3368" y="1022"/>
                </a:lnTo>
                <a:lnTo>
                  <a:pt x="3368" y="1024"/>
                </a:lnTo>
                <a:lnTo>
                  <a:pt x="3359" y="1024"/>
                </a:lnTo>
                <a:lnTo>
                  <a:pt x="3359" y="1022"/>
                </a:lnTo>
                <a:close/>
                <a:moveTo>
                  <a:pt x="3371" y="1022"/>
                </a:moveTo>
                <a:lnTo>
                  <a:pt x="3380" y="1022"/>
                </a:lnTo>
                <a:lnTo>
                  <a:pt x="3380" y="1024"/>
                </a:lnTo>
                <a:lnTo>
                  <a:pt x="3371" y="1024"/>
                </a:lnTo>
                <a:lnTo>
                  <a:pt x="3371" y="1022"/>
                </a:lnTo>
                <a:close/>
                <a:moveTo>
                  <a:pt x="3384" y="1022"/>
                </a:moveTo>
                <a:lnTo>
                  <a:pt x="3393" y="1022"/>
                </a:lnTo>
                <a:lnTo>
                  <a:pt x="3393" y="1024"/>
                </a:lnTo>
                <a:lnTo>
                  <a:pt x="3384" y="1024"/>
                </a:lnTo>
                <a:lnTo>
                  <a:pt x="3384" y="1022"/>
                </a:lnTo>
                <a:close/>
                <a:moveTo>
                  <a:pt x="3396" y="1022"/>
                </a:moveTo>
                <a:lnTo>
                  <a:pt x="3405" y="1022"/>
                </a:lnTo>
                <a:lnTo>
                  <a:pt x="3405" y="1024"/>
                </a:lnTo>
                <a:lnTo>
                  <a:pt x="3396" y="1024"/>
                </a:lnTo>
                <a:lnTo>
                  <a:pt x="3396" y="1022"/>
                </a:lnTo>
                <a:close/>
                <a:moveTo>
                  <a:pt x="3408" y="1022"/>
                </a:moveTo>
                <a:lnTo>
                  <a:pt x="3418" y="1022"/>
                </a:lnTo>
                <a:lnTo>
                  <a:pt x="3418" y="1024"/>
                </a:lnTo>
                <a:lnTo>
                  <a:pt x="3408" y="1024"/>
                </a:lnTo>
                <a:lnTo>
                  <a:pt x="3408" y="1022"/>
                </a:lnTo>
                <a:close/>
                <a:moveTo>
                  <a:pt x="3421" y="1022"/>
                </a:moveTo>
                <a:lnTo>
                  <a:pt x="3430" y="1022"/>
                </a:lnTo>
                <a:lnTo>
                  <a:pt x="3430" y="1024"/>
                </a:lnTo>
                <a:lnTo>
                  <a:pt x="3421" y="1024"/>
                </a:lnTo>
                <a:lnTo>
                  <a:pt x="3421" y="1022"/>
                </a:lnTo>
                <a:close/>
                <a:moveTo>
                  <a:pt x="3433" y="1022"/>
                </a:moveTo>
                <a:lnTo>
                  <a:pt x="3443" y="1022"/>
                </a:lnTo>
                <a:lnTo>
                  <a:pt x="3443" y="1024"/>
                </a:lnTo>
                <a:lnTo>
                  <a:pt x="3433" y="1024"/>
                </a:lnTo>
                <a:lnTo>
                  <a:pt x="3433" y="1022"/>
                </a:lnTo>
                <a:close/>
                <a:moveTo>
                  <a:pt x="3446" y="1022"/>
                </a:moveTo>
                <a:lnTo>
                  <a:pt x="3455" y="1022"/>
                </a:lnTo>
                <a:lnTo>
                  <a:pt x="3455" y="1024"/>
                </a:lnTo>
                <a:lnTo>
                  <a:pt x="3446" y="1024"/>
                </a:lnTo>
                <a:lnTo>
                  <a:pt x="3446" y="1022"/>
                </a:lnTo>
                <a:close/>
                <a:moveTo>
                  <a:pt x="3458" y="1022"/>
                </a:moveTo>
                <a:lnTo>
                  <a:pt x="3467" y="1022"/>
                </a:lnTo>
                <a:lnTo>
                  <a:pt x="3467" y="1024"/>
                </a:lnTo>
                <a:lnTo>
                  <a:pt x="3458" y="1024"/>
                </a:lnTo>
                <a:lnTo>
                  <a:pt x="3458" y="1022"/>
                </a:lnTo>
                <a:close/>
                <a:moveTo>
                  <a:pt x="3471" y="1022"/>
                </a:moveTo>
                <a:lnTo>
                  <a:pt x="3480" y="1022"/>
                </a:lnTo>
                <a:lnTo>
                  <a:pt x="3480" y="1024"/>
                </a:lnTo>
                <a:lnTo>
                  <a:pt x="3471" y="1024"/>
                </a:lnTo>
                <a:lnTo>
                  <a:pt x="3471" y="1022"/>
                </a:lnTo>
                <a:close/>
                <a:moveTo>
                  <a:pt x="3483" y="1022"/>
                </a:moveTo>
                <a:lnTo>
                  <a:pt x="3492" y="1022"/>
                </a:lnTo>
                <a:lnTo>
                  <a:pt x="3492" y="1024"/>
                </a:lnTo>
                <a:lnTo>
                  <a:pt x="3483" y="1024"/>
                </a:lnTo>
                <a:lnTo>
                  <a:pt x="3483" y="1022"/>
                </a:lnTo>
                <a:close/>
                <a:moveTo>
                  <a:pt x="3495" y="1022"/>
                </a:moveTo>
                <a:lnTo>
                  <a:pt x="3505" y="1022"/>
                </a:lnTo>
                <a:lnTo>
                  <a:pt x="3505" y="1024"/>
                </a:lnTo>
                <a:lnTo>
                  <a:pt x="3495" y="1024"/>
                </a:lnTo>
                <a:lnTo>
                  <a:pt x="3495" y="1022"/>
                </a:lnTo>
                <a:close/>
                <a:moveTo>
                  <a:pt x="3508" y="1022"/>
                </a:moveTo>
                <a:lnTo>
                  <a:pt x="3517" y="1022"/>
                </a:lnTo>
                <a:lnTo>
                  <a:pt x="3517" y="1024"/>
                </a:lnTo>
                <a:lnTo>
                  <a:pt x="3508" y="1024"/>
                </a:lnTo>
                <a:lnTo>
                  <a:pt x="3508" y="1022"/>
                </a:lnTo>
                <a:close/>
                <a:moveTo>
                  <a:pt x="3520" y="1022"/>
                </a:moveTo>
                <a:lnTo>
                  <a:pt x="3530" y="1022"/>
                </a:lnTo>
                <a:lnTo>
                  <a:pt x="3530" y="1024"/>
                </a:lnTo>
                <a:lnTo>
                  <a:pt x="3520" y="1024"/>
                </a:lnTo>
                <a:lnTo>
                  <a:pt x="3520" y="1022"/>
                </a:lnTo>
                <a:close/>
                <a:moveTo>
                  <a:pt x="3533" y="1022"/>
                </a:moveTo>
                <a:lnTo>
                  <a:pt x="3542" y="1022"/>
                </a:lnTo>
                <a:lnTo>
                  <a:pt x="3542" y="1024"/>
                </a:lnTo>
                <a:lnTo>
                  <a:pt x="3533" y="1024"/>
                </a:lnTo>
                <a:lnTo>
                  <a:pt x="3533" y="1022"/>
                </a:lnTo>
                <a:close/>
                <a:moveTo>
                  <a:pt x="3545" y="1022"/>
                </a:moveTo>
                <a:lnTo>
                  <a:pt x="3555" y="1022"/>
                </a:lnTo>
                <a:lnTo>
                  <a:pt x="3555" y="1024"/>
                </a:lnTo>
                <a:lnTo>
                  <a:pt x="3545" y="1024"/>
                </a:lnTo>
                <a:lnTo>
                  <a:pt x="3545" y="1022"/>
                </a:lnTo>
                <a:close/>
                <a:moveTo>
                  <a:pt x="3558" y="1022"/>
                </a:moveTo>
                <a:lnTo>
                  <a:pt x="3567" y="1022"/>
                </a:lnTo>
                <a:lnTo>
                  <a:pt x="3567" y="1024"/>
                </a:lnTo>
                <a:lnTo>
                  <a:pt x="3558" y="1024"/>
                </a:lnTo>
                <a:lnTo>
                  <a:pt x="3558" y="1022"/>
                </a:lnTo>
                <a:close/>
                <a:moveTo>
                  <a:pt x="3570" y="1022"/>
                </a:moveTo>
                <a:lnTo>
                  <a:pt x="3579" y="1022"/>
                </a:lnTo>
                <a:lnTo>
                  <a:pt x="3579" y="1024"/>
                </a:lnTo>
                <a:lnTo>
                  <a:pt x="3570" y="1024"/>
                </a:lnTo>
                <a:lnTo>
                  <a:pt x="3570" y="1022"/>
                </a:lnTo>
                <a:close/>
                <a:moveTo>
                  <a:pt x="3583" y="1022"/>
                </a:moveTo>
                <a:lnTo>
                  <a:pt x="3592" y="1022"/>
                </a:lnTo>
                <a:lnTo>
                  <a:pt x="3592" y="1024"/>
                </a:lnTo>
                <a:lnTo>
                  <a:pt x="3583" y="1024"/>
                </a:lnTo>
                <a:lnTo>
                  <a:pt x="3583" y="1022"/>
                </a:lnTo>
                <a:close/>
                <a:moveTo>
                  <a:pt x="3595" y="1022"/>
                </a:moveTo>
                <a:lnTo>
                  <a:pt x="3604" y="1022"/>
                </a:lnTo>
                <a:lnTo>
                  <a:pt x="3604" y="1024"/>
                </a:lnTo>
                <a:lnTo>
                  <a:pt x="3595" y="1024"/>
                </a:lnTo>
                <a:lnTo>
                  <a:pt x="3595" y="1022"/>
                </a:lnTo>
                <a:close/>
                <a:moveTo>
                  <a:pt x="3607" y="1022"/>
                </a:moveTo>
                <a:lnTo>
                  <a:pt x="3617" y="1022"/>
                </a:lnTo>
                <a:lnTo>
                  <a:pt x="3617" y="1024"/>
                </a:lnTo>
                <a:lnTo>
                  <a:pt x="3607" y="1024"/>
                </a:lnTo>
                <a:lnTo>
                  <a:pt x="3607" y="1022"/>
                </a:lnTo>
                <a:close/>
                <a:moveTo>
                  <a:pt x="3620" y="1022"/>
                </a:moveTo>
                <a:lnTo>
                  <a:pt x="3629" y="1022"/>
                </a:lnTo>
                <a:lnTo>
                  <a:pt x="3629" y="1024"/>
                </a:lnTo>
                <a:lnTo>
                  <a:pt x="3620" y="1024"/>
                </a:lnTo>
                <a:lnTo>
                  <a:pt x="3620" y="1022"/>
                </a:lnTo>
                <a:close/>
                <a:moveTo>
                  <a:pt x="3632" y="1022"/>
                </a:moveTo>
                <a:lnTo>
                  <a:pt x="3642" y="1022"/>
                </a:lnTo>
                <a:lnTo>
                  <a:pt x="3642" y="1024"/>
                </a:lnTo>
                <a:lnTo>
                  <a:pt x="3632" y="1024"/>
                </a:lnTo>
                <a:lnTo>
                  <a:pt x="3632" y="1022"/>
                </a:lnTo>
                <a:close/>
                <a:moveTo>
                  <a:pt x="3645" y="1022"/>
                </a:moveTo>
                <a:lnTo>
                  <a:pt x="3654" y="1022"/>
                </a:lnTo>
                <a:lnTo>
                  <a:pt x="3654" y="1024"/>
                </a:lnTo>
                <a:lnTo>
                  <a:pt x="3645" y="1024"/>
                </a:lnTo>
                <a:lnTo>
                  <a:pt x="3645" y="1022"/>
                </a:lnTo>
                <a:close/>
                <a:moveTo>
                  <a:pt x="3657" y="1022"/>
                </a:moveTo>
                <a:lnTo>
                  <a:pt x="3667" y="1022"/>
                </a:lnTo>
                <a:lnTo>
                  <a:pt x="3667" y="1024"/>
                </a:lnTo>
                <a:lnTo>
                  <a:pt x="3657" y="1024"/>
                </a:lnTo>
                <a:lnTo>
                  <a:pt x="3657" y="1022"/>
                </a:lnTo>
                <a:close/>
                <a:moveTo>
                  <a:pt x="3670" y="1022"/>
                </a:moveTo>
                <a:lnTo>
                  <a:pt x="3679" y="1022"/>
                </a:lnTo>
                <a:lnTo>
                  <a:pt x="3679" y="1024"/>
                </a:lnTo>
                <a:lnTo>
                  <a:pt x="3670" y="1024"/>
                </a:lnTo>
                <a:lnTo>
                  <a:pt x="3670" y="1022"/>
                </a:lnTo>
                <a:close/>
                <a:moveTo>
                  <a:pt x="3682" y="1022"/>
                </a:moveTo>
                <a:lnTo>
                  <a:pt x="3691" y="1022"/>
                </a:lnTo>
                <a:lnTo>
                  <a:pt x="3691" y="1024"/>
                </a:lnTo>
                <a:lnTo>
                  <a:pt x="3682" y="1024"/>
                </a:lnTo>
                <a:lnTo>
                  <a:pt x="3682" y="1022"/>
                </a:lnTo>
                <a:close/>
                <a:moveTo>
                  <a:pt x="3694" y="1022"/>
                </a:moveTo>
                <a:lnTo>
                  <a:pt x="3704" y="1022"/>
                </a:lnTo>
                <a:lnTo>
                  <a:pt x="3704" y="1024"/>
                </a:lnTo>
                <a:lnTo>
                  <a:pt x="3694" y="1024"/>
                </a:lnTo>
                <a:lnTo>
                  <a:pt x="3694" y="1022"/>
                </a:lnTo>
                <a:close/>
                <a:moveTo>
                  <a:pt x="3707" y="1022"/>
                </a:moveTo>
                <a:lnTo>
                  <a:pt x="3716" y="1022"/>
                </a:lnTo>
                <a:lnTo>
                  <a:pt x="3716" y="1024"/>
                </a:lnTo>
                <a:lnTo>
                  <a:pt x="3707" y="1024"/>
                </a:lnTo>
                <a:lnTo>
                  <a:pt x="3707" y="1022"/>
                </a:lnTo>
                <a:close/>
                <a:moveTo>
                  <a:pt x="3719" y="1022"/>
                </a:moveTo>
                <a:lnTo>
                  <a:pt x="3729" y="1022"/>
                </a:lnTo>
                <a:lnTo>
                  <a:pt x="3729" y="1024"/>
                </a:lnTo>
                <a:lnTo>
                  <a:pt x="3719" y="1024"/>
                </a:lnTo>
                <a:lnTo>
                  <a:pt x="3719" y="1022"/>
                </a:lnTo>
                <a:close/>
                <a:moveTo>
                  <a:pt x="3732" y="1022"/>
                </a:moveTo>
                <a:lnTo>
                  <a:pt x="3741" y="1022"/>
                </a:lnTo>
                <a:lnTo>
                  <a:pt x="3741" y="1024"/>
                </a:lnTo>
                <a:lnTo>
                  <a:pt x="3732" y="1024"/>
                </a:lnTo>
                <a:lnTo>
                  <a:pt x="3732" y="1022"/>
                </a:lnTo>
                <a:close/>
                <a:moveTo>
                  <a:pt x="3744" y="1022"/>
                </a:moveTo>
                <a:lnTo>
                  <a:pt x="3754" y="1022"/>
                </a:lnTo>
                <a:lnTo>
                  <a:pt x="3754" y="1024"/>
                </a:lnTo>
                <a:lnTo>
                  <a:pt x="3744" y="1024"/>
                </a:lnTo>
                <a:lnTo>
                  <a:pt x="3744" y="1022"/>
                </a:lnTo>
                <a:close/>
                <a:moveTo>
                  <a:pt x="3757" y="1022"/>
                </a:moveTo>
                <a:lnTo>
                  <a:pt x="3766" y="1022"/>
                </a:lnTo>
                <a:lnTo>
                  <a:pt x="3766" y="1024"/>
                </a:lnTo>
                <a:lnTo>
                  <a:pt x="3757" y="1024"/>
                </a:lnTo>
                <a:lnTo>
                  <a:pt x="3757" y="1022"/>
                </a:lnTo>
                <a:close/>
                <a:moveTo>
                  <a:pt x="3769" y="1022"/>
                </a:moveTo>
                <a:lnTo>
                  <a:pt x="3778" y="1022"/>
                </a:lnTo>
                <a:lnTo>
                  <a:pt x="3778" y="1024"/>
                </a:lnTo>
                <a:lnTo>
                  <a:pt x="3769" y="1024"/>
                </a:lnTo>
                <a:lnTo>
                  <a:pt x="3769" y="1022"/>
                </a:lnTo>
                <a:close/>
                <a:moveTo>
                  <a:pt x="3782" y="1022"/>
                </a:moveTo>
                <a:lnTo>
                  <a:pt x="3791" y="1022"/>
                </a:lnTo>
                <a:lnTo>
                  <a:pt x="3791" y="1024"/>
                </a:lnTo>
                <a:lnTo>
                  <a:pt x="3782" y="1024"/>
                </a:lnTo>
                <a:lnTo>
                  <a:pt x="3782" y="1022"/>
                </a:lnTo>
                <a:close/>
                <a:moveTo>
                  <a:pt x="3794" y="1022"/>
                </a:moveTo>
                <a:lnTo>
                  <a:pt x="3800" y="1022"/>
                </a:lnTo>
                <a:lnTo>
                  <a:pt x="3800" y="1024"/>
                </a:lnTo>
                <a:lnTo>
                  <a:pt x="3794" y="1024"/>
                </a:lnTo>
                <a:lnTo>
                  <a:pt x="3794" y="1022"/>
                </a:lnTo>
                <a:close/>
                <a:moveTo>
                  <a:pt x="0" y="766"/>
                </a:moveTo>
                <a:lnTo>
                  <a:pt x="10" y="766"/>
                </a:lnTo>
                <a:lnTo>
                  <a:pt x="10" y="768"/>
                </a:lnTo>
                <a:lnTo>
                  <a:pt x="0" y="768"/>
                </a:lnTo>
                <a:lnTo>
                  <a:pt x="0" y="766"/>
                </a:lnTo>
                <a:close/>
                <a:moveTo>
                  <a:pt x="13" y="766"/>
                </a:moveTo>
                <a:lnTo>
                  <a:pt x="22" y="766"/>
                </a:lnTo>
                <a:lnTo>
                  <a:pt x="22" y="768"/>
                </a:lnTo>
                <a:lnTo>
                  <a:pt x="13" y="768"/>
                </a:lnTo>
                <a:lnTo>
                  <a:pt x="13" y="766"/>
                </a:lnTo>
                <a:close/>
                <a:moveTo>
                  <a:pt x="25" y="766"/>
                </a:moveTo>
                <a:lnTo>
                  <a:pt x="35" y="766"/>
                </a:lnTo>
                <a:lnTo>
                  <a:pt x="35" y="768"/>
                </a:lnTo>
                <a:lnTo>
                  <a:pt x="25" y="768"/>
                </a:lnTo>
                <a:lnTo>
                  <a:pt x="25" y="766"/>
                </a:lnTo>
                <a:close/>
                <a:moveTo>
                  <a:pt x="38" y="766"/>
                </a:moveTo>
                <a:lnTo>
                  <a:pt x="47" y="766"/>
                </a:lnTo>
                <a:lnTo>
                  <a:pt x="47" y="768"/>
                </a:lnTo>
                <a:lnTo>
                  <a:pt x="38" y="768"/>
                </a:lnTo>
                <a:lnTo>
                  <a:pt x="38" y="766"/>
                </a:lnTo>
                <a:close/>
                <a:moveTo>
                  <a:pt x="50" y="766"/>
                </a:moveTo>
                <a:lnTo>
                  <a:pt x="59" y="766"/>
                </a:lnTo>
                <a:lnTo>
                  <a:pt x="59" y="768"/>
                </a:lnTo>
                <a:lnTo>
                  <a:pt x="50" y="768"/>
                </a:lnTo>
                <a:lnTo>
                  <a:pt x="50" y="766"/>
                </a:lnTo>
                <a:close/>
                <a:moveTo>
                  <a:pt x="63" y="766"/>
                </a:moveTo>
                <a:lnTo>
                  <a:pt x="72" y="766"/>
                </a:lnTo>
                <a:lnTo>
                  <a:pt x="72" y="768"/>
                </a:lnTo>
                <a:lnTo>
                  <a:pt x="63" y="768"/>
                </a:lnTo>
                <a:lnTo>
                  <a:pt x="63" y="766"/>
                </a:lnTo>
                <a:close/>
                <a:moveTo>
                  <a:pt x="75" y="766"/>
                </a:moveTo>
                <a:lnTo>
                  <a:pt x="84" y="766"/>
                </a:lnTo>
                <a:lnTo>
                  <a:pt x="84" y="768"/>
                </a:lnTo>
                <a:lnTo>
                  <a:pt x="75" y="768"/>
                </a:lnTo>
                <a:lnTo>
                  <a:pt x="75" y="766"/>
                </a:lnTo>
                <a:close/>
                <a:moveTo>
                  <a:pt x="87" y="766"/>
                </a:moveTo>
                <a:lnTo>
                  <a:pt x="97" y="766"/>
                </a:lnTo>
                <a:lnTo>
                  <a:pt x="97" y="768"/>
                </a:lnTo>
                <a:lnTo>
                  <a:pt x="87" y="768"/>
                </a:lnTo>
                <a:lnTo>
                  <a:pt x="87" y="766"/>
                </a:lnTo>
                <a:close/>
                <a:moveTo>
                  <a:pt x="100" y="766"/>
                </a:moveTo>
                <a:lnTo>
                  <a:pt x="109" y="766"/>
                </a:lnTo>
                <a:lnTo>
                  <a:pt x="109" y="768"/>
                </a:lnTo>
                <a:lnTo>
                  <a:pt x="100" y="768"/>
                </a:lnTo>
                <a:lnTo>
                  <a:pt x="100" y="766"/>
                </a:lnTo>
                <a:close/>
                <a:moveTo>
                  <a:pt x="112" y="766"/>
                </a:moveTo>
                <a:lnTo>
                  <a:pt x="122" y="766"/>
                </a:lnTo>
                <a:lnTo>
                  <a:pt x="122" y="768"/>
                </a:lnTo>
                <a:lnTo>
                  <a:pt x="112" y="768"/>
                </a:lnTo>
                <a:lnTo>
                  <a:pt x="112" y="766"/>
                </a:lnTo>
                <a:close/>
                <a:moveTo>
                  <a:pt x="125" y="766"/>
                </a:moveTo>
                <a:lnTo>
                  <a:pt x="134" y="766"/>
                </a:lnTo>
                <a:lnTo>
                  <a:pt x="134" y="768"/>
                </a:lnTo>
                <a:lnTo>
                  <a:pt x="125" y="768"/>
                </a:lnTo>
                <a:lnTo>
                  <a:pt x="125" y="766"/>
                </a:lnTo>
                <a:close/>
                <a:moveTo>
                  <a:pt x="137" y="766"/>
                </a:moveTo>
                <a:lnTo>
                  <a:pt x="146" y="766"/>
                </a:lnTo>
                <a:lnTo>
                  <a:pt x="146" y="768"/>
                </a:lnTo>
                <a:lnTo>
                  <a:pt x="137" y="768"/>
                </a:lnTo>
                <a:lnTo>
                  <a:pt x="137" y="766"/>
                </a:lnTo>
                <a:close/>
                <a:moveTo>
                  <a:pt x="150" y="766"/>
                </a:moveTo>
                <a:lnTo>
                  <a:pt x="159" y="766"/>
                </a:lnTo>
                <a:lnTo>
                  <a:pt x="159" y="768"/>
                </a:lnTo>
                <a:lnTo>
                  <a:pt x="150" y="768"/>
                </a:lnTo>
                <a:lnTo>
                  <a:pt x="150" y="766"/>
                </a:lnTo>
                <a:close/>
                <a:moveTo>
                  <a:pt x="162" y="766"/>
                </a:moveTo>
                <a:lnTo>
                  <a:pt x="171" y="766"/>
                </a:lnTo>
                <a:lnTo>
                  <a:pt x="171" y="768"/>
                </a:lnTo>
                <a:lnTo>
                  <a:pt x="162" y="768"/>
                </a:lnTo>
                <a:lnTo>
                  <a:pt x="162" y="766"/>
                </a:lnTo>
                <a:close/>
                <a:moveTo>
                  <a:pt x="174" y="766"/>
                </a:moveTo>
                <a:lnTo>
                  <a:pt x="184" y="766"/>
                </a:lnTo>
                <a:lnTo>
                  <a:pt x="184" y="768"/>
                </a:lnTo>
                <a:lnTo>
                  <a:pt x="174" y="768"/>
                </a:lnTo>
                <a:lnTo>
                  <a:pt x="174" y="766"/>
                </a:lnTo>
                <a:close/>
                <a:moveTo>
                  <a:pt x="187" y="766"/>
                </a:moveTo>
                <a:lnTo>
                  <a:pt x="196" y="766"/>
                </a:lnTo>
                <a:lnTo>
                  <a:pt x="196" y="768"/>
                </a:lnTo>
                <a:lnTo>
                  <a:pt x="187" y="768"/>
                </a:lnTo>
                <a:lnTo>
                  <a:pt x="187" y="766"/>
                </a:lnTo>
                <a:close/>
                <a:moveTo>
                  <a:pt x="199" y="766"/>
                </a:moveTo>
                <a:lnTo>
                  <a:pt x="209" y="766"/>
                </a:lnTo>
                <a:lnTo>
                  <a:pt x="209" y="768"/>
                </a:lnTo>
                <a:lnTo>
                  <a:pt x="199" y="768"/>
                </a:lnTo>
                <a:lnTo>
                  <a:pt x="199" y="766"/>
                </a:lnTo>
                <a:close/>
                <a:moveTo>
                  <a:pt x="212" y="766"/>
                </a:moveTo>
                <a:lnTo>
                  <a:pt x="221" y="766"/>
                </a:lnTo>
                <a:lnTo>
                  <a:pt x="221" y="768"/>
                </a:lnTo>
                <a:lnTo>
                  <a:pt x="212" y="768"/>
                </a:lnTo>
                <a:lnTo>
                  <a:pt x="212" y="766"/>
                </a:lnTo>
                <a:close/>
                <a:moveTo>
                  <a:pt x="224" y="766"/>
                </a:moveTo>
                <a:lnTo>
                  <a:pt x="234" y="766"/>
                </a:lnTo>
                <a:lnTo>
                  <a:pt x="234" y="768"/>
                </a:lnTo>
                <a:lnTo>
                  <a:pt x="224" y="768"/>
                </a:lnTo>
                <a:lnTo>
                  <a:pt x="224" y="766"/>
                </a:lnTo>
                <a:close/>
                <a:moveTo>
                  <a:pt x="237" y="766"/>
                </a:moveTo>
                <a:lnTo>
                  <a:pt x="246" y="766"/>
                </a:lnTo>
                <a:lnTo>
                  <a:pt x="246" y="768"/>
                </a:lnTo>
                <a:lnTo>
                  <a:pt x="237" y="768"/>
                </a:lnTo>
                <a:lnTo>
                  <a:pt x="237" y="766"/>
                </a:lnTo>
                <a:close/>
                <a:moveTo>
                  <a:pt x="249" y="766"/>
                </a:moveTo>
                <a:lnTo>
                  <a:pt x="258" y="766"/>
                </a:lnTo>
                <a:lnTo>
                  <a:pt x="258" y="768"/>
                </a:lnTo>
                <a:lnTo>
                  <a:pt x="249" y="768"/>
                </a:lnTo>
                <a:lnTo>
                  <a:pt x="249" y="766"/>
                </a:lnTo>
                <a:close/>
                <a:moveTo>
                  <a:pt x="262" y="766"/>
                </a:moveTo>
                <a:lnTo>
                  <a:pt x="271" y="766"/>
                </a:lnTo>
                <a:lnTo>
                  <a:pt x="271" y="768"/>
                </a:lnTo>
                <a:lnTo>
                  <a:pt x="262" y="768"/>
                </a:lnTo>
                <a:lnTo>
                  <a:pt x="262" y="766"/>
                </a:lnTo>
                <a:close/>
                <a:moveTo>
                  <a:pt x="274" y="766"/>
                </a:moveTo>
                <a:lnTo>
                  <a:pt x="283" y="766"/>
                </a:lnTo>
                <a:lnTo>
                  <a:pt x="283" y="768"/>
                </a:lnTo>
                <a:lnTo>
                  <a:pt x="274" y="768"/>
                </a:lnTo>
                <a:lnTo>
                  <a:pt x="274" y="766"/>
                </a:lnTo>
                <a:close/>
                <a:moveTo>
                  <a:pt x="286" y="766"/>
                </a:moveTo>
                <a:lnTo>
                  <a:pt x="296" y="766"/>
                </a:lnTo>
                <a:lnTo>
                  <a:pt x="296" y="768"/>
                </a:lnTo>
                <a:lnTo>
                  <a:pt x="286" y="768"/>
                </a:lnTo>
                <a:lnTo>
                  <a:pt x="286" y="766"/>
                </a:lnTo>
                <a:close/>
                <a:moveTo>
                  <a:pt x="299" y="766"/>
                </a:moveTo>
                <a:lnTo>
                  <a:pt x="308" y="766"/>
                </a:lnTo>
                <a:lnTo>
                  <a:pt x="308" y="768"/>
                </a:lnTo>
                <a:lnTo>
                  <a:pt x="299" y="768"/>
                </a:lnTo>
                <a:lnTo>
                  <a:pt x="299" y="766"/>
                </a:lnTo>
                <a:close/>
                <a:moveTo>
                  <a:pt x="311" y="766"/>
                </a:moveTo>
                <a:lnTo>
                  <a:pt x="321" y="766"/>
                </a:lnTo>
                <a:lnTo>
                  <a:pt x="321" y="768"/>
                </a:lnTo>
                <a:lnTo>
                  <a:pt x="311" y="768"/>
                </a:lnTo>
                <a:lnTo>
                  <a:pt x="311" y="766"/>
                </a:lnTo>
                <a:close/>
                <a:moveTo>
                  <a:pt x="324" y="766"/>
                </a:moveTo>
                <a:lnTo>
                  <a:pt x="333" y="766"/>
                </a:lnTo>
                <a:lnTo>
                  <a:pt x="333" y="768"/>
                </a:lnTo>
                <a:lnTo>
                  <a:pt x="324" y="768"/>
                </a:lnTo>
                <a:lnTo>
                  <a:pt x="324" y="766"/>
                </a:lnTo>
                <a:close/>
                <a:moveTo>
                  <a:pt x="336" y="766"/>
                </a:moveTo>
                <a:lnTo>
                  <a:pt x="346" y="766"/>
                </a:lnTo>
                <a:lnTo>
                  <a:pt x="346" y="768"/>
                </a:lnTo>
                <a:lnTo>
                  <a:pt x="336" y="768"/>
                </a:lnTo>
                <a:lnTo>
                  <a:pt x="336" y="766"/>
                </a:lnTo>
                <a:close/>
                <a:moveTo>
                  <a:pt x="349" y="766"/>
                </a:moveTo>
                <a:lnTo>
                  <a:pt x="358" y="766"/>
                </a:lnTo>
                <a:lnTo>
                  <a:pt x="358" y="768"/>
                </a:lnTo>
                <a:lnTo>
                  <a:pt x="349" y="768"/>
                </a:lnTo>
                <a:lnTo>
                  <a:pt x="349" y="766"/>
                </a:lnTo>
                <a:close/>
                <a:moveTo>
                  <a:pt x="361" y="766"/>
                </a:moveTo>
                <a:lnTo>
                  <a:pt x="370" y="766"/>
                </a:lnTo>
                <a:lnTo>
                  <a:pt x="370" y="768"/>
                </a:lnTo>
                <a:lnTo>
                  <a:pt x="361" y="768"/>
                </a:lnTo>
                <a:lnTo>
                  <a:pt x="361" y="766"/>
                </a:lnTo>
                <a:close/>
                <a:moveTo>
                  <a:pt x="373" y="766"/>
                </a:moveTo>
                <a:lnTo>
                  <a:pt x="383" y="766"/>
                </a:lnTo>
                <a:lnTo>
                  <a:pt x="383" y="768"/>
                </a:lnTo>
                <a:lnTo>
                  <a:pt x="373" y="768"/>
                </a:lnTo>
                <a:lnTo>
                  <a:pt x="373" y="766"/>
                </a:lnTo>
                <a:close/>
                <a:moveTo>
                  <a:pt x="386" y="766"/>
                </a:moveTo>
                <a:lnTo>
                  <a:pt x="395" y="766"/>
                </a:lnTo>
                <a:lnTo>
                  <a:pt x="395" y="768"/>
                </a:lnTo>
                <a:lnTo>
                  <a:pt x="386" y="768"/>
                </a:lnTo>
                <a:lnTo>
                  <a:pt x="386" y="766"/>
                </a:lnTo>
                <a:close/>
                <a:moveTo>
                  <a:pt x="398" y="766"/>
                </a:moveTo>
                <a:lnTo>
                  <a:pt x="408" y="766"/>
                </a:lnTo>
                <a:lnTo>
                  <a:pt x="408" y="768"/>
                </a:lnTo>
                <a:lnTo>
                  <a:pt x="398" y="768"/>
                </a:lnTo>
                <a:lnTo>
                  <a:pt x="398" y="766"/>
                </a:lnTo>
                <a:close/>
                <a:moveTo>
                  <a:pt x="411" y="766"/>
                </a:moveTo>
                <a:lnTo>
                  <a:pt x="420" y="766"/>
                </a:lnTo>
                <a:lnTo>
                  <a:pt x="420" y="768"/>
                </a:lnTo>
                <a:lnTo>
                  <a:pt x="411" y="768"/>
                </a:lnTo>
                <a:lnTo>
                  <a:pt x="411" y="766"/>
                </a:lnTo>
                <a:close/>
                <a:moveTo>
                  <a:pt x="423" y="766"/>
                </a:moveTo>
                <a:lnTo>
                  <a:pt x="433" y="766"/>
                </a:lnTo>
                <a:lnTo>
                  <a:pt x="433" y="768"/>
                </a:lnTo>
                <a:lnTo>
                  <a:pt x="423" y="768"/>
                </a:lnTo>
                <a:lnTo>
                  <a:pt x="423" y="766"/>
                </a:lnTo>
                <a:close/>
                <a:moveTo>
                  <a:pt x="436" y="766"/>
                </a:moveTo>
                <a:lnTo>
                  <a:pt x="445" y="766"/>
                </a:lnTo>
                <a:lnTo>
                  <a:pt x="445" y="768"/>
                </a:lnTo>
                <a:lnTo>
                  <a:pt x="436" y="768"/>
                </a:lnTo>
                <a:lnTo>
                  <a:pt x="436" y="766"/>
                </a:lnTo>
                <a:close/>
                <a:moveTo>
                  <a:pt x="448" y="766"/>
                </a:moveTo>
                <a:lnTo>
                  <a:pt x="457" y="766"/>
                </a:lnTo>
                <a:lnTo>
                  <a:pt x="457" y="768"/>
                </a:lnTo>
                <a:lnTo>
                  <a:pt x="448" y="768"/>
                </a:lnTo>
                <a:lnTo>
                  <a:pt x="448" y="766"/>
                </a:lnTo>
                <a:close/>
                <a:moveTo>
                  <a:pt x="461" y="766"/>
                </a:moveTo>
                <a:lnTo>
                  <a:pt x="470" y="766"/>
                </a:lnTo>
                <a:lnTo>
                  <a:pt x="470" y="768"/>
                </a:lnTo>
                <a:lnTo>
                  <a:pt x="461" y="768"/>
                </a:lnTo>
                <a:lnTo>
                  <a:pt x="461" y="766"/>
                </a:lnTo>
                <a:close/>
                <a:moveTo>
                  <a:pt x="473" y="766"/>
                </a:moveTo>
                <a:lnTo>
                  <a:pt x="482" y="766"/>
                </a:lnTo>
                <a:lnTo>
                  <a:pt x="482" y="768"/>
                </a:lnTo>
                <a:lnTo>
                  <a:pt x="473" y="768"/>
                </a:lnTo>
                <a:lnTo>
                  <a:pt x="473" y="766"/>
                </a:lnTo>
                <a:close/>
                <a:moveTo>
                  <a:pt x="485" y="766"/>
                </a:moveTo>
                <a:lnTo>
                  <a:pt x="495" y="766"/>
                </a:lnTo>
                <a:lnTo>
                  <a:pt x="495" y="768"/>
                </a:lnTo>
                <a:lnTo>
                  <a:pt x="485" y="768"/>
                </a:lnTo>
                <a:lnTo>
                  <a:pt x="485" y="766"/>
                </a:lnTo>
                <a:close/>
                <a:moveTo>
                  <a:pt x="498" y="766"/>
                </a:moveTo>
                <a:lnTo>
                  <a:pt x="507" y="766"/>
                </a:lnTo>
                <a:lnTo>
                  <a:pt x="507" y="768"/>
                </a:lnTo>
                <a:lnTo>
                  <a:pt x="498" y="768"/>
                </a:lnTo>
                <a:lnTo>
                  <a:pt x="498" y="766"/>
                </a:lnTo>
                <a:close/>
                <a:moveTo>
                  <a:pt x="510" y="766"/>
                </a:moveTo>
                <a:lnTo>
                  <a:pt x="520" y="766"/>
                </a:lnTo>
                <a:lnTo>
                  <a:pt x="520" y="768"/>
                </a:lnTo>
                <a:lnTo>
                  <a:pt x="510" y="768"/>
                </a:lnTo>
                <a:lnTo>
                  <a:pt x="510" y="766"/>
                </a:lnTo>
                <a:close/>
                <a:moveTo>
                  <a:pt x="523" y="766"/>
                </a:moveTo>
                <a:lnTo>
                  <a:pt x="532" y="766"/>
                </a:lnTo>
                <a:lnTo>
                  <a:pt x="532" y="768"/>
                </a:lnTo>
                <a:lnTo>
                  <a:pt x="523" y="768"/>
                </a:lnTo>
                <a:lnTo>
                  <a:pt x="523" y="766"/>
                </a:lnTo>
                <a:close/>
                <a:moveTo>
                  <a:pt x="535" y="766"/>
                </a:moveTo>
                <a:lnTo>
                  <a:pt x="545" y="766"/>
                </a:lnTo>
                <a:lnTo>
                  <a:pt x="545" y="768"/>
                </a:lnTo>
                <a:lnTo>
                  <a:pt x="535" y="768"/>
                </a:lnTo>
                <a:lnTo>
                  <a:pt x="535" y="766"/>
                </a:lnTo>
                <a:close/>
                <a:moveTo>
                  <a:pt x="548" y="766"/>
                </a:moveTo>
                <a:lnTo>
                  <a:pt x="557" y="766"/>
                </a:lnTo>
                <a:lnTo>
                  <a:pt x="557" y="768"/>
                </a:lnTo>
                <a:lnTo>
                  <a:pt x="548" y="768"/>
                </a:lnTo>
                <a:lnTo>
                  <a:pt x="548" y="766"/>
                </a:lnTo>
                <a:close/>
                <a:moveTo>
                  <a:pt x="560" y="766"/>
                </a:moveTo>
                <a:lnTo>
                  <a:pt x="569" y="766"/>
                </a:lnTo>
                <a:lnTo>
                  <a:pt x="569" y="768"/>
                </a:lnTo>
                <a:lnTo>
                  <a:pt x="560" y="768"/>
                </a:lnTo>
                <a:lnTo>
                  <a:pt x="560" y="766"/>
                </a:lnTo>
                <a:close/>
                <a:moveTo>
                  <a:pt x="573" y="766"/>
                </a:moveTo>
                <a:lnTo>
                  <a:pt x="582" y="766"/>
                </a:lnTo>
                <a:lnTo>
                  <a:pt x="582" y="768"/>
                </a:lnTo>
                <a:lnTo>
                  <a:pt x="573" y="768"/>
                </a:lnTo>
                <a:lnTo>
                  <a:pt x="573" y="766"/>
                </a:lnTo>
                <a:close/>
                <a:moveTo>
                  <a:pt x="585" y="766"/>
                </a:moveTo>
                <a:lnTo>
                  <a:pt x="594" y="766"/>
                </a:lnTo>
                <a:lnTo>
                  <a:pt x="594" y="768"/>
                </a:lnTo>
                <a:lnTo>
                  <a:pt x="585" y="768"/>
                </a:lnTo>
                <a:lnTo>
                  <a:pt x="585" y="766"/>
                </a:lnTo>
                <a:close/>
                <a:moveTo>
                  <a:pt x="597" y="766"/>
                </a:moveTo>
                <a:lnTo>
                  <a:pt x="607" y="766"/>
                </a:lnTo>
                <a:lnTo>
                  <a:pt x="607" y="768"/>
                </a:lnTo>
                <a:lnTo>
                  <a:pt x="597" y="768"/>
                </a:lnTo>
                <a:lnTo>
                  <a:pt x="597" y="766"/>
                </a:lnTo>
                <a:close/>
                <a:moveTo>
                  <a:pt x="610" y="766"/>
                </a:moveTo>
                <a:lnTo>
                  <a:pt x="619" y="766"/>
                </a:lnTo>
                <a:lnTo>
                  <a:pt x="619" y="768"/>
                </a:lnTo>
                <a:lnTo>
                  <a:pt x="610" y="768"/>
                </a:lnTo>
                <a:lnTo>
                  <a:pt x="610" y="766"/>
                </a:lnTo>
                <a:close/>
                <a:moveTo>
                  <a:pt x="622" y="766"/>
                </a:moveTo>
                <a:lnTo>
                  <a:pt x="632" y="766"/>
                </a:lnTo>
                <a:lnTo>
                  <a:pt x="632" y="768"/>
                </a:lnTo>
                <a:lnTo>
                  <a:pt x="622" y="768"/>
                </a:lnTo>
                <a:lnTo>
                  <a:pt x="622" y="766"/>
                </a:lnTo>
                <a:close/>
                <a:moveTo>
                  <a:pt x="635" y="766"/>
                </a:moveTo>
                <a:lnTo>
                  <a:pt x="644" y="766"/>
                </a:lnTo>
                <a:lnTo>
                  <a:pt x="644" y="768"/>
                </a:lnTo>
                <a:lnTo>
                  <a:pt x="635" y="768"/>
                </a:lnTo>
                <a:lnTo>
                  <a:pt x="635" y="766"/>
                </a:lnTo>
                <a:close/>
                <a:moveTo>
                  <a:pt x="647" y="766"/>
                </a:moveTo>
                <a:lnTo>
                  <a:pt x="656" y="766"/>
                </a:lnTo>
                <a:lnTo>
                  <a:pt x="656" y="768"/>
                </a:lnTo>
                <a:lnTo>
                  <a:pt x="647" y="768"/>
                </a:lnTo>
                <a:lnTo>
                  <a:pt x="647" y="766"/>
                </a:lnTo>
                <a:close/>
                <a:moveTo>
                  <a:pt x="660" y="766"/>
                </a:moveTo>
                <a:lnTo>
                  <a:pt x="669" y="766"/>
                </a:lnTo>
                <a:lnTo>
                  <a:pt x="669" y="768"/>
                </a:lnTo>
                <a:lnTo>
                  <a:pt x="660" y="768"/>
                </a:lnTo>
                <a:lnTo>
                  <a:pt x="660" y="766"/>
                </a:lnTo>
                <a:close/>
                <a:moveTo>
                  <a:pt x="672" y="766"/>
                </a:moveTo>
                <a:lnTo>
                  <a:pt x="681" y="766"/>
                </a:lnTo>
                <a:lnTo>
                  <a:pt x="681" y="768"/>
                </a:lnTo>
                <a:lnTo>
                  <a:pt x="672" y="768"/>
                </a:lnTo>
                <a:lnTo>
                  <a:pt x="672" y="766"/>
                </a:lnTo>
                <a:close/>
                <a:moveTo>
                  <a:pt x="684" y="766"/>
                </a:moveTo>
                <a:lnTo>
                  <a:pt x="694" y="766"/>
                </a:lnTo>
                <a:lnTo>
                  <a:pt x="694" y="768"/>
                </a:lnTo>
                <a:lnTo>
                  <a:pt x="684" y="768"/>
                </a:lnTo>
                <a:lnTo>
                  <a:pt x="684" y="766"/>
                </a:lnTo>
                <a:close/>
                <a:moveTo>
                  <a:pt x="697" y="766"/>
                </a:moveTo>
                <a:lnTo>
                  <a:pt x="706" y="766"/>
                </a:lnTo>
                <a:lnTo>
                  <a:pt x="706" y="768"/>
                </a:lnTo>
                <a:lnTo>
                  <a:pt x="697" y="768"/>
                </a:lnTo>
                <a:lnTo>
                  <a:pt x="697" y="766"/>
                </a:lnTo>
                <a:close/>
                <a:moveTo>
                  <a:pt x="709" y="766"/>
                </a:moveTo>
                <a:lnTo>
                  <a:pt x="719" y="766"/>
                </a:lnTo>
                <a:lnTo>
                  <a:pt x="719" y="768"/>
                </a:lnTo>
                <a:lnTo>
                  <a:pt x="709" y="768"/>
                </a:lnTo>
                <a:lnTo>
                  <a:pt x="709" y="766"/>
                </a:lnTo>
                <a:close/>
                <a:moveTo>
                  <a:pt x="722" y="766"/>
                </a:moveTo>
                <a:lnTo>
                  <a:pt x="731" y="766"/>
                </a:lnTo>
                <a:lnTo>
                  <a:pt x="731" y="768"/>
                </a:lnTo>
                <a:lnTo>
                  <a:pt x="722" y="768"/>
                </a:lnTo>
                <a:lnTo>
                  <a:pt x="722" y="766"/>
                </a:lnTo>
                <a:close/>
                <a:moveTo>
                  <a:pt x="734" y="766"/>
                </a:moveTo>
                <a:lnTo>
                  <a:pt x="744" y="766"/>
                </a:lnTo>
                <a:lnTo>
                  <a:pt x="744" y="768"/>
                </a:lnTo>
                <a:lnTo>
                  <a:pt x="734" y="768"/>
                </a:lnTo>
                <a:lnTo>
                  <a:pt x="734" y="766"/>
                </a:lnTo>
                <a:close/>
                <a:moveTo>
                  <a:pt x="747" y="766"/>
                </a:moveTo>
                <a:lnTo>
                  <a:pt x="756" y="766"/>
                </a:lnTo>
                <a:lnTo>
                  <a:pt x="756" y="768"/>
                </a:lnTo>
                <a:lnTo>
                  <a:pt x="747" y="768"/>
                </a:lnTo>
                <a:lnTo>
                  <a:pt x="747" y="766"/>
                </a:lnTo>
                <a:close/>
                <a:moveTo>
                  <a:pt x="759" y="766"/>
                </a:moveTo>
                <a:lnTo>
                  <a:pt x="768" y="766"/>
                </a:lnTo>
                <a:lnTo>
                  <a:pt x="768" y="768"/>
                </a:lnTo>
                <a:lnTo>
                  <a:pt x="759" y="768"/>
                </a:lnTo>
                <a:lnTo>
                  <a:pt x="759" y="766"/>
                </a:lnTo>
                <a:close/>
                <a:moveTo>
                  <a:pt x="772" y="766"/>
                </a:moveTo>
                <a:lnTo>
                  <a:pt x="781" y="766"/>
                </a:lnTo>
                <a:lnTo>
                  <a:pt x="781" y="768"/>
                </a:lnTo>
                <a:lnTo>
                  <a:pt x="772" y="768"/>
                </a:lnTo>
                <a:lnTo>
                  <a:pt x="772" y="766"/>
                </a:lnTo>
                <a:close/>
                <a:moveTo>
                  <a:pt x="784" y="766"/>
                </a:moveTo>
                <a:lnTo>
                  <a:pt x="793" y="766"/>
                </a:lnTo>
                <a:lnTo>
                  <a:pt x="793" y="768"/>
                </a:lnTo>
                <a:lnTo>
                  <a:pt x="784" y="768"/>
                </a:lnTo>
                <a:lnTo>
                  <a:pt x="784" y="766"/>
                </a:lnTo>
                <a:close/>
                <a:moveTo>
                  <a:pt x="796" y="766"/>
                </a:moveTo>
                <a:lnTo>
                  <a:pt x="806" y="766"/>
                </a:lnTo>
                <a:lnTo>
                  <a:pt x="806" y="768"/>
                </a:lnTo>
                <a:lnTo>
                  <a:pt x="796" y="768"/>
                </a:lnTo>
                <a:lnTo>
                  <a:pt x="796" y="766"/>
                </a:lnTo>
                <a:close/>
                <a:moveTo>
                  <a:pt x="809" y="766"/>
                </a:moveTo>
                <a:lnTo>
                  <a:pt x="818" y="766"/>
                </a:lnTo>
                <a:lnTo>
                  <a:pt x="818" y="768"/>
                </a:lnTo>
                <a:lnTo>
                  <a:pt x="809" y="768"/>
                </a:lnTo>
                <a:lnTo>
                  <a:pt x="809" y="766"/>
                </a:lnTo>
                <a:close/>
                <a:moveTo>
                  <a:pt x="821" y="766"/>
                </a:moveTo>
                <a:lnTo>
                  <a:pt x="831" y="766"/>
                </a:lnTo>
                <a:lnTo>
                  <a:pt x="831" y="768"/>
                </a:lnTo>
                <a:lnTo>
                  <a:pt x="821" y="768"/>
                </a:lnTo>
                <a:lnTo>
                  <a:pt x="821" y="766"/>
                </a:lnTo>
                <a:close/>
                <a:moveTo>
                  <a:pt x="834" y="766"/>
                </a:moveTo>
                <a:lnTo>
                  <a:pt x="843" y="766"/>
                </a:lnTo>
                <a:lnTo>
                  <a:pt x="843" y="768"/>
                </a:lnTo>
                <a:lnTo>
                  <a:pt x="834" y="768"/>
                </a:lnTo>
                <a:lnTo>
                  <a:pt x="834" y="766"/>
                </a:lnTo>
                <a:close/>
                <a:moveTo>
                  <a:pt x="846" y="766"/>
                </a:moveTo>
                <a:lnTo>
                  <a:pt x="855" y="766"/>
                </a:lnTo>
                <a:lnTo>
                  <a:pt x="855" y="768"/>
                </a:lnTo>
                <a:lnTo>
                  <a:pt x="846" y="768"/>
                </a:lnTo>
                <a:lnTo>
                  <a:pt x="846" y="766"/>
                </a:lnTo>
                <a:close/>
                <a:moveTo>
                  <a:pt x="859" y="766"/>
                </a:moveTo>
                <a:lnTo>
                  <a:pt x="868" y="766"/>
                </a:lnTo>
                <a:lnTo>
                  <a:pt x="868" y="768"/>
                </a:lnTo>
                <a:lnTo>
                  <a:pt x="859" y="768"/>
                </a:lnTo>
                <a:lnTo>
                  <a:pt x="859" y="766"/>
                </a:lnTo>
                <a:close/>
                <a:moveTo>
                  <a:pt x="871" y="766"/>
                </a:moveTo>
                <a:lnTo>
                  <a:pt x="880" y="766"/>
                </a:lnTo>
                <a:lnTo>
                  <a:pt x="880" y="768"/>
                </a:lnTo>
                <a:lnTo>
                  <a:pt x="871" y="768"/>
                </a:lnTo>
                <a:lnTo>
                  <a:pt x="871" y="766"/>
                </a:lnTo>
                <a:close/>
                <a:moveTo>
                  <a:pt x="883" y="766"/>
                </a:moveTo>
                <a:lnTo>
                  <a:pt x="893" y="766"/>
                </a:lnTo>
                <a:lnTo>
                  <a:pt x="893" y="768"/>
                </a:lnTo>
                <a:lnTo>
                  <a:pt x="883" y="768"/>
                </a:lnTo>
                <a:lnTo>
                  <a:pt x="883" y="766"/>
                </a:lnTo>
                <a:close/>
                <a:moveTo>
                  <a:pt x="896" y="766"/>
                </a:moveTo>
                <a:lnTo>
                  <a:pt x="905" y="766"/>
                </a:lnTo>
                <a:lnTo>
                  <a:pt x="905" y="768"/>
                </a:lnTo>
                <a:lnTo>
                  <a:pt x="896" y="768"/>
                </a:lnTo>
                <a:lnTo>
                  <a:pt x="896" y="766"/>
                </a:lnTo>
                <a:close/>
                <a:moveTo>
                  <a:pt x="908" y="766"/>
                </a:moveTo>
                <a:lnTo>
                  <a:pt x="918" y="766"/>
                </a:lnTo>
                <a:lnTo>
                  <a:pt x="918" y="768"/>
                </a:lnTo>
                <a:lnTo>
                  <a:pt x="908" y="768"/>
                </a:lnTo>
                <a:lnTo>
                  <a:pt x="908" y="766"/>
                </a:lnTo>
                <a:close/>
                <a:moveTo>
                  <a:pt x="921" y="766"/>
                </a:moveTo>
                <a:lnTo>
                  <a:pt x="930" y="766"/>
                </a:lnTo>
                <a:lnTo>
                  <a:pt x="930" y="768"/>
                </a:lnTo>
                <a:lnTo>
                  <a:pt x="921" y="768"/>
                </a:lnTo>
                <a:lnTo>
                  <a:pt x="921" y="766"/>
                </a:lnTo>
                <a:close/>
                <a:moveTo>
                  <a:pt x="933" y="766"/>
                </a:moveTo>
                <a:lnTo>
                  <a:pt x="943" y="766"/>
                </a:lnTo>
                <a:lnTo>
                  <a:pt x="943" y="768"/>
                </a:lnTo>
                <a:lnTo>
                  <a:pt x="933" y="768"/>
                </a:lnTo>
                <a:lnTo>
                  <a:pt x="933" y="766"/>
                </a:lnTo>
                <a:close/>
                <a:moveTo>
                  <a:pt x="946" y="766"/>
                </a:moveTo>
                <a:lnTo>
                  <a:pt x="955" y="766"/>
                </a:lnTo>
                <a:lnTo>
                  <a:pt x="955" y="768"/>
                </a:lnTo>
                <a:lnTo>
                  <a:pt x="946" y="768"/>
                </a:lnTo>
                <a:lnTo>
                  <a:pt x="946" y="766"/>
                </a:lnTo>
                <a:close/>
                <a:moveTo>
                  <a:pt x="958" y="766"/>
                </a:moveTo>
                <a:lnTo>
                  <a:pt x="967" y="766"/>
                </a:lnTo>
                <a:lnTo>
                  <a:pt x="967" y="768"/>
                </a:lnTo>
                <a:lnTo>
                  <a:pt x="958" y="768"/>
                </a:lnTo>
                <a:lnTo>
                  <a:pt x="958" y="766"/>
                </a:lnTo>
                <a:close/>
                <a:moveTo>
                  <a:pt x="971" y="766"/>
                </a:moveTo>
                <a:lnTo>
                  <a:pt x="980" y="766"/>
                </a:lnTo>
                <a:lnTo>
                  <a:pt x="980" y="768"/>
                </a:lnTo>
                <a:lnTo>
                  <a:pt x="971" y="768"/>
                </a:lnTo>
                <a:lnTo>
                  <a:pt x="971" y="766"/>
                </a:lnTo>
                <a:close/>
                <a:moveTo>
                  <a:pt x="983" y="766"/>
                </a:moveTo>
                <a:lnTo>
                  <a:pt x="992" y="766"/>
                </a:lnTo>
                <a:lnTo>
                  <a:pt x="992" y="768"/>
                </a:lnTo>
                <a:lnTo>
                  <a:pt x="983" y="768"/>
                </a:lnTo>
                <a:lnTo>
                  <a:pt x="983" y="766"/>
                </a:lnTo>
                <a:close/>
                <a:moveTo>
                  <a:pt x="995" y="766"/>
                </a:moveTo>
                <a:lnTo>
                  <a:pt x="1005" y="766"/>
                </a:lnTo>
                <a:lnTo>
                  <a:pt x="1005" y="768"/>
                </a:lnTo>
                <a:lnTo>
                  <a:pt x="995" y="768"/>
                </a:lnTo>
                <a:lnTo>
                  <a:pt x="995" y="766"/>
                </a:lnTo>
                <a:close/>
                <a:moveTo>
                  <a:pt x="1008" y="766"/>
                </a:moveTo>
                <a:lnTo>
                  <a:pt x="1017" y="766"/>
                </a:lnTo>
                <a:lnTo>
                  <a:pt x="1017" y="768"/>
                </a:lnTo>
                <a:lnTo>
                  <a:pt x="1008" y="768"/>
                </a:lnTo>
                <a:lnTo>
                  <a:pt x="1008" y="766"/>
                </a:lnTo>
                <a:close/>
                <a:moveTo>
                  <a:pt x="1020" y="766"/>
                </a:moveTo>
                <a:lnTo>
                  <a:pt x="1030" y="766"/>
                </a:lnTo>
                <a:lnTo>
                  <a:pt x="1030" y="768"/>
                </a:lnTo>
                <a:lnTo>
                  <a:pt x="1020" y="768"/>
                </a:lnTo>
                <a:lnTo>
                  <a:pt x="1020" y="766"/>
                </a:lnTo>
                <a:close/>
                <a:moveTo>
                  <a:pt x="1033" y="766"/>
                </a:moveTo>
                <a:lnTo>
                  <a:pt x="1042" y="766"/>
                </a:lnTo>
                <a:lnTo>
                  <a:pt x="1042" y="768"/>
                </a:lnTo>
                <a:lnTo>
                  <a:pt x="1033" y="768"/>
                </a:lnTo>
                <a:lnTo>
                  <a:pt x="1033" y="766"/>
                </a:lnTo>
                <a:close/>
                <a:moveTo>
                  <a:pt x="1045" y="766"/>
                </a:moveTo>
                <a:lnTo>
                  <a:pt x="1054" y="766"/>
                </a:lnTo>
                <a:lnTo>
                  <a:pt x="1054" y="768"/>
                </a:lnTo>
                <a:lnTo>
                  <a:pt x="1045" y="768"/>
                </a:lnTo>
                <a:lnTo>
                  <a:pt x="1045" y="766"/>
                </a:lnTo>
                <a:close/>
                <a:moveTo>
                  <a:pt x="1058" y="766"/>
                </a:moveTo>
                <a:lnTo>
                  <a:pt x="1067" y="766"/>
                </a:lnTo>
                <a:lnTo>
                  <a:pt x="1067" y="768"/>
                </a:lnTo>
                <a:lnTo>
                  <a:pt x="1058" y="768"/>
                </a:lnTo>
                <a:lnTo>
                  <a:pt x="1058" y="766"/>
                </a:lnTo>
                <a:close/>
                <a:moveTo>
                  <a:pt x="1070" y="766"/>
                </a:moveTo>
                <a:lnTo>
                  <a:pt x="1079" y="766"/>
                </a:lnTo>
                <a:lnTo>
                  <a:pt x="1079" y="768"/>
                </a:lnTo>
                <a:lnTo>
                  <a:pt x="1070" y="768"/>
                </a:lnTo>
                <a:lnTo>
                  <a:pt x="1070" y="766"/>
                </a:lnTo>
                <a:close/>
                <a:moveTo>
                  <a:pt x="1082" y="766"/>
                </a:moveTo>
                <a:lnTo>
                  <a:pt x="1092" y="766"/>
                </a:lnTo>
                <a:lnTo>
                  <a:pt x="1092" y="768"/>
                </a:lnTo>
                <a:lnTo>
                  <a:pt x="1082" y="768"/>
                </a:lnTo>
                <a:lnTo>
                  <a:pt x="1082" y="766"/>
                </a:lnTo>
                <a:close/>
                <a:moveTo>
                  <a:pt x="1095" y="766"/>
                </a:moveTo>
                <a:lnTo>
                  <a:pt x="1104" y="766"/>
                </a:lnTo>
                <a:lnTo>
                  <a:pt x="1104" y="768"/>
                </a:lnTo>
                <a:lnTo>
                  <a:pt x="1095" y="768"/>
                </a:lnTo>
                <a:lnTo>
                  <a:pt x="1095" y="766"/>
                </a:lnTo>
                <a:close/>
                <a:moveTo>
                  <a:pt x="1107" y="766"/>
                </a:moveTo>
                <a:lnTo>
                  <a:pt x="1117" y="766"/>
                </a:lnTo>
                <a:lnTo>
                  <a:pt x="1117" y="768"/>
                </a:lnTo>
                <a:lnTo>
                  <a:pt x="1107" y="768"/>
                </a:lnTo>
                <a:lnTo>
                  <a:pt x="1107" y="766"/>
                </a:lnTo>
                <a:close/>
                <a:moveTo>
                  <a:pt x="1120" y="766"/>
                </a:moveTo>
                <a:lnTo>
                  <a:pt x="1129" y="766"/>
                </a:lnTo>
                <a:lnTo>
                  <a:pt x="1129" y="768"/>
                </a:lnTo>
                <a:lnTo>
                  <a:pt x="1120" y="768"/>
                </a:lnTo>
                <a:lnTo>
                  <a:pt x="1120" y="766"/>
                </a:lnTo>
                <a:close/>
                <a:moveTo>
                  <a:pt x="1132" y="766"/>
                </a:moveTo>
                <a:lnTo>
                  <a:pt x="1142" y="766"/>
                </a:lnTo>
                <a:lnTo>
                  <a:pt x="1142" y="768"/>
                </a:lnTo>
                <a:lnTo>
                  <a:pt x="1132" y="768"/>
                </a:lnTo>
                <a:lnTo>
                  <a:pt x="1132" y="766"/>
                </a:lnTo>
                <a:close/>
                <a:moveTo>
                  <a:pt x="1145" y="766"/>
                </a:moveTo>
                <a:lnTo>
                  <a:pt x="1154" y="766"/>
                </a:lnTo>
                <a:lnTo>
                  <a:pt x="1154" y="768"/>
                </a:lnTo>
                <a:lnTo>
                  <a:pt x="1145" y="768"/>
                </a:lnTo>
                <a:lnTo>
                  <a:pt x="1145" y="766"/>
                </a:lnTo>
                <a:close/>
                <a:moveTo>
                  <a:pt x="1157" y="766"/>
                </a:moveTo>
                <a:lnTo>
                  <a:pt x="1166" y="766"/>
                </a:lnTo>
                <a:lnTo>
                  <a:pt x="1166" y="768"/>
                </a:lnTo>
                <a:lnTo>
                  <a:pt x="1157" y="768"/>
                </a:lnTo>
                <a:lnTo>
                  <a:pt x="1157" y="766"/>
                </a:lnTo>
                <a:close/>
                <a:moveTo>
                  <a:pt x="1170" y="766"/>
                </a:moveTo>
                <a:lnTo>
                  <a:pt x="1179" y="766"/>
                </a:lnTo>
                <a:lnTo>
                  <a:pt x="1179" y="768"/>
                </a:lnTo>
                <a:lnTo>
                  <a:pt x="1170" y="768"/>
                </a:lnTo>
                <a:lnTo>
                  <a:pt x="1170" y="766"/>
                </a:lnTo>
                <a:close/>
                <a:moveTo>
                  <a:pt x="1182" y="766"/>
                </a:moveTo>
                <a:lnTo>
                  <a:pt x="1191" y="766"/>
                </a:lnTo>
                <a:lnTo>
                  <a:pt x="1191" y="768"/>
                </a:lnTo>
                <a:lnTo>
                  <a:pt x="1182" y="768"/>
                </a:lnTo>
                <a:lnTo>
                  <a:pt x="1182" y="766"/>
                </a:lnTo>
                <a:close/>
                <a:moveTo>
                  <a:pt x="1194" y="766"/>
                </a:moveTo>
                <a:lnTo>
                  <a:pt x="1204" y="766"/>
                </a:lnTo>
                <a:lnTo>
                  <a:pt x="1204" y="768"/>
                </a:lnTo>
                <a:lnTo>
                  <a:pt x="1194" y="768"/>
                </a:lnTo>
                <a:lnTo>
                  <a:pt x="1194" y="766"/>
                </a:lnTo>
                <a:close/>
                <a:moveTo>
                  <a:pt x="1207" y="766"/>
                </a:moveTo>
                <a:lnTo>
                  <a:pt x="1216" y="766"/>
                </a:lnTo>
                <a:lnTo>
                  <a:pt x="1216" y="768"/>
                </a:lnTo>
                <a:lnTo>
                  <a:pt x="1207" y="768"/>
                </a:lnTo>
                <a:lnTo>
                  <a:pt x="1207" y="766"/>
                </a:lnTo>
                <a:close/>
                <a:moveTo>
                  <a:pt x="1219" y="766"/>
                </a:moveTo>
                <a:lnTo>
                  <a:pt x="1229" y="766"/>
                </a:lnTo>
                <a:lnTo>
                  <a:pt x="1229" y="768"/>
                </a:lnTo>
                <a:lnTo>
                  <a:pt x="1219" y="768"/>
                </a:lnTo>
                <a:lnTo>
                  <a:pt x="1219" y="766"/>
                </a:lnTo>
                <a:close/>
                <a:moveTo>
                  <a:pt x="1232" y="766"/>
                </a:moveTo>
                <a:lnTo>
                  <a:pt x="1241" y="766"/>
                </a:lnTo>
                <a:lnTo>
                  <a:pt x="1241" y="768"/>
                </a:lnTo>
                <a:lnTo>
                  <a:pt x="1232" y="768"/>
                </a:lnTo>
                <a:lnTo>
                  <a:pt x="1232" y="766"/>
                </a:lnTo>
                <a:close/>
                <a:moveTo>
                  <a:pt x="1244" y="766"/>
                </a:moveTo>
                <a:lnTo>
                  <a:pt x="1253" y="766"/>
                </a:lnTo>
                <a:lnTo>
                  <a:pt x="1253" y="768"/>
                </a:lnTo>
                <a:lnTo>
                  <a:pt x="1244" y="768"/>
                </a:lnTo>
                <a:lnTo>
                  <a:pt x="1244" y="766"/>
                </a:lnTo>
                <a:close/>
                <a:moveTo>
                  <a:pt x="1257" y="766"/>
                </a:moveTo>
                <a:lnTo>
                  <a:pt x="1266" y="766"/>
                </a:lnTo>
                <a:lnTo>
                  <a:pt x="1266" y="768"/>
                </a:lnTo>
                <a:lnTo>
                  <a:pt x="1257" y="768"/>
                </a:lnTo>
                <a:lnTo>
                  <a:pt x="1257" y="766"/>
                </a:lnTo>
                <a:close/>
                <a:moveTo>
                  <a:pt x="1269" y="766"/>
                </a:moveTo>
                <a:lnTo>
                  <a:pt x="1278" y="766"/>
                </a:lnTo>
                <a:lnTo>
                  <a:pt x="1278" y="768"/>
                </a:lnTo>
                <a:lnTo>
                  <a:pt x="1269" y="768"/>
                </a:lnTo>
                <a:lnTo>
                  <a:pt x="1269" y="766"/>
                </a:lnTo>
                <a:close/>
                <a:moveTo>
                  <a:pt x="1281" y="766"/>
                </a:moveTo>
                <a:lnTo>
                  <a:pt x="1291" y="766"/>
                </a:lnTo>
                <a:lnTo>
                  <a:pt x="1291" y="768"/>
                </a:lnTo>
                <a:lnTo>
                  <a:pt x="1281" y="768"/>
                </a:lnTo>
                <a:lnTo>
                  <a:pt x="1281" y="766"/>
                </a:lnTo>
                <a:close/>
                <a:moveTo>
                  <a:pt x="1294" y="766"/>
                </a:moveTo>
                <a:lnTo>
                  <a:pt x="1303" y="766"/>
                </a:lnTo>
                <a:lnTo>
                  <a:pt x="1303" y="768"/>
                </a:lnTo>
                <a:lnTo>
                  <a:pt x="1294" y="768"/>
                </a:lnTo>
                <a:lnTo>
                  <a:pt x="1294" y="766"/>
                </a:lnTo>
                <a:close/>
                <a:moveTo>
                  <a:pt x="1306" y="766"/>
                </a:moveTo>
                <a:lnTo>
                  <a:pt x="1316" y="766"/>
                </a:lnTo>
                <a:lnTo>
                  <a:pt x="1316" y="768"/>
                </a:lnTo>
                <a:lnTo>
                  <a:pt x="1306" y="768"/>
                </a:lnTo>
                <a:lnTo>
                  <a:pt x="1306" y="766"/>
                </a:lnTo>
                <a:close/>
                <a:moveTo>
                  <a:pt x="1319" y="766"/>
                </a:moveTo>
                <a:lnTo>
                  <a:pt x="1328" y="766"/>
                </a:lnTo>
                <a:lnTo>
                  <a:pt x="1328" y="768"/>
                </a:lnTo>
                <a:lnTo>
                  <a:pt x="1319" y="768"/>
                </a:lnTo>
                <a:lnTo>
                  <a:pt x="1319" y="766"/>
                </a:lnTo>
                <a:close/>
                <a:moveTo>
                  <a:pt x="1331" y="766"/>
                </a:moveTo>
                <a:lnTo>
                  <a:pt x="1341" y="766"/>
                </a:lnTo>
                <a:lnTo>
                  <a:pt x="1341" y="768"/>
                </a:lnTo>
                <a:lnTo>
                  <a:pt x="1331" y="768"/>
                </a:lnTo>
                <a:lnTo>
                  <a:pt x="1331" y="766"/>
                </a:lnTo>
                <a:close/>
                <a:moveTo>
                  <a:pt x="1344" y="766"/>
                </a:moveTo>
                <a:lnTo>
                  <a:pt x="1353" y="766"/>
                </a:lnTo>
                <a:lnTo>
                  <a:pt x="1353" y="768"/>
                </a:lnTo>
                <a:lnTo>
                  <a:pt x="1344" y="768"/>
                </a:lnTo>
                <a:lnTo>
                  <a:pt x="1344" y="766"/>
                </a:lnTo>
                <a:close/>
                <a:moveTo>
                  <a:pt x="1356" y="766"/>
                </a:moveTo>
                <a:lnTo>
                  <a:pt x="1365" y="766"/>
                </a:lnTo>
                <a:lnTo>
                  <a:pt x="1365" y="768"/>
                </a:lnTo>
                <a:lnTo>
                  <a:pt x="1356" y="768"/>
                </a:lnTo>
                <a:lnTo>
                  <a:pt x="1356" y="766"/>
                </a:lnTo>
                <a:close/>
                <a:moveTo>
                  <a:pt x="1369" y="766"/>
                </a:moveTo>
                <a:lnTo>
                  <a:pt x="1378" y="766"/>
                </a:lnTo>
                <a:lnTo>
                  <a:pt x="1378" y="768"/>
                </a:lnTo>
                <a:lnTo>
                  <a:pt x="1369" y="768"/>
                </a:lnTo>
                <a:lnTo>
                  <a:pt x="1369" y="766"/>
                </a:lnTo>
                <a:close/>
                <a:moveTo>
                  <a:pt x="1381" y="766"/>
                </a:moveTo>
                <a:lnTo>
                  <a:pt x="1390" y="766"/>
                </a:lnTo>
                <a:lnTo>
                  <a:pt x="1390" y="768"/>
                </a:lnTo>
                <a:lnTo>
                  <a:pt x="1381" y="768"/>
                </a:lnTo>
                <a:lnTo>
                  <a:pt x="1381" y="766"/>
                </a:lnTo>
                <a:close/>
                <a:moveTo>
                  <a:pt x="1393" y="766"/>
                </a:moveTo>
                <a:lnTo>
                  <a:pt x="1403" y="766"/>
                </a:lnTo>
                <a:lnTo>
                  <a:pt x="1403" y="768"/>
                </a:lnTo>
                <a:lnTo>
                  <a:pt x="1393" y="768"/>
                </a:lnTo>
                <a:lnTo>
                  <a:pt x="1393" y="766"/>
                </a:lnTo>
                <a:close/>
                <a:moveTo>
                  <a:pt x="1406" y="766"/>
                </a:moveTo>
                <a:lnTo>
                  <a:pt x="1415" y="766"/>
                </a:lnTo>
                <a:lnTo>
                  <a:pt x="1415" y="768"/>
                </a:lnTo>
                <a:lnTo>
                  <a:pt x="1406" y="768"/>
                </a:lnTo>
                <a:lnTo>
                  <a:pt x="1406" y="766"/>
                </a:lnTo>
                <a:close/>
                <a:moveTo>
                  <a:pt x="1418" y="766"/>
                </a:moveTo>
                <a:lnTo>
                  <a:pt x="1428" y="766"/>
                </a:lnTo>
                <a:lnTo>
                  <a:pt x="1428" y="768"/>
                </a:lnTo>
                <a:lnTo>
                  <a:pt x="1418" y="768"/>
                </a:lnTo>
                <a:lnTo>
                  <a:pt x="1418" y="766"/>
                </a:lnTo>
                <a:close/>
                <a:moveTo>
                  <a:pt x="1431" y="766"/>
                </a:moveTo>
                <a:lnTo>
                  <a:pt x="1440" y="766"/>
                </a:lnTo>
                <a:lnTo>
                  <a:pt x="1440" y="768"/>
                </a:lnTo>
                <a:lnTo>
                  <a:pt x="1431" y="768"/>
                </a:lnTo>
                <a:lnTo>
                  <a:pt x="1431" y="766"/>
                </a:lnTo>
                <a:close/>
                <a:moveTo>
                  <a:pt x="1443" y="766"/>
                </a:moveTo>
                <a:lnTo>
                  <a:pt x="1453" y="766"/>
                </a:lnTo>
                <a:lnTo>
                  <a:pt x="1453" y="768"/>
                </a:lnTo>
                <a:lnTo>
                  <a:pt x="1443" y="768"/>
                </a:lnTo>
                <a:lnTo>
                  <a:pt x="1443" y="766"/>
                </a:lnTo>
                <a:close/>
                <a:moveTo>
                  <a:pt x="1456" y="766"/>
                </a:moveTo>
                <a:lnTo>
                  <a:pt x="1465" y="766"/>
                </a:lnTo>
                <a:lnTo>
                  <a:pt x="1465" y="768"/>
                </a:lnTo>
                <a:lnTo>
                  <a:pt x="1456" y="768"/>
                </a:lnTo>
                <a:lnTo>
                  <a:pt x="1456" y="766"/>
                </a:lnTo>
                <a:close/>
                <a:moveTo>
                  <a:pt x="1468" y="766"/>
                </a:moveTo>
                <a:lnTo>
                  <a:pt x="1477" y="766"/>
                </a:lnTo>
                <a:lnTo>
                  <a:pt x="1477" y="768"/>
                </a:lnTo>
                <a:lnTo>
                  <a:pt x="1468" y="768"/>
                </a:lnTo>
                <a:lnTo>
                  <a:pt x="1468" y="766"/>
                </a:lnTo>
                <a:close/>
                <a:moveTo>
                  <a:pt x="1480" y="766"/>
                </a:moveTo>
                <a:lnTo>
                  <a:pt x="1490" y="766"/>
                </a:lnTo>
                <a:lnTo>
                  <a:pt x="1490" y="768"/>
                </a:lnTo>
                <a:lnTo>
                  <a:pt x="1480" y="768"/>
                </a:lnTo>
                <a:lnTo>
                  <a:pt x="1480" y="766"/>
                </a:lnTo>
                <a:close/>
                <a:moveTo>
                  <a:pt x="1493" y="766"/>
                </a:moveTo>
                <a:lnTo>
                  <a:pt x="1502" y="766"/>
                </a:lnTo>
                <a:lnTo>
                  <a:pt x="1502" y="768"/>
                </a:lnTo>
                <a:lnTo>
                  <a:pt x="1493" y="768"/>
                </a:lnTo>
                <a:lnTo>
                  <a:pt x="1493" y="766"/>
                </a:lnTo>
                <a:close/>
                <a:moveTo>
                  <a:pt x="1505" y="766"/>
                </a:moveTo>
                <a:lnTo>
                  <a:pt x="1515" y="766"/>
                </a:lnTo>
                <a:lnTo>
                  <a:pt x="1515" y="768"/>
                </a:lnTo>
                <a:lnTo>
                  <a:pt x="1505" y="768"/>
                </a:lnTo>
                <a:lnTo>
                  <a:pt x="1505" y="766"/>
                </a:lnTo>
                <a:close/>
                <a:moveTo>
                  <a:pt x="1518" y="766"/>
                </a:moveTo>
                <a:lnTo>
                  <a:pt x="1527" y="766"/>
                </a:lnTo>
                <a:lnTo>
                  <a:pt x="1527" y="768"/>
                </a:lnTo>
                <a:lnTo>
                  <a:pt x="1518" y="768"/>
                </a:lnTo>
                <a:lnTo>
                  <a:pt x="1518" y="766"/>
                </a:lnTo>
                <a:close/>
                <a:moveTo>
                  <a:pt x="1530" y="766"/>
                </a:moveTo>
                <a:lnTo>
                  <a:pt x="1540" y="766"/>
                </a:lnTo>
                <a:lnTo>
                  <a:pt x="1540" y="768"/>
                </a:lnTo>
                <a:lnTo>
                  <a:pt x="1530" y="768"/>
                </a:lnTo>
                <a:lnTo>
                  <a:pt x="1530" y="766"/>
                </a:lnTo>
                <a:close/>
                <a:moveTo>
                  <a:pt x="1543" y="766"/>
                </a:moveTo>
                <a:lnTo>
                  <a:pt x="1552" y="766"/>
                </a:lnTo>
                <a:lnTo>
                  <a:pt x="1552" y="768"/>
                </a:lnTo>
                <a:lnTo>
                  <a:pt x="1543" y="768"/>
                </a:lnTo>
                <a:lnTo>
                  <a:pt x="1543" y="766"/>
                </a:lnTo>
                <a:close/>
                <a:moveTo>
                  <a:pt x="1555" y="766"/>
                </a:moveTo>
                <a:lnTo>
                  <a:pt x="1564" y="766"/>
                </a:lnTo>
                <a:lnTo>
                  <a:pt x="1564" y="768"/>
                </a:lnTo>
                <a:lnTo>
                  <a:pt x="1555" y="768"/>
                </a:lnTo>
                <a:lnTo>
                  <a:pt x="1555" y="766"/>
                </a:lnTo>
                <a:close/>
                <a:moveTo>
                  <a:pt x="1568" y="766"/>
                </a:moveTo>
                <a:lnTo>
                  <a:pt x="1577" y="766"/>
                </a:lnTo>
                <a:lnTo>
                  <a:pt x="1577" y="768"/>
                </a:lnTo>
                <a:lnTo>
                  <a:pt x="1568" y="768"/>
                </a:lnTo>
                <a:lnTo>
                  <a:pt x="1568" y="766"/>
                </a:lnTo>
                <a:close/>
                <a:moveTo>
                  <a:pt x="1580" y="766"/>
                </a:moveTo>
                <a:lnTo>
                  <a:pt x="1589" y="766"/>
                </a:lnTo>
                <a:lnTo>
                  <a:pt x="1589" y="768"/>
                </a:lnTo>
                <a:lnTo>
                  <a:pt x="1580" y="768"/>
                </a:lnTo>
                <a:lnTo>
                  <a:pt x="1580" y="766"/>
                </a:lnTo>
                <a:close/>
                <a:moveTo>
                  <a:pt x="1592" y="766"/>
                </a:moveTo>
                <a:lnTo>
                  <a:pt x="1602" y="766"/>
                </a:lnTo>
                <a:lnTo>
                  <a:pt x="1602" y="768"/>
                </a:lnTo>
                <a:lnTo>
                  <a:pt x="1592" y="768"/>
                </a:lnTo>
                <a:lnTo>
                  <a:pt x="1592" y="766"/>
                </a:lnTo>
                <a:close/>
                <a:moveTo>
                  <a:pt x="1605" y="766"/>
                </a:moveTo>
                <a:lnTo>
                  <a:pt x="1614" y="766"/>
                </a:lnTo>
                <a:lnTo>
                  <a:pt x="1614" y="768"/>
                </a:lnTo>
                <a:lnTo>
                  <a:pt x="1605" y="768"/>
                </a:lnTo>
                <a:lnTo>
                  <a:pt x="1605" y="766"/>
                </a:lnTo>
                <a:close/>
                <a:moveTo>
                  <a:pt x="1617" y="766"/>
                </a:moveTo>
                <a:lnTo>
                  <a:pt x="1627" y="766"/>
                </a:lnTo>
                <a:lnTo>
                  <a:pt x="1627" y="768"/>
                </a:lnTo>
                <a:lnTo>
                  <a:pt x="1617" y="768"/>
                </a:lnTo>
                <a:lnTo>
                  <a:pt x="1617" y="766"/>
                </a:lnTo>
                <a:close/>
                <a:moveTo>
                  <a:pt x="1630" y="766"/>
                </a:moveTo>
                <a:lnTo>
                  <a:pt x="1639" y="766"/>
                </a:lnTo>
                <a:lnTo>
                  <a:pt x="1639" y="768"/>
                </a:lnTo>
                <a:lnTo>
                  <a:pt x="1630" y="768"/>
                </a:lnTo>
                <a:lnTo>
                  <a:pt x="1630" y="766"/>
                </a:lnTo>
                <a:close/>
                <a:moveTo>
                  <a:pt x="1642" y="766"/>
                </a:moveTo>
                <a:lnTo>
                  <a:pt x="1652" y="766"/>
                </a:lnTo>
                <a:lnTo>
                  <a:pt x="1652" y="768"/>
                </a:lnTo>
                <a:lnTo>
                  <a:pt x="1642" y="768"/>
                </a:lnTo>
                <a:lnTo>
                  <a:pt x="1642" y="766"/>
                </a:lnTo>
                <a:close/>
                <a:moveTo>
                  <a:pt x="1655" y="766"/>
                </a:moveTo>
                <a:lnTo>
                  <a:pt x="1664" y="766"/>
                </a:lnTo>
                <a:lnTo>
                  <a:pt x="1664" y="768"/>
                </a:lnTo>
                <a:lnTo>
                  <a:pt x="1655" y="768"/>
                </a:lnTo>
                <a:lnTo>
                  <a:pt x="1655" y="766"/>
                </a:lnTo>
                <a:close/>
                <a:moveTo>
                  <a:pt x="1667" y="766"/>
                </a:moveTo>
                <a:lnTo>
                  <a:pt x="1676" y="766"/>
                </a:lnTo>
                <a:lnTo>
                  <a:pt x="1676" y="768"/>
                </a:lnTo>
                <a:lnTo>
                  <a:pt x="1667" y="768"/>
                </a:lnTo>
                <a:lnTo>
                  <a:pt x="1667" y="766"/>
                </a:lnTo>
                <a:close/>
                <a:moveTo>
                  <a:pt x="1680" y="766"/>
                </a:moveTo>
                <a:lnTo>
                  <a:pt x="1689" y="766"/>
                </a:lnTo>
                <a:lnTo>
                  <a:pt x="1689" y="768"/>
                </a:lnTo>
                <a:lnTo>
                  <a:pt x="1680" y="768"/>
                </a:lnTo>
                <a:lnTo>
                  <a:pt x="1680" y="766"/>
                </a:lnTo>
                <a:close/>
                <a:moveTo>
                  <a:pt x="1692" y="766"/>
                </a:moveTo>
                <a:lnTo>
                  <a:pt x="1701" y="766"/>
                </a:lnTo>
                <a:lnTo>
                  <a:pt x="1701" y="768"/>
                </a:lnTo>
                <a:lnTo>
                  <a:pt x="1692" y="768"/>
                </a:lnTo>
                <a:lnTo>
                  <a:pt x="1692" y="766"/>
                </a:lnTo>
                <a:close/>
                <a:moveTo>
                  <a:pt x="1704" y="766"/>
                </a:moveTo>
                <a:lnTo>
                  <a:pt x="1714" y="766"/>
                </a:lnTo>
                <a:lnTo>
                  <a:pt x="1714" y="768"/>
                </a:lnTo>
                <a:lnTo>
                  <a:pt x="1704" y="768"/>
                </a:lnTo>
                <a:lnTo>
                  <a:pt x="1704" y="766"/>
                </a:lnTo>
                <a:close/>
                <a:moveTo>
                  <a:pt x="1717" y="766"/>
                </a:moveTo>
                <a:lnTo>
                  <a:pt x="1726" y="766"/>
                </a:lnTo>
                <a:lnTo>
                  <a:pt x="1726" y="768"/>
                </a:lnTo>
                <a:lnTo>
                  <a:pt x="1717" y="768"/>
                </a:lnTo>
                <a:lnTo>
                  <a:pt x="1717" y="766"/>
                </a:lnTo>
                <a:close/>
                <a:moveTo>
                  <a:pt x="1729" y="766"/>
                </a:moveTo>
                <a:lnTo>
                  <a:pt x="1739" y="766"/>
                </a:lnTo>
                <a:lnTo>
                  <a:pt x="1739" y="768"/>
                </a:lnTo>
                <a:lnTo>
                  <a:pt x="1729" y="768"/>
                </a:lnTo>
                <a:lnTo>
                  <a:pt x="1729" y="766"/>
                </a:lnTo>
                <a:close/>
                <a:moveTo>
                  <a:pt x="1742" y="766"/>
                </a:moveTo>
                <a:lnTo>
                  <a:pt x="1751" y="766"/>
                </a:lnTo>
                <a:lnTo>
                  <a:pt x="1751" y="768"/>
                </a:lnTo>
                <a:lnTo>
                  <a:pt x="1742" y="768"/>
                </a:lnTo>
                <a:lnTo>
                  <a:pt x="1742" y="766"/>
                </a:lnTo>
                <a:close/>
                <a:moveTo>
                  <a:pt x="1754" y="766"/>
                </a:moveTo>
                <a:lnTo>
                  <a:pt x="1763" y="766"/>
                </a:lnTo>
                <a:lnTo>
                  <a:pt x="1763" y="768"/>
                </a:lnTo>
                <a:lnTo>
                  <a:pt x="1754" y="768"/>
                </a:lnTo>
                <a:lnTo>
                  <a:pt x="1754" y="766"/>
                </a:lnTo>
                <a:close/>
                <a:moveTo>
                  <a:pt x="1767" y="766"/>
                </a:moveTo>
                <a:lnTo>
                  <a:pt x="1776" y="766"/>
                </a:lnTo>
                <a:lnTo>
                  <a:pt x="1776" y="768"/>
                </a:lnTo>
                <a:lnTo>
                  <a:pt x="1767" y="768"/>
                </a:lnTo>
                <a:lnTo>
                  <a:pt x="1767" y="766"/>
                </a:lnTo>
                <a:close/>
                <a:moveTo>
                  <a:pt x="1779" y="766"/>
                </a:moveTo>
                <a:lnTo>
                  <a:pt x="1788" y="766"/>
                </a:lnTo>
                <a:lnTo>
                  <a:pt x="1788" y="768"/>
                </a:lnTo>
                <a:lnTo>
                  <a:pt x="1779" y="768"/>
                </a:lnTo>
                <a:lnTo>
                  <a:pt x="1779" y="766"/>
                </a:lnTo>
                <a:close/>
                <a:moveTo>
                  <a:pt x="1791" y="766"/>
                </a:moveTo>
                <a:lnTo>
                  <a:pt x="1801" y="766"/>
                </a:lnTo>
                <a:lnTo>
                  <a:pt x="1801" y="768"/>
                </a:lnTo>
                <a:lnTo>
                  <a:pt x="1791" y="768"/>
                </a:lnTo>
                <a:lnTo>
                  <a:pt x="1791" y="766"/>
                </a:lnTo>
                <a:close/>
                <a:moveTo>
                  <a:pt x="1804" y="766"/>
                </a:moveTo>
                <a:lnTo>
                  <a:pt x="1813" y="766"/>
                </a:lnTo>
                <a:lnTo>
                  <a:pt x="1813" y="768"/>
                </a:lnTo>
                <a:lnTo>
                  <a:pt x="1804" y="768"/>
                </a:lnTo>
                <a:lnTo>
                  <a:pt x="1804" y="766"/>
                </a:lnTo>
                <a:close/>
                <a:moveTo>
                  <a:pt x="1816" y="766"/>
                </a:moveTo>
                <a:lnTo>
                  <a:pt x="1826" y="766"/>
                </a:lnTo>
                <a:lnTo>
                  <a:pt x="1826" y="768"/>
                </a:lnTo>
                <a:lnTo>
                  <a:pt x="1816" y="768"/>
                </a:lnTo>
                <a:lnTo>
                  <a:pt x="1816" y="766"/>
                </a:lnTo>
                <a:close/>
                <a:moveTo>
                  <a:pt x="1829" y="766"/>
                </a:moveTo>
                <a:lnTo>
                  <a:pt x="1838" y="766"/>
                </a:lnTo>
                <a:lnTo>
                  <a:pt x="1838" y="768"/>
                </a:lnTo>
                <a:lnTo>
                  <a:pt x="1829" y="768"/>
                </a:lnTo>
                <a:lnTo>
                  <a:pt x="1829" y="766"/>
                </a:lnTo>
                <a:close/>
                <a:moveTo>
                  <a:pt x="1841" y="766"/>
                </a:moveTo>
                <a:lnTo>
                  <a:pt x="1851" y="766"/>
                </a:lnTo>
                <a:lnTo>
                  <a:pt x="1851" y="768"/>
                </a:lnTo>
                <a:lnTo>
                  <a:pt x="1841" y="768"/>
                </a:lnTo>
                <a:lnTo>
                  <a:pt x="1841" y="766"/>
                </a:lnTo>
                <a:close/>
                <a:moveTo>
                  <a:pt x="1854" y="766"/>
                </a:moveTo>
                <a:lnTo>
                  <a:pt x="1863" y="766"/>
                </a:lnTo>
                <a:lnTo>
                  <a:pt x="1863" y="768"/>
                </a:lnTo>
                <a:lnTo>
                  <a:pt x="1854" y="768"/>
                </a:lnTo>
                <a:lnTo>
                  <a:pt x="1854" y="766"/>
                </a:lnTo>
                <a:close/>
                <a:moveTo>
                  <a:pt x="1866" y="766"/>
                </a:moveTo>
                <a:lnTo>
                  <a:pt x="1875" y="766"/>
                </a:lnTo>
                <a:lnTo>
                  <a:pt x="1875" y="768"/>
                </a:lnTo>
                <a:lnTo>
                  <a:pt x="1866" y="768"/>
                </a:lnTo>
                <a:lnTo>
                  <a:pt x="1866" y="766"/>
                </a:lnTo>
                <a:close/>
                <a:moveTo>
                  <a:pt x="1879" y="766"/>
                </a:moveTo>
                <a:lnTo>
                  <a:pt x="1888" y="766"/>
                </a:lnTo>
                <a:lnTo>
                  <a:pt x="1888" y="768"/>
                </a:lnTo>
                <a:lnTo>
                  <a:pt x="1879" y="768"/>
                </a:lnTo>
                <a:lnTo>
                  <a:pt x="1879" y="766"/>
                </a:lnTo>
                <a:close/>
                <a:moveTo>
                  <a:pt x="1891" y="766"/>
                </a:moveTo>
                <a:lnTo>
                  <a:pt x="1900" y="766"/>
                </a:lnTo>
                <a:lnTo>
                  <a:pt x="1900" y="768"/>
                </a:lnTo>
                <a:lnTo>
                  <a:pt x="1891" y="768"/>
                </a:lnTo>
                <a:lnTo>
                  <a:pt x="1891" y="766"/>
                </a:lnTo>
                <a:close/>
                <a:moveTo>
                  <a:pt x="1903" y="766"/>
                </a:moveTo>
                <a:lnTo>
                  <a:pt x="1913" y="766"/>
                </a:lnTo>
                <a:lnTo>
                  <a:pt x="1913" y="768"/>
                </a:lnTo>
                <a:lnTo>
                  <a:pt x="1903" y="768"/>
                </a:lnTo>
                <a:lnTo>
                  <a:pt x="1903" y="766"/>
                </a:lnTo>
                <a:close/>
                <a:moveTo>
                  <a:pt x="1916" y="766"/>
                </a:moveTo>
                <a:lnTo>
                  <a:pt x="1925" y="766"/>
                </a:lnTo>
                <a:lnTo>
                  <a:pt x="1925" y="768"/>
                </a:lnTo>
                <a:lnTo>
                  <a:pt x="1916" y="768"/>
                </a:lnTo>
                <a:lnTo>
                  <a:pt x="1916" y="766"/>
                </a:lnTo>
                <a:close/>
                <a:moveTo>
                  <a:pt x="1928" y="766"/>
                </a:moveTo>
                <a:lnTo>
                  <a:pt x="1938" y="766"/>
                </a:lnTo>
                <a:lnTo>
                  <a:pt x="1938" y="768"/>
                </a:lnTo>
                <a:lnTo>
                  <a:pt x="1928" y="768"/>
                </a:lnTo>
                <a:lnTo>
                  <a:pt x="1928" y="766"/>
                </a:lnTo>
                <a:close/>
                <a:moveTo>
                  <a:pt x="1941" y="766"/>
                </a:moveTo>
                <a:lnTo>
                  <a:pt x="1950" y="766"/>
                </a:lnTo>
                <a:lnTo>
                  <a:pt x="1950" y="768"/>
                </a:lnTo>
                <a:lnTo>
                  <a:pt x="1941" y="768"/>
                </a:lnTo>
                <a:lnTo>
                  <a:pt x="1941" y="766"/>
                </a:lnTo>
                <a:close/>
                <a:moveTo>
                  <a:pt x="1953" y="766"/>
                </a:moveTo>
                <a:lnTo>
                  <a:pt x="1962" y="766"/>
                </a:lnTo>
                <a:lnTo>
                  <a:pt x="1962" y="768"/>
                </a:lnTo>
                <a:lnTo>
                  <a:pt x="1953" y="768"/>
                </a:lnTo>
                <a:lnTo>
                  <a:pt x="1953" y="766"/>
                </a:lnTo>
                <a:close/>
                <a:moveTo>
                  <a:pt x="1966" y="766"/>
                </a:moveTo>
                <a:lnTo>
                  <a:pt x="1975" y="766"/>
                </a:lnTo>
                <a:lnTo>
                  <a:pt x="1975" y="768"/>
                </a:lnTo>
                <a:lnTo>
                  <a:pt x="1966" y="768"/>
                </a:lnTo>
                <a:lnTo>
                  <a:pt x="1966" y="766"/>
                </a:lnTo>
                <a:close/>
                <a:moveTo>
                  <a:pt x="1978" y="766"/>
                </a:moveTo>
                <a:lnTo>
                  <a:pt x="1987" y="766"/>
                </a:lnTo>
                <a:lnTo>
                  <a:pt x="1987" y="768"/>
                </a:lnTo>
                <a:lnTo>
                  <a:pt x="1978" y="768"/>
                </a:lnTo>
                <a:lnTo>
                  <a:pt x="1978" y="766"/>
                </a:lnTo>
                <a:close/>
                <a:moveTo>
                  <a:pt x="1990" y="766"/>
                </a:moveTo>
                <a:lnTo>
                  <a:pt x="2000" y="766"/>
                </a:lnTo>
                <a:lnTo>
                  <a:pt x="2000" y="768"/>
                </a:lnTo>
                <a:lnTo>
                  <a:pt x="1990" y="768"/>
                </a:lnTo>
                <a:lnTo>
                  <a:pt x="1990" y="766"/>
                </a:lnTo>
                <a:close/>
                <a:moveTo>
                  <a:pt x="2003" y="766"/>
                </a:moveTo>
                <a:lnTo>
                  <a:pt x="2012" y="766"/>
                </a:lnTo>
                <a:lnTo>
                  <a:pt x="2012" y="768"/>
                </a:lnTo>
                <a:lnTo>
                  <a:pt x="2003" y="768"/>
                </a:lnTo>
                <a:lnTo>
                  <a:pt x="2003" y="766"/>
                </a:lnTo>
                <a:close/>
                <a:moveTo>
                  <a:pt x="2015" y="766"/>
                </a:moveTo>
                <a:lnTo>
                  <a:pt x="2025" y="766"/>
                </a:lnTo>
                <a:lnTo>
                  <a:pt x="2025" y="768"/>
                </a:lnTo>
                <a:lnTo>
                  <a:pt x="2015" y="768"/>
                </a:lnTo>
                <a:lnTo>
                  <a:pt x="2015" y="766"/>
                </a:lnTo>
                <a:close/>
                <a:moveTo>
                  <a:pt x="2028" y="766"/>
                </a:moveTo>
                <a:lnTo>
                  <a:pt x="2037" y="766"/>
                </a:lnTo>
                <a:lnTo>
                  <a:pt x="2037" y="768"/>
                </a:lnTo>
                <a:lnTo>
                  <a:pt x="2028" y="768"/>
                </a:lnTo>
                <a:lnTo>
                  <a:pt x="2028" y="766"/>
                </a:lnTo>
                <a:close/>
                <a:moveTo>
                  <a:pt x="2040" y="766"/>
                </a:moveTo>
                <a:lnTo>
                  <a:pt x="2050" y="766"/>
                </a:lnTo>
                <a:lnTo>
                  <a:pt x="2050" y="768"/>
                </a:lnTo>
                <a:lnTo>
                  <a:pt x="2040" y="768"/>
                </a:lnTo>
                <a:lnTo>
                  <a:pt x="2040" y="766"/>
                </a:lnTo>
                <a:close/>
                <a:moveTo>
                  <a:pt x="2053" y="766"/>
                </a:moveTo>
                <a:lnTo>
                  <a:pt x="2062" y="766"/>
                </a:lnTo>
                <a:lnTo>
                  <a:pt x="2062" y="768"/>
                </a:lnTo>
                <a:lnTo>
                  <a:pt x="2053" y="768"/>
                </a:lnTo>
                <a:lnTo>
                  <a:pt x="2053" y="766"/>
                </a:lnTo>
                <a:close/>
                <a:moveTo>
                  <a:pt x="2065" y="766"/>
                </a:moveTo>
                <a:lnTo>
                  <a:pt x="2074" y="766"/>
                </a:lnTo>
                <a:lnTo>
                  <a:pt x="2074" y="768"/>
                </a:lnTo>
                <a:lnTo>
                  <a:pt x="2065" y="768"/>
                </a:lnTo>
                <a:lnTo>
                  <a:pt x="2065" y="766"/>
                </a:lnTo>
                <a:close/>
                <a:moveTo>
                  <a:pt x="2078" y="766"/>
                </a:moveTo>
                <a:lnTo>
                  <a:pt x="2087" y="766"/>
                </a:lnTo>
                <a:lnTo>
                  <a:pt x="2087" y="768"/>
                </a:lnTo>
                <a:lnTo>
                  <a:pt x="2078" y="768"/>
                </a:lnTo>
                <a:lnTo>
                  <a:pt x="2078" y="766"/>
                </a:lnTo>
                <a:close/>
                <a:moveTo>
                  <a:pt x="2090" y="766"/>
                </a:moveTo>
                <a:lnTo>
                  <a:pt x="2099" y="766"/>
                </a:lnTo>
                <a:lnTo>
                  <a:pt x="2099" y="768"/>
                </a:lnTo>
                <a:lnTo>
                  <a:pt x="2090" y="768"/>
                </a:lnTo>
                <a:lnTo>
                  <a:pt x="2090" y="766"/>
                </a:lnTo>
                <a:close/>
                <a:moveTo>
                  <a:pt x="2102" y="766"/>
                </a:moveTo>
                <a:lnTo>
                  <a:pt x="2112" y="766"/>
                </a:lnTo>
                <a:lnTo>
                  <a:pt x="2112" y="768"/>
                </a:lnTo>
                <a:lnTo>
                  <a:pt x="2102" y="768"/>
                </a:lnTo>
                <a:lnTo>
                  <a:pt x="2102" y="766"/>
                </a:lnTo>
                <a:close/>
                <a:moveTo>
                  <a:pt x="2115" y="766"/>
                </a:moveTo>
                <a:lnTo>
                  <a:pt x="2124" y="766"/>
                </a:lnTo>
                <a:lnTo>
                  <a:pt x="2124" y="768"/>
                </a:lnTo>
                <a:lnTo>
                  <a:pt x="2115" y="768"/>
                </a:lnTo>
                <a:lnTo>
                  <a:pt x="2115" y="766"/>
                </a:lnTo>
                <a:close/>
                <a:moveTo>
                  <a:pt x="2127" y="766"/>
                </a:moveTo>
                <a:lnTo>
                  <a:pt x="2137" y="766"/>
                </a:lnTo>
                <a:lnTo>
                  <a:pt x="2137" y="768"/>
                </a:lnTo>
                <a:lnTo>
                  <a:pt x="2127" y="768"/>
                </a:lnTo>
                <a:lnTo>
                  <a:pt x="2127" y="766"/>
                </a:lnTo>
                <a:close/>
                <a:moveTo>
                  <a:pt x="2140" y="766"/>
                </a:moveTo>
                <a:lnTo>
                  <a:pt x="2149" y="766"/>
                </a:lnTo>
                <a:lnTo>
                  <a:pt x="2149" y="768"/>
                </a:lnTo>
                <a:lnTo>
                  <a:pt x="2140" y="768"/>
                </a:lnTo>
                <a:lnTo>
                  <a:pt x="2140" y="766"/>
                </a:lnTo>
                <a:close/>
                <a:moveTo>
                  <a:pt x="2152" y="766"/>
                </a:moveTo>
                <a:lnTo>
                  <a:pt x="2161" y="766"/>
                </a:lnTo>
                <a:lnTo>
                  <a:pt x="2161" y="768"/>
                </a:lnTo>
                <a:lnTo>
                  <a:pt x="2152" y="768"/>
                </a:lnTo>
                <a:lnTo>
                  <a:pt x="2152" y="766"/>
                </a:lnTo>
                <a:close/>
                <a:moveTo>
                  <a:pt x="2165" y="766"/>
                </a:moveTo>
                <a:lnTo>
                  <a:pt x="2174" y="766"/>
                </a:lnTo>
                <a:lnTo>
                  <a:pt x="2174" y="768"/>
                </a:lnTo>
                <a:lnTo>
                  <a:pt x="2165" y="768"/>
                </a:lnTo>
                <a:lnTo>
                  <a:pt x="2165" y="766"/>
                </a:lnTo>
                <a:close/>
                <a:moveTo>
                  <a:pt x="2177" y="766"/>
                </a:moveTo>
                <a:lnTo>
                  <a:pt x="2186" y="766"/>
                </a:lnTo>
                <a:lnTo>
                  <a:pt x="2186" y="768"/>
                </a:lnTo>
                <a:lnTo>
                  <a:pt x="2177" y="768"/>
                </a:lnTo>
                <a:lnTo>
                  <a:pt x="2177" y="766"/>
                </a:lnTo>
                <a:close/>
                <a:moveTo>
                  <a:pt x="2189" y="766"/>
                </a:moveTo>
                <a:lnTo>
                  <a:pt x="2199" y="766"/>
                </a:lnTo>
                <a:lnTo>
                  <a:pt x="2199" y="768"/>
                </a:lnTo>
                <a:lnTo>
                  <a:pt x="2189" y="768"/>
                </a:lnTo>
                <a:lnTo>
                  <a:pt x="2189" y="766"/>
                </a:lnTo>
                <a:close/>
                <a:moveTo>
                  <a:pt x="2202" y="766"/>
                </a:moveTo>
                <a:lnTo>
                  <a:pt x="2211" y="766"/>
                </a:lnTo>
                <a:lnTo>
                  <a:pt x="2211" y="768"/>
                </a:lnTo>
                <a:lnTo>
                  <a:pt x="2202" y="768"/>
                </a:lnTo>
                <a:lnTo>
                  <a:pt x="2202" y="766"/>
                </a:lnTo>
                <a:close/>
                <a:moveTo>
                  <a:pt x="2214" y="766"/>
                </a:moveTo>
                <a:lnTo>
                  <a:pt x="2224" y="766"/>
                </a:lnTo>
                <a:lnTo>
                  <a:pt x="2224" y="768"/>
                </a:lnTo>
                <a:lnTo>
                  <a:pt x="2214" y="768"/>
                </a:lnTo>
                <a:lnTo>
                  <a:pt x="2214" y="766"/>
                </a:lnTo>
                <a:close/>
                <a:moveTo>
                  <a:pt x="2227" y="766"/>
                </a:moveTo>
                <a:lnTo>
                  <a:pt x="2236" y="766"/>
                </a:lnTo>
                <a:lnTo>
                  <a:pt x="2236" y="768"/>
                </a:lnTo>
                <a:lnTo>
                  <a:pt x="2227" y="768"/>
                </a:lnTo>
                <a:lnTo>
                  <a:pt x="2227" y="766"/>
                </a:lnTo>
                <a:close/>
                <a:moveTo>
                  <a:pt x="2239" y="766"/>
                </a:moveTo>
                <a:lnTo>
                  <a:pt x="2249" y="766"/>
                </a:lnTo>
                <a:lnTo>
                  <a:pt x="2249" y="768"/>
                </a:lnTo>
                <a:lnTo>
                  <a:pt x="2239" y="768"/>
                </a:lnTo>
                <a:lnTo>
                  <a:pt x="2239" y="766"/>
                </a:lnTo>
                <a:close/>
                <a:moveTo>
                  <a:pt x="2252" y="766"/>
                </a:moveTo>
                <a:lnTo>
                  <a:pt x="2261" y="766"/>
                </a:lnTo>
                <a:lnTo>
                  <a:pt x="2261" y="768"/>
                </a:lnTo>
                <a:lnTo>
                  <a:pt x="2252" y="768"/>
                </a:lnTo>
                <a:lnTo>
                  <a:pt x="2252" y="766"/>
                </a:lnTo>
                <a:close/>
                <a:moveTo>
                  <a:pt x="2264" y="766"/>
                </a:moveTo>
                <a:lnTo>
                  <a:pt x="2273" y="766"/>
                </a:lnTo>
                <a:lnTo>
                  <a:pt x="2273" y="768"/>
                </a:lnTo>
                <a:lnTo>
                  <a:pt x="2264" y="768"/>
                </a:lnTo>
                <a:lnTo>
                  <a:pt x="2264" y="766"/>
                </a:lnTo>
                <a:close/>
                <a:moveTo>
                  <a:pt x="2277" y="766"/>
                </a:moveTo>
                <a:lnTo>
                  <a:pt x="2286" y="766"/>
                </a:lnTo>
                <a:lnTo>
                  <a:pt x="2286" y="768"/>
                </a:lnTo>
                <a:lnTo>
                  <a:pt x="2277" y="768"/>
                </a:lnTo>
                <a:lnTo>
                  <a:pt x="2277" y="766"/>
                </a:lnTo>
                <a:close/>
                <a:moveTo>
                  <a:pt x="2289" y="766"/>
                </a:moveTo>
                <a:lnTo>
                  <a:pt x="2298" y="766"/>
                </a:lnTo>
                <a:lnTo>
                  <a:pt x="2298" y="768"/>
                </a:lnTo>
                <a:lnTo>
                  <a:pt x="2289" y="768"/>
                </a:lnTo>
                <a:lnTo>
                  <a:pt x="2289" y="766"/>
                </a:lnTo>
                <a:close/>
                <a:moveTo>
                  <a:pt x="2301" y="766"/>
                </a:moveTo>
                <a:lnTo>
                  <a:pt x="2311" y="766"/>
                </a:lnTo>
                <a:lnTo>
                  <a:pt x="2311" y="768"/>
                </a:lnTo>
                <a:lnTo>
                  <a:pt x="2301" y="768"/>
                </a:lnTo>
                <a:lnTo>
                  <a:pt x="2301" y="766"/>
                </a:lnTo>
                <a:close/>
                <a:moveTo>
                  <a:pt x="2314" y="766"/>
                </a:moveTo>
                <a:lnTo>
                  <a:pt x="2323" y="766"/>
                </a:lnTo>
                <a:lnTo>
                  <a:pt x="2323" y="768"/>
                </a:lnTo>
                <a:lnTo>
                  <a:pt x="2314" y="768"/>
                </a:lnTo>
                <a:lnTo>
                  <a:pt x="2314" y="766"/>
                </a:lnTo>
                <a:close/>
                <a:moveTo>
                  <a:pt x="2326" y="766"/>
                </a:moveTo>
                <a:lnTo>
                  <a:pt x="2336" y="766"/>
                </a:lnTo>
                <a:lnTo>
                  <a:pt x="2336" y="768"/>
                </a:lnTo>
                <a:lnTo>
                  <a:pt x="2326" y="768"/>
                </a:lnTo>
                <a:lnTo>
                  <a:pt x="2326" y="766"/>
                </a:lnTo>
                <a:close/>
                <a:moveTo>
                  <a:pt x="2339" y="766"/>
                </a:moveTo>
                <a:lnTo>
                  <a:pt x="2348" y="766"/>
                </a:lnTo>
                <a:lnTo>
                  <a:pt x="2348" y="768"/>
                </a:lnTo>
                <a:lnTo>
                  <a:pt x="2339" y="768"/>
                </a:lnTo>
                <a:lnTo>
                  <a:pt x="2339" y="766"/>
                </a:lnTo>
                <a:close/>
                <a:moveTo>
                  <a:pt x="2351" y="766"/>
                </a:moveTo>
                <a:lnTo>
                  <a:pt x="2360" y="766"/>
                </a:lnTo>
                <a:lnTo>
                  <a:pt x="2360" y="768"/>
                </a:lnTo>
                <a:lnTo>
                  <a:pt x="2351" y="768"/>
                </a:lnTo>
                <a:lnTo>
                  <a:pt x="2351" y="766"/>
                </a:lnTo>
                <a:close/>
                <a:moveTo>
                  <a:pt x="2364" y="766"/>
                </a:moveTo>
                <a:lnTo>
                  <a:pt x="2373" y="766"/>
                </a:lnTo>
                <a:lnTo>
                  <a:pt x="2373" y="768"/>
                </a:lnTo>
                <a:lnTo>
                  <a:pt x="2364" y="768"/>
                </a:lnTo>
                <a:lnTo>
                  <a:pt x="2364" y="766"/>
                </a:lnTo>
                <a:close/>
                <a:moveTo>
                  <a:pt x="2376" y="766"/>
                </a:moveTo>
                <a:lnTo>
                  <a:pt x="2385" y="766"/>
                </a:lnTo>
                <a:lnTo>
                  <a:pt x="2385" y="768"/>
                </a:lnTo>
                <a:lnTo>
                  <a:pt x="2376" y="768"/>
                </a:lnTo>
                <a:lnTo>
                  <a:pt x="2376" y="766"/>
                </a:lnTo>
                <a:close/>
                <a:moveTo>
                  <a:pt x="2388" y="766"/>
                </a:moveTo>
                <a:lnTo>
                  <a:pt x="2398" y="766"/>
                </a:lnTo>
                <a:lnTo>
                  <a:pt x="2398" y="768"/>
                </a:lnTo>
                <a:lnTo>
                  <a:pt x="2388" y="768"/>
                </a:lnTo>
                <a:lnTo>
                  <a:pt x="2388" y="766"/>
                </a:lnTo>
                <a:close/>
                <a:moveTo>
                  <a:pt x="2401" y="766"/>
                </a:moveTo>
                <a:lnTo>
                  <a:pt x="2410" y="766"/>
                </a:lnTo>
                <a:lnTo>
                  <a:pt x="2410" y="768"/>
                </a:lnTo>
                <a:lnTo>
                  <a:pt x="2401" y="768"/>
                </a:lnTo>
                <a:lnTo>
                  <a:pt x="2401" y="766"/>
                </a:lnTo>
                <a:close/>
                <a:moveTo>
                  <a:pt x="2413" y="766"/>
                </a:moveTo>
                <a:lnTo>
                  <a:pt x="2423" y="766"/>
                </a:lnTo>
                <a:lnTo>
                  <a:pt x="2423" y="768"/>
                </a:lnTo>
                <a:lnTo>
                  <a:pt x="2413" y="768"/>
                </a:lnTo>
                <a:lnTo>
                  <a:pt x="2413" y="766"/>
                </a:lnTo>
                <a:close/>
                <a:moveTo>
                  <a:pt x="2426" y="766"/>
                </a:moveTo>
                <a:lnTo>
                  <a:pt x="2435" y="766"/>
                </a:lnTo>
                <a:lnTo>
                  <a:pt x="2435" y="768"/>
                </a:lnTo>
                <a:lnTo>
                  <a:pt x="2426" y="768"/>
                </a:lnTo>
                <a:lnTo>
                  <a:pt x="2426" y="766"/>
                </a:lnTo>
                <a:close/>
                <a:moveTo>
                  <a:pt x="2438" y="766"/>
                </a:moveTo>
                <a:lnTo>
                  <a:pt x="2448" y="766"/>
                </a:lnTo>
                <a:lnTo>
                  <a:pt x="2448" y="768"/>
                </a:lnTo>
                <a:lnTo>
                  <a:pt x="2438" y="768"/>
                </a:lnTo>
                <a:lnTo>
                  <a:pt x="2438" y="766"/>
                </a:lnTo>
                <a:close/>
                <a:moveTo>
                  <a:pt x="2451" y="766"/>
                </a:moveTo>
                <a:lnTo>
                  <a:pt x="2460" y="766"/>
                </a:lnTo>
                <a:lnTo>
                  <a:pt x="2460" y="768"/>
                </a:lnTo>
                <a:lnTo>
                  <a:pt x="2451" y="768"/>
                </a:lnTo>
                <a:lnTo>
                  <a:pt x="2451" y="766"/>
                </a:lnTo>
                <a:close/>
                <a:moveTo>
                  <a:pt x="2463" y="766"/>
                </a:moveTo>
                <a:lnTo>
                  <a:pt x="2472" y="766"/>
                </a:lnTo>
                <a:lnTo>
                  <a:pt x="2472" y="768"/>
                </a:lnTo>
                <a:lnTo>
                  <a:pt x="2463" y="768"/>
                </a:lnTo>
                <a:lnTo>
                  <a:pt x="2463" y="766"/>
                </a:lnTo>
                <a:close/>
                <a:moveTo>
                  <a:pt x="2476" y="766"/>
                </a:moveTo>
                <a:lnTo>
                  <a:pt x="2485" y="766"/>
                </a:lnTo>
                <a:lnTo>
                  <a:pt x="2485" y="768"/>
                </a:lnTo>
                <a:lnTo>
                  <a:pt x="2476" y="768"/>
                </a:lnTo>
                <a:lnTo>
                  <a:pt x="2476" y="766"/>
                </a:lnTo>
                <a:close/>
                <a:moveTo>
                  <a:pt x="2488" y="766"/>
                </a:moveTo>
                <a:lnTo>
                  <a:pt x="2497" y="766"/>
                </a:lnTo>
                <a:lnTo>
                  <a:pt x="2497" y="768"/>
                </a:lnTo>
                <a:lnTo>
                  <a:pt x="2488" y="768"/>
                </a:lnTo>
                <a:lnTo>
                  <a:pt x="2488" y="766"/>
                </a:lnTo>
                <a:close/>
                <a:moveTo>
                  <a:pt x="2500" y="766"/>
                </a:moveTo>
                <a:lnTo>
                  <a:pt x="2510" y="766"/>
                </a:lnTo>
                <a:lnTo>
                  <a:pt x="2510" y="768"/>
                </a:lnTo>
                <a:lnTo>
                  <a:pt x="2500" y="768"/>
                </a:lnTo>
                <a:lnTo>
                  <a:pt x="2500" y="766"/>
                </a:lnTo>
                <a:close/>
                <a:moveTo>
                  <a:pt x="2513" y="766"/>
                </a:moveTo>
                <a:lnTo>
                  <a:pt x="2522" y="766"/>
                </a:lnTo>
                <a:lnTo>
                  <a:pt x="2522" y="768"/>
                </a:lnTo>
                <a:lnTo>
                  <a:pt x="2513" y="768"/>
                </a:lnTo>
                <a:lnTo>
                  <a:pt x="2513" y="766"/>
                </a:lnTo>
                <a:close/>
                <a:moveTo>
                  <a:pt x="2525" y="766"/>
                </a:moveTo>
                <a:lnTo>
                  <a:pt x="2535" y="766"/>
                </a:lnTo>
                <a:lnTo>
                  <a:pt x="2535" y="768"/>
                </a:lnTo>
                <a:lnTo>
                  <a:pt x="2525" y="768"/>
                </a:lnTo>
                <a:lnTo>
                  <a:pt x="2525" y="766"/>
                </a:lnTo>
                <a:close/>
                <a:moveTo>
                  <a:pt x="2538" y="766"/>
                </a:moveTo>
                <a:lnTo>
                  <a:pt x="2547" y="766"/>
                </a:lnTo>
                <a:lnTo>
                  <a:pt x="2547" y="768"/>
                </a:lnTo>
                <a:lnTo>
                  <a:pt x="2538" y="768"/>
                </a:lnTo>
                <a:lnTo>
                  <a:pt x="2538" y="766"/>
                </a:lnTo>
                <a:close/>
                <a:moveTo>
                  <a:pt x="2550" y="766"/>
                </a:moveTo>
                <a:lnTo>
                  <a:pt x="2560" y="766"/>
                </a:lnTo>
                <a:lnTo>
                  <a:pt x="2560" y="768"/>
                </a:lnTo>
                <a:lnTo>
                  <a:pt x="2550" y="768"/>
                </a:lnTo>
                <a:lnTo>
                  <a:pt x="2550" y="766"/>
                </a:lnTo>
                <a:close/>
                <a:moveTo>
                  <a:pt x="2563" y="766"/>
                </a:moveTo>
                <a:lnTo>
                  <a:pt x="2572" y="766"/>
                </a:lnTo>
                <a:lnTo>
                  <a:pt x="2572" y="768"/>
                </a:lnTo>
                <a:lnTo>
                  <a:pt x="2563" y="768"/>
                </a:lnTo>
                <a:lnTo>
                  <a:pt x="2563" y="766"/>
                </a:lnTo>
                <a:close/>
                <a:moveTo>
                  <a:pt x="2575" y="766"/>
                </a:moveTo>
                <a:lnTo>
                  <a:pt x="2584" y="766"/>
                </a:lnTo>
                <a:lnTo>
                  <a:pt x="2584" y="768"/>
                </a:lnTo>
                <a:lnTo>
                  <a:pt x="2575" y="768"/>
                </a:lnTo>
                <a:lnTo>
                  <a:pt x="2575" y="766"/>
                </a:lnTo>
                <a:close/>
                <a:moveTo>
                  <a:pt x="2587" y="766"/>
                </a:moveTo>
                <a:lnTo>
                  <a:pt x="2597" y="766"/>
                </a:lnTo>
                <a:lnTo>
                  <a:pt x="2597" y="768"/>
                </a:lnTo>
                <a:lnTo>
                  <a:pt x="2587" y="768"/>
                </a:lnTo>
                <a:lnTo>
                  <a:pt x="2587" y="766"/>
                </a:lnTo>
                <a:close/>
                <a:moveTo>
                  <a:pt x="2600" y="766"/>
                </a:moveTo>
                <a:lnTo>
                  <a:pt x="2609" y="766"/>
                </a:lnTo>
                <a:lnTo>
                  <a:pt x="2609" y="768"/>
                </a:lnTo>
                <a:lnTo>
                  <a:pt x="2600" y="768"/>
                </a:lnTo>
                <a:lnTo>
                  <a:pt x="2600" y="766"/>
                </a:lnTo>
                <a:close/>
                <a:moveTo>
                  <a:pt x="2612" y="766"/>
                </a:moveTo>
                <a:lnTo>
                  <a:pt x="2622" y="766"/>
                </a:lnTo>
                <a:lnTo>
                  <a:pt x="2622" y="768"/>
                </a:lnTo>
                <a:lnTo>
                  <a:pt x="2612" y="768"/>
                </a:lnTo>
                <a:lnTo>
                  <a:pt x="2612" y="766"/>
                </a:lnTo>
                <a:close/>
                <a:moveTo>
                  <a:pt x="2625" y="766"/>
                </a:moveTo>
                <a:lnTo>
                  <a:pt x="2634" y="766"/>
                </a:lnTo>
                <a:lnTo>
                  <a:pt x="2634" y="768"/>
                </a:lnTo>
                <a:lnTo>
                  <a:pt x="2625" y="768"/>
                </a:lnTo>
                <a:lnTo>
                  <a:pt x="2625" y="766"/>
                </a:lnTo>
                <a:close/>
                <a:moveTo>
                  <a:pt x="2637" y="766"/>
                </a:moveTo>
                <a:lnTo>
                  <a:pt x="2647" y="766"/>
                </a:lnTo>
                <a:lnTo>
                  <a:pt x="2647" y="768"/>
                </a:lnTo>
                <a:lnTo>
                  <a:pt x="2637" y="768"/>
                </a:lnTo>
                <a:lnTo>
                  <a:pt x="2637" y="766"/>
                </a:lnTo>
                <a:close/>
                <a:moveTo>
                  <a:pt x="2650" y="766"/>
                </a:moveTo>
                <a:lnTo>
                  <a:pt x="2659" y="766"/>
                </a:lnTo>
                <a:lnTo>
                  <a:pt x="2659" y="768"/>
                </a:lnTo>
                <a:lnTo>
                  <a:pt x="2650" y="768"/>
                </a:lnTo>
                <a:lnTo>
                  <a:pt x="2650" y="766"/>
                </a:lnTo>
                <a:close/>
                <a:moveTo>
                  <a:pt x="2662" y="766"/>
                </a:moveTo>
                <a:lnTo>
                  <a:pt x="2671" y="766"/>
                </a:lnTo>
                <a:lnTo>
                  <a:pt x="2671" y="768"/>
                </a:lnTo>
                <a:lnTo>
                  <a:pt x="2662" y="768"/>
                </a:lnTo>
                <a:lnTo>
                  <a:pt x="2662" y="766"/>
                </a:lnTo>
                <a:close/>
                <a:moveTo>
                  <a:pt x="2675" y="766"/>
                </a:moveTo>
                <a:lnTo>
                  <a:pt x="2684" y="766"/>
                </a:lnTo>
                <a:lnTo>
                  <a:pt x="2684" y="768"/>
                </a:lnTo>
                <a:lnTo>
                  <a:pt x="2675" y="768"/>
                </a:lnTo>
                <a:lnTo>
                  <a:pt x="2675" y="766"/>
                </a:lnTo>
                <a:close/>
                <a:moveTo>
                  <a:pt x="2687" y="766"/>
                </a:moveTo>
                <a:lnTo>
                  <a:pt x="2696" y="766"/>
                </a:lnTo>
                <a:lnTo>
                  <a:pt x="2696" y="768"/>
                </a:lnTo>
                <a:lnTo>
                  <a:pt x="2687" y="768"/>
                </a:lnTo>
                <a:lnTo>
                  <a:pt x="2687" y="766"/>
                </a:lnTo>
                <a:close/>
                <a:moveTo>
                  <a:pt x="2699" y="766"/>
                </a:moveTo>
                <a:lnTo>
                  <a:pt x="2709" y="766"/>
                </a:lnTo>
                <a:lnTo>
                  <a:pt x="2709" y="768"/>
                </a:lnTo>
                <a:lnTo>
                  <a:pt x="2699" y="768"/>
                </a:lnTo>
                <a:lnTo>
                  <a:pt x="2699" y="766"/>
                </a:lnTo>
                <a:close/>
                <a:moveTo>
                  <a:pt x="2712" y="766"/>
                </a:moveTo>
                <a:lnTo>
                  <a:pt x="2721" y="766"/>
                </a:lnTo>
                <a:lnTo>
                  <a:pt x="2721" y="768"/>
                </a:lnTo>
                <a:lnTo>
                  <a:pt x="2712" y="768"/>
                </a:lnTo>
                <a:lnTo>
                  <a:pt x="2712" y="766"/>
                </a:lnTo>
                <a:close/>
                <a:moveTo>
                  <a:pt x="2724" y="766"/>
                </a:moveTo>
                <a:lnTo>
                  <a:pt x="2734" y="766"/>
                </a:lnTo>
                <a:lnTo>
                  <a:pt x="2734" y="768"/>
                </a:lnTo>
                <a:lnTo>
                  <a:pt x="2724" y="768"/>
                </a:lnTo>
                <a:lnTo>
                  <a:pt x="2724" y="766"/>
                </a:lnTo>
                <a:close/>
                <a:moveTo>
                  <a:pt x="2737" y="766"/>
                </a:moveTo>
                <a:lnTo>
                  <a:pt x="2746" y="766"/>
                </a:lnTo>
                <a:lnTo>
                  <a:pt x="2746" y="768"/>
                </a:lnTo>
                <a:lnTo>
                  <a:pt x="2737" y="768"/>
                </a:lnTo>
                <a:lnTo>
                  <a:pt x="2737" y="766"/>
                </a:lnTo>
                <a:close/>
                <a:moveTo>
                  <a:pt x="2749" y="766"/>
                </a:moveTo>
                <a:lnTo>
                  <a:pt x="2759" y="766"/>
                </a:lnTo>
                <a:lnTo>
                  <a:pt x="2759" y="768"/>
                </a:lnTo>
                <a:lnTo>
                  <a:pt x="2749" y="768"/>
                </a:lnTo>
                <a:lnTo>
                  <a:pt x="2749" y="766"/>
                </a:lnTo>
                <a:close/>
                <a:moveTo>
                  <a:pt x="2762" y="766"/>
                </a:moveTo>
                <a:lnTo>
                  <a:pt x="2771" y="766"/>
                </a:lnTo>
                <a:lnTo>
                  <a:pt x="2771" y="768"/>
                </a:lnTo>
                <a:lnTo>
                  <a:pt x="2762" y="768"/>
                </a:lnTo>
                <a:lnTo>
                  <a:pt x="2762" y="766"/>
                </a:lnTo>
                <a:close/>
                <a:moveTo>
                  <a:pt x="2774" y="766"/>
                </a:moveTo>
                <a:lnTo>
                  <a:pt x="2783" y="766"/>
                </a:lnTo>
                <a:lnTo>
                  <a:pt x="2783" y="768"/>
                </a:lnTo>
                <a:lnTo>
                  <a:pt x="2774" y="768"/>
                </a:lnTo>
                <a:lnTo>
                  <a:pt x="2774" y="766"/>
                </a:lnTo>
                <a:close/>
                <a:moveTo>
                  <a:pt x="2787" y="766"/>
                </a:moveTo>
                <a:lnTo>
                  <a:pt x="2796" y="766"/>
                </a:lnTo>
                <a:lnTo>
                  <a:pt x="2796" y="768"/>
                </a:lnTo>
                <a:lnTo>
                  <a:pt x="2787" y="768"/>
                </a:lnTo>
                <a:lnTo>
                  <a:pt x="2787" y="766"/>
                </a:lnTo>
                <a:close/>
                <a:moveTo>
                  <a:pt x="2799" y="766"/>
                </a:moveTo>
                <a:lnTo>
                  <a:pt x="2808" y="766"/>
                </a:lnTo>
                <a:lnTo>
                  <a:pt x="2808" y="768"/>
                </a:lnTo>
                <a:lnTo>
                  <a:pt x="2799" y="768"/>
                </a:lnTo>
                <a:lnTo>
                  <a:pt x="2799" y="766"/>
                </a:lnTo>
                <a:close/>
                <a:moveTo>
                  <a:pt x="2811" y="766"/>
                </a:moveTo>
                <a:lnTo>
                  <a:pt x="2821" y="766"/>
                </a:lnTo>
                <a:lnTo>
                  <a:pt x="2821" y="768"/>
                </a:lnTo>
                <a:lnTo>
                  <a:pt x="2811" y="768"/>
                </a:lnTo>
                <a:lnTo>
                  <a:pt x="2811" y="766"/>
                </a:lnTo>
                <a:close/>
                <a:moveTo>
                  <a:pt x="2824" y="766"/>
                </a:moveTo>
                <a:lnTo>
                  <a:pt x="2833" y="766"/>
                </a:lnTo>
                <a:lnTo>
                  <a:pt x="2833" y="768"/>
                </a:lnTo>
                <a:lnTo>
                  <a:pt x="2824" y="768"/>
                </a:lnTo>
                <a:lnTo>
                  <a:pt x="2824" y="766"/>
                </a:lnTo>
                <a:close/>
                <a:moveTo>
                  <a:pt x="2836" y="766"/>
                </a:moveTo>
                <a:lnTo>
                  <a:pt x="2846" y="766"/>
                </a:lnTo>
                <a:lnTo>
                  <a:pt x="2846" y="768"/>
                </a:lnTo>
                <a:lnTo>
                  <a:pt x="2836" y="768"/>
                </a:lnTo>
                <a:lnTo>
                  <a:pt x="2836" y="766"/>
                </a:lnTo>
                <a:close/>
                <a:moveTo>
                  <a:pt x="2849" y="766"/>
                </a:moveTo>
                <a:lnTo>
                  <a:pt x="2858" y="766"/>
                </a:lnTo>
                <a:lnTo>
                  <a:pt x="2858" y="768"/>
                </a:lnTo>
                <a:lnTo>
                  <a:pt x="2849" y="768"/>
                </a:lnTo>
                <a:lnTo>
                  <a:pt x="2849" y="766"/>
                </a:lnTo>
                <a:close/>
                <a:moveTo>
                  <a:pt x="2861" y="766"/>
                </a:moveTo>
                <a:lnTo>
                  <a:pt x="2870" y="766"/>
                </a:lnTo>
                <a:lnTo>
                  <a:pt x="2870" y="768"/>
                </a:lnTo>
                <a:lnTo>
                  <a:pt x="2861" y="768"/>
                </a:lnTo>
                <a:lnTo>
                  <a:pt x="2861" y="766"/>
                </a:lnTo>
                <a:close/>
                <a:moveTo>
                  <a:pt x="2874" y="766"/>
                </a:moveTo>
                <a:lnTo>
                  <a:pt x="2883" y="766"/>
                </a:lnTo>
                <a:lnTo>
                  <a:pt x="2883" y="768"/>
                </a:lnTo>
                <a:lnTo>
                  <a:pt x="2874" y="768"/>
                </a:lnTo>
                <a:lnTo>
                  <a:pt x="2874" y="766"/>
                </a:lnTo>
                <a:close/>
                <a:moveTo>
                  <a:pt x="2886" y="766"/>
                </a:moveTo>
                <a:lnTo>
                  <a:pt x="2895" y="766"/>
                </a:lnTo>
                <a:lnTo>
                  <a:pt x="2895" y="768"/>
                </a:lnTo>
                <a:lnTo>
                  <a:pt x="2886" y="768"/>
                </a:lnTo>
                <a:lnTo>
                  <a:pt x="2886" y="766"/>
                </a:lnTo>
                <a:close/>
                <a:moveTo>
                  <a:pt x="2898" y="766"/>
                </a:moveTo>
                <a:lnTo>
                  <a:pt x="2908" y="766"/>
                </a:lnTo>
                <a:lnTo>
                  <a:pt x="2908" y="768"/>
                </a:lnTo>
                <a:lnTo>
                  <a:pt x="2898" y="768"/>
                </a:lnTo>
                <a:lnTo>
                  <a:pt x="2898" y="766"/>
                </a:lnTo>
                <a:close/>
                <a:moveTo>
                  <a:pt x="2911" y="766"/>
                </a:moveTo>
                <a:lnTo>
                  <a:pt x="2920" y="766"/>
                </a:lnTo>
                <a:lnTo>
                  <a:pt x="2920" y="768"/>
                </a:lnTo>
                <a:lnTo>
                  <a:pt x="2911" y="768"/>
                </a:lnTo>
                <a:lnTo>
                  <a:pt x="2911" y="766"/>
                </a:lnTo>
                <a:close/>
                <a:moveTo>
                  <a:pt x="2923" y="766"/>
                </a:moveTo>
                <a:lnTo>
                  <a:pt x="2933" y="766"/>
                </a:lnTo>
                <a:lnTo>
                  <a:pt x="2933" y="768"/>
                </a:lnTo>
                <a:lnTo>
                  <a:pt x="2923" y="768"/>
                </a:lnTo>
                <a:lnTo>
                  <a:pt x="2923" y="766"/>
                </a:lnTo>
                <a:close/>
                <a:moveTo>
                  <a:pt x="2936" y="766"/>
                </a:moveTo>
                <a:lnTo>
                  <a:pt x="2945" y="766"/>
                </a:lnTo>
                <a:lnTo>
                  <a:pt x="2945" y="768"/>
                </a:lnTo>
                <a:lnTo>
                  <a:pt x="2936" y="768"/>
                </a:lnTo>
                <a:lnTo>
                  <a:pt x="2936" y="766"/>
                </a:lnTo>
                <a:close/>
                <a:moveTo>
                  <a:pt x="2948" y="766"/>
                </a:moveTo>
                <a:lnTo>
                  <a:pt x="2958" y="766"/>
                </a:lnTo>
                <a:lnTo>
                  <a:pt x="2958" y="768"/>
                </a:lnTo>
                <a:lnTo>
                  <a:pt x="2948" y="768"/>
                </a:lnTo>
                <a:lnTo>
                  <a:pt x="2948" y="766"/>
                </a:lnTo>
                <a:close/>
                <a:moveTo>
                  <a:pt x="2961" y="766"/>
                </a:moveTo>
                <a:lnTo>
                  <a:pt x="2970" y="766"/>
                </a:lnTo>
                <a:lnTo>
                  <a:pt x="2970" y="768"/>
                </a:lnTo>
                <a:lnTo>
                  <a:pt x="2961" y="768"/>
                </a:lnTo>
                <a:lnTo>
                  <a:pt x="2961" y="766"/>
                </a:lnTo>
                <a:close/>
                <a:moveTo>
                  <a:pt x="2973" y="766"/>
                </a:moveTo>
                <a:lnTo>
                  <a:pt x="2982" y="766"/>
                </a:lnTo>
                <a:lnTo>
                  <a:pt x="2982" y="768"/>
                </a:lnTo>
                <a:lnTo>
                  <a:pt x="2973" y="768"/>
                </a:lnTo>
                <a:lnTo>
                  <a:pt x="2973" y="766"/>
                </a:lnTo>
                <a:close/>
                <a:moveTo>
                  <a:pt x="2986" y="766"/>
                </a:moveTo>
                <a:lnTo>
                  <a:pt x="2995" y="766"/>
                </a:lnTo>
                <a:lnTo>
                  <a:pt x="2995" y="768"/>
                </a:lnTo>
                <a:lnTo>
                  <a:pt x="2986" y="768"/>
                </a:lnTo>
                <a:lnTo>
                  <a:pt x="2986" y="766"/>
                </a:lnTo>
                <a:close/>
                <a:moveTo>
                  <a:pt x="2998" y="766"/>
                </a:moveTo>
                <a:lnTo>
                  <a:pt x="3007" y="766"/>
                </a:lnTo>
                <a:lnTo>
                  <a:pt x="3007" y="768"/>
                </a:lnTo>
                <a:lnTo>
                  <a:pt x="2998" y="768"/>
                </a:lnTo>
                <a:lnTo>
                  <a:pt x="2998" y="766"/>
                </a:lnTo>
                <a:close/>
                <a:moveTo>
                  <a:pt x="3010" y="766"/>
                </a:moveTo>
                <a:lnTo>
                  <a:pt x="3020" y="766"/>
                </a:lnTo>
                <a:lnTo>
                  <a:pt x="3020" y="768"/>
                </a:lnTo>
                <a:lnTo>
                  <a:pt x="3010" y="768"/>
                </a:lnTo>
                <a:lnTo>
                  <a:pt x="3010" y="766"/>
                </a:lnTo>
                <a:close/>
                <a:moveTo>
                  <a:pt x="3023" y="766"/>
                </a:moveTo>
                <a:lnTo>
                  <a:pt x="3032" y="766"/>
                </a:lnTo>
                <a:lnTo>
                  <a:pt x="3032" y="768"/>
                </a:lnTo>
                <a:lnTo>
                  <a:pt x="3023" y="768"/>
                </a:lnTo>
                <a:lnTo>
                  <a:pt x="3023" y="766"/>
                </a:lnTo>
                <a:close/>
                <a:moveTo>
                  <a:pt x="3035" y="766"/>
                </a:moveTo>
                <a:lnTo>
                  <a:pt x="3045" y="766"/>
                </a:lnTo>
                <a:lnTo>
                  <a:pt x="3045" y="768"/>
                </a:lnTo>
                <a:lnTo>
                  <a:pt x="3035" y="768"/>
                </a:lnTo>
                <a:lnTo>
                  <a:pt x="3035" y="766"/>
                </a:lnTo>
                <a:close/>
                <a:moveTo>
                  <a:pt x="3048" y="766"/>
                </a:moveTo>
                <a:lnTo>
                  <a:pt x="3057" y="766"/>
                </a:lnTo>
                <a:lnTo>
                  <a:pt x="3057" y="768"/>
                </a:lnTo>
                <a:lnTo>
                  <a:pt x="3048" y="768"/>
                </a:lnTo>
                <a:lnTo>
                  <a:pt x="3048" y="766"/>
                </a:lnTo>
                <a:close/>
                <a:moveTo>
                  <a:pt x="3060" y="766"/>
                </a:moveTo>
                <a:lnTo>
                  <a:pt x="3069" y="766"/>
                </a:lnTo>
                <a:lnTo>
                  <a:pt x="3069" y="768"/>
                </a:lnTo>
                <a:lnTo>
                  <a:pt x="3060" y="768"/>
                </a:lnTo>
                <a:lnTo>
                  <a:pt x="3060" y="766"/>
                </a:lnTo>
                <a:close/>
                <a:moveTo>
                  <a:pt x="3073" y="766"/>
                </a:moveTo>
                <a:lnTo>
                  <a:pt x="3082" y="766"/>
                </a:lnTo>
                <a:lnTo>
                  <a:pt x="3082" y="768"/>
                </a:lnTo>
                <a:lnTo>
                  <a:pt x="3073" y="768"/>
                </a:lnTo>
                <a:lnTo>
                  <a:pt x="3073" y="766"/>
                </a:lnTo>
                <a:close/>
                <a:moveTo>
                  <a:pt x="3085" y="766"/>
                </a:moveTo>
                <a:lnTo>
                  <a:pt x="3094" y="766"/>
                </a:lnTo>
                <a:lnTo>
                  <a:pt x="3094" y="768"/>
                </a:lnTo>
                <a:lnTo>
                  <a:pt x="3085" y="768"/>
                </a:lnTo>
                <a:lnTo>
                  <a:pt x="3085" y="766"/>
                </a:lnTo>
                <a:close/>
                <a:moveTo>
                  <a:pt x="3097" y="766"/>
                </a:moveTo>
                <a:lnTo>
                  <a:pt x="3107" y="766"/>
                </a:lnTo>
                <a:lnTo>
                  <a:pt x="3107" y="768"/>
                </a:lnTo>
                <a:lnTo>
                  <a:pt x="3097" y="768"/>
                </a:lnTo>
                <a:lnTo>
                  <a:pt x="3097" y="766"/>
                </a:lnTo>
                <a:close/>
                <a:moveTo>
                  <a:pt x="3110" y="766"/>
                </a:moveTo>
                <a:lnTo>
                  <a:pt x="3119" y="766"/>
                </a:lnTo>
                <a:lnTo>
                  <a:pt x="3119" y="768"/>
                </a:lnTo>
                <a:lnTo>
                  <a:pt x="3110" y="768"/>
                </a:lnTo>
                <a:lnTo>
                  <a:pt x="3110" y="766"/>
                </a:lnTo>
                <a:close/>
                <a:moveTo>
                  <a:pt x="3122" y="766"/>
                </a:moveTo>
                <a:lnTo>
                  <a:pt x="3132" y="766"/>
                </a:lnTo>
                <a:lnTo>
                  <a:pt x="3132" y="768"/>
                </a:lnTo>
                <a:lnTo>
                  <a:pt x="3122" y="768"/>
                </a:lnTo>
                <a:lnTo>
                  <a:pt x="3122" y="766"/>
                </a:lnTo>
                <a:close/>
                <a:moveTo>
                  <a:pt x="3135" y="766"/>
                </a:moveTo>
                <a:lnTo>
                  <a:pt x="3144" y="766"/>
                </a:lnTo>
                <a:lnTo>
                  <a:pt x="3144" y="768"/>
                </a:lnTo>
                <a:lnTo>
                  <a:pt x="3135" y="768"/>
                </a:lnTo>
                <a:lnTo>
                  <a:pt x="3135" y="766"/>
                </a:lnTo>
                <a:close/>
                <a:moveTo>
                  <a:pt x="3147" y="766"/>
                </a:moveTo>
                <a:lnTo>
                  <a:pt x="3157" y="766"/>
                </a:lnTo>
                <a:lnTo>
                  <a:pt x="3157" y="768"/>
                </a:lnTo>
                <a:lnTo>
                  <a:pt x="3147" y="768"/>
                </a:lnTo>
                <a:lnTo>
                  <a:pt x="3147" y="766"/>
                </a:lnTo>
                <a:close/>
                <a:moveTo>
                  <a:pt x="3160" y="766"/>
                </a:moveTo>
                <a:lnTo>
                  <a:pt x="3169" y="766"/>
                </a:lnTo>
                <a:lnTo>
                  <a:pt x="3169" y="768"/>
                </a:lnTo>
                <a:lnTo>
                  <a:pt x="3160" y="768"/>
                </a:lnTo>
                <a:lnTo>
                  <a:pt x="3160" y="766"/>
                </a:lnTo>
                <a:close/>
                <a:moveTo>
                  <a:pt x="3172" y="766"/>
                </a:moveTo>
                <a:lnTo>
                  <a:pt x="3181" y="766"/>
                </a:lnTo>
                <a:lnTo>
                  <a:pt x="3181" y="768"/>
                </a:lnTo>
                <a:lnTo>
                  <a:pt x="3172" y="768"/>
                </a:lnTo>
                <a:lnTo>
                  <a:pt x="3172" y="766"/>
                </a:lnTo>
                <a:close/>
                <a:moveTo>
                  <a:pt x="3185" y="766"/>
                </a:moveTo>
                <a:lnTo>
                  <a:pt x="3194" y="766"/>
                </a:lnTo>
                <a:lnTo>
                  <a:pt x="3194" y="768"/>
                </a:lnTo>
                <a:lnTo>
                  <a:pt x="3185" y="768"/>
                </a:lnTo>
                <a:lnTo>
                  <a:pt x="3185" y="766"/>
                </a:lnTo>
                <a:close/>
                <a:moveTo>
                  <a:pt x="3197" y="766"/>
                </a:moveTo>
                <a:lnTo>
                  <a:pt x="3206" y="766"/>
                </a:lnTo>
                <a:lnTo>
                  <a:pt x="3206" y="768"/>
                </a:lnTo>
                <a:lnTo>
                  <a:pt x="3197" y="768"/>
                </a:lnTo>
                <a:lnTo>
                  <a:pt x="3197" y="766"/>
                </a:lnTo>
                <a:close/>
                <a:moveTo>
                  <a:pt x="3209" y="766"/>
                </a:moveTo>
                <a:lnTo>
                  <a:pt x="3219" y="766"/>
                </a:lnTo>
                <a:lnTo>
                  <a:pt x="3219" y="768"/>
                </a:lnTo>
                <a:lnTo>
                  <a:pt x="3209" y="768"/>
                </a:lnTo>
                <a:lnTo>
                  <a:pt x="3209" y="766"/>
                </a:lnTo>
                <a:close/>
                <a:moveTo>
                  <a:pt x="3222" y="766"/>
                </a:moveTo>
                <a:lnTo>
                  <a:pt x="3231" y="766"/>
                </a:lnTo>
                <a:lnTo>
                  <a:pt x="3231" y="768"/>
                </a:lnTo>
                <a:lnTo>
                  <a:pt x="3222" y="768"/>
                </a:lnTo>
                <a:lnTo>
                  <a:pt x="3222" y="766"/>
                </a:lnTo>
                <a:close/>
                <a:moveTo>
                  <a:pt x="3234" y="766"/>
                </a:moveTo>
                <a:lnTo>
                  <a:pt x="3244" y="766"/>
                </a:lnTo>
                <a:lnTo>
                  <a:pt x="3244" y="768"/>
                </a:lnTo>
                <a:lnTo>
                  <a:pt x="3234" y="768"/>
                </a:lnTo>
                <a:lnTo>
                  <a:pt x="3234" y="766"/>
                </a:lnTo>
                <a:close/>
                <a:moveTo>
                  <a:pt x="3247" y="766"/>
                </a:moveTo>
                <a:lnTo>
                  <a:pt x="3256" y="766"/>
                </a:lnTo>
                <a:lnTo>
                  <a:pt x="3256" y="768"/>
                </a:lnTo>
                <a:lnTo>
                  <a:pt x="3247" y="768"/>
                </a:lnTo>
                <a:lnTo>
                  <a:pt x="3247" y="766"/>
                </a:lnTo>
                <a:close/>
                <a:moveTo>
                  <a:pt x="3259" y="766"/>
                </a:moveTo>
                <a:lnTo>
                  <a:pt x="3268" y="766"/>
                </a:lnTo>
                <a:lnTo>
                  <a:pt x="3268" y="768"/>
                </a:lnTo>
                <a:lnTo>
                  <a:pt x="3259" y="768"/>
                </a:lnTo>
                <a:lnTo>
                  <a:pt x="3259" y="766"/>
                </a:lnTo>
                <a:close/>
                <a:moveTo>
                  <a:pt x="3272" y="766"/>
                </a:moveTo>
                <a:lnTo>
                  <a:pt x="3281" y="766"/>
                </a:lnTo>
                <a:lnTo>
                  <a:pt x="3281" y="768"/>
                </a:lnTo>
                <a:lnTo>
                  <a:pt x="3272" y="768"/>
                </a:lnTo>
                <a:lnTo>
                  <a:pt x="3272" y="766"/>
                </a:lnTo>
                <a:close/>
                <a:moveTo>
                  <a:pt x="3284" y="766"/>
                </a:moveTo>
                <a:lnTo>
                  <a:pt x="3293" y="766"/>
                </a:lnTo>
                <a:lnTo>
                  <a:pt x="3293" y="768"/>
                </a:lnTo>
                <a:lnTo>
                  <a:pt x="3284" y="768"/>
                </a:lnTo>
                <a:lnTo>
                  <a:pt x="3284" y="766"/>
                </a:lnTo>
                <a:close/>
                <a:moveTo>
                  <a:pt x="3296" y="766"/>
                </a:moveTo>
                <a:lnTo>
                  <a:pt x="3306" y="766"/>
                </a:lnTo>
                <a:lnTo>
                  <a:pt x="3306" y="768"/>
                </a:lnTo>
                <a:lnTo>
                  <a:pt x="3296" y="768"/>
                </a:lnTo>
                <a:lnTo>
                  <a:pt x="3296" y="766"/>
                </a:lnTo>
                <a:close/>
                <a:moveTo>
                  <a:pt x="3309" y="766"/>
                </a:moveTo>
                <a:lnTo>
                  <a:pt x="3318" y="766"/>
                </a:lnTo>
                <a:lnTo>
                  <a:pt x="3318" y="768"/>
                </a:lnTo>
                <a:lnTo>
                  <a:pt x="3309" y="768"/>
                </a:lnTo>
                <a:lnTo>
                  <a:pt x="3309" y="766"/>
                </a:lnTo>
                <a:close/>
                <a:moveTo>
                  <a:pt x="3321" y="766"/>
                </a:moveTo>
                <a:lnTo>
                  <a:pt x="3331" y="766"/>
                </a:lnTo>
                <a:lnTo>
                  <a:pt x="3331" y="768"/>
                </a:lnTo>
                <a:lnTo>
                  <a:pt x="3321" y="768"/>
                </a:lnTo>
                <a:lnTo>
                  <a:pt x="3321" y="766"/>
                </a:lnTo>
                <a:close/>
                <a:moveTo>
                  <a:pt x="3334" y="766"/>
                </a:moveTo>
                <a:lnTo>
                  <a:pt x="3343" y="766"/>
                </a:lnTo>
                <a:lnTo>
                  <a:pt x="3343" y="768"/>
                </a:lnTo>
                <a:lnTo>
                  <a:pt x="3334" y="768"/>
                </a:lnTo>
                <a:lnTo>
                  <a:pt x="3334" y="766"/>
                </a:lnTo>
                <a:close/>
                <a:moveTo>
                  <a:pt x="3346" y="766"/>
                </a:moveTo>
                <a:lnTo>
                  <a:pt x="3356" y="766"/>
                </a:lnTo>
                <a:lnTo>
                  <a:pt x="3356" y="768"/>
                </a:lnTo>
                <a:lnTo>
                  <a:pt x="3346" y="768"/>
                </a:lnTo>
                <a:lnTo>
                  <a:pt x="3346" y="766"/>
                </a:lnTo>
                <a:close/>
                <a:moveTo>
                  <a:pt x="3359" y="766"/>
                </a:moveTo>
                <a:lnTo>
                  <a:pt x="3368" y="766"/>
                </a:lnTo>
                <a:lnTo>
                  <a:pt x="3368" y="768"/>
                </a:lnTo>
                <a:lnTo>
                  <a:pt x="3359" y="768"/>
                </a:lnTo>
                <a:lnTo>
                  <a:pt x="3359" y="766"/>
                </a:lnTo>
                <a:close/>
                <a:moveTo>
                  <a:pt x="3371" y="766"/>
                </a:moveTo>
                <a:lnTo>
                  <a:pt x="3380" y="766"/>
                </a:lnTo>
                <a:lnTo>
                  <a:pt x="3380" y="768"/>
                </a:lnTo>
                <a:lnTo>
                  <a:pt x="3371" y="768"/>
                </a:lnTo>
                <a:lnTo>
                  <a:pt x="3371" y="766"/>
                </a:lnTo>
                <a:close/>
                <a:moveTo>
                  <a:pt x="3384" y="766"/>
                </a:moveTo>
                <a:lnTo>
                  <a:pt x="3393" y="766"/>
                </a:lnTo>
                <a:lnTo>
                  <a:pt x="3393" y="768"/>
                </a:lnTo>
                <a:lnTo>
                  <a:pt x="3384" y="768"/>
                </a:lnTo>
                <a:lnTo>
                  <a:pt x="3384" y="766"/>
                </a:lnTo>
                <a:close/>
                <a:moveTo>
                  <a:pt x="3396" y="766"/>
                </a:moveTo>
                <a:lnTo>
                  <a:pt x="3405" y="766"/>
                </a:lnTo>
                <a:lnTo>
                  <a:pt x="3405" y="768"/>
                </a:lnTo>
                <a:lnTo>
                  <a:pt x="3396" y="768"/>
                </a:lnTo>
                <a:lnTo>
                  <a:pt x="3396" y="766"/>
                </a:lnTo>
                <a:close/>
                <a:moveTo>
                  <a:pt x="3408" y="766"/>
                </a:moveTo>
                <a:lnTo>
                  <a:pt x="3418" y="766"/>
                </a:lnTo>
                <a:lnTo>
                  <a:pt x="3418" y="768"/>
                </a:lnTo>
                <a:lnTo>
                  <a:pt x="3408" y="768"/>
                </a:lnTo>
                <a:lnTo>
                  <a:pt x="3408" y="766"/>
                </a:lnTo>
                <a:close/>
                <a:moveTo>
                  <a:pt x="3421" y="766"/>
                </a:moveTo>
                <a:lnTo>
                  <a:pt x="3430" y="766"/>
                </a:lnTo>
                <a:lnTo>
                  <a:pt x="3430" y="768"/>
                </a:lnTo>
                <a:lnTo>
                  <a:pt x="3421" y="768"/>
                </a:lnTo>
                <a:lnTo>
                  <a:pt x="3421" y="766"/>
                </a:lnTo>
                <a:close/>
                <a:moveTo>
                  <a:pt x="3433" y="766"/>
                </a:moveTo>
                <a:lnTo>
                  <a:pt x="3443" y="766"/>
                </a:lnTo>
                <a:lnTo>
                  <a:pt x="3443" y="768"/>
                </a:lnTo>
                <a:lnTo>
                  <a:pt x="3433" y="768"/>
                </a:lnTo>
                <a:lnTo>
                  <a:pt x="3433" y="766"/>
                </a:lnTo>
                <a:close/>
                <a:moveTo>
                  <a:pt x="3446" y="766"/>
                </a:moveTo>
                <a:lnTo>
                  <a:pt x="3455" y="766"/>
                </a:lnTo>
                <a:lnTo>
                  <a:pt x="3455" y="768"/>
                </a:lnTo>
                <a:lnTo>
                  <a:pt x="3446" y="768"/>
                </a:lnTo>
                <a:lnTo>
                  <a:pt x="3446" y="766"/>
                </a:lnTo>
                <a:close/>
                <a:moveTo>
                  <a:pt x="3458" y="766"/>
                </a:moveTo>
                <a:lnTo>
                  <a:pt x="3467" y="766"/>
                </a:lnTo>
                <a:lnTo>
                  <a:pt x="3467" y="768"/>
                </a:lnTo>
                <a:lnTo>
                  <a:pt x="3458" y="768"/>
                </a:lnTo>
                <a:lnTo>
                  <a:pt x="3458" y="766"/>
                </a:lnTo>
                <a:close/>
                <a:moveTo>
                  <a:pt x="3471" y="766"/>
                </a:moveTo>
                <a:lnTo>
                  <a:pt x="3480" y="766"/>
                </a:lnTo>
                <a:lnTo>
                  <a:pt x="3480" y="768"/>
                </a:lnTo>
                <a:lnTo>
                  <a:pt x="3471" y="768"/>
                </a:lnTo>
                <a:lnTo>
                  <a:pt x="3471" y="766"/>
                </a:lnTo>
                <a:close/>
                <a:moveTo>
                  <a:pt x="3483" y="766"/>
                </a:moveTo>
                <a:lnTo>
                  <a:pt x="3492" y="766"/>
                </a:lnTo>
                <a:lnTo>
                  <a:pt x="3492" y="768"/>
                </a:lnTo>
                <a:lnTo>
                  <a:pt x="3483" y="768"/>
                </a:lnTo>
                <a:lnTo>
                  <a:pt x="3483" y="766"/>
                </a:lnTo>
                <a:close/>
                <a:moveTo>
                  <a:pt x="3495" y="766"/>
                </a:moveTo>
                <a:lnTo>
                  <a:pt x="3505" y="766"/>
                </a:lnTo>
                <a:lnTo>
                  <a:pt x="3505" y="768"/>
                </a:lnTo>
                <a:lnTo>
                  <a:pt x="3495" y="768"/>
                </a:lnTo>
                <a:lnTo>
                  <a:pt x="3495" y="766"/>
                </a:lnTo>
                <a:close/>
                <a:moveTo>
                  <a:pt x="3508" y="766"/>
                </a:moveTo>
                <a:lnTo>
                  <a:pt x="3517" y="766"/>
                </a:lnTo>
                <a:lnTo>
                  <a:pt x="3517" y="768"/>
                </a:lnTo>
                <a:lnTo>
                  <a:pt x="3508" y="768"/>
                </a:lnTo>
                <a:lnTo>
                  <a:pt x="3508" y="766"/>
                </a:lnTo>
                <a:close/>
                <a:moveTo>
                  <a:pt x="3520" y="766"/>
                </a:moveTo>
                <a:lnTo>
                  <a:pt x="3530" y="766"/>
                </a:lnTo>
                <a:lnTo>
                  <a:pt x="3530" y="768"/>
                </a:lnTo>
                <a:lnTo>
                  <a:pt x="3520" y="768"/>
                </a:lnTo>
                <a:lnTo>
                  <a:pt x="3520" y="766"/>
                </a:lnTo>
                <a:close/>
                <a:moveTo>
                  <a:pt x="3533" y="766"/>
                </a:moveTo>
                <a:lnTo>
                  <a:pt x="3542" y="766"/>
                </a:lnTo>
                <a:lnTo>
                  <a:pt x="3542" y="768"/>
                </a:lnTo>
                <a:lnTo>
                  <a:pt x="3533" y="768"/>
                </a:lnTo>
                <a:lnTo>
                  <a:pt x="3533" y="766"/>
                </a:lnTo>
                <a:close/>
                <a:moveTo>
                  <a:pt x="3545" y="766"/>
                </a:moveTo>
                <a:lnTo>
                  <a:pt x="3555" y="766"/>
                </a:lnTo>
                <a:lnTo>
                  <a:pt x="3555" y="768"/>
                </a:lnTo>
                <a:lnTo>
                  <a:pt x="3545" y="768"/>
                </a:lnTo>
                <a:lnTo>
                  <a:pt x="3545" y="766"/>
                </a:lnTo>
                <a:close/>
                <a:moveTo>
                  <a:pt x="3558" y="766"/>
                </a:moveTo>
                <a:lnTo>
                  <a:pt x="3567" y="766"/>
                </a:lnTo>
                <a:lnTo>
                  <a:pt x="3567" y="768"/>
                </a:lnTo>
                <a:lnTo>
                  <a:pt x="3558" y="768"/>
                </a:lnTo>
                <a:lnTo>
                  <a:pt x="3558" y="766"/>
                </a:lnTo>
                <a:close/>
                <a:moveTo>
                  <a:pt x="3570" y="766"/>
                </a:moveTo>
                <a:lnTo>
                  <a:pt x="3579" y="766"/>
                </a:lnTo>
                <a:lnTo>
                  <a:pt x="3579" y="768"/>
                </a:lnTo>
                <a:lnTo>
                  <a:pt x="3570" y="768"/>
                </a:lnTo>
                <a:lnTo>
                  <a:pt x="3570" y="766"/>
                </a:lnTo>
                <a:close/>
                <a:moveTo>
                  <a:pt x="3583" y="766"/>
                </a:moveTo>
                <a:lnTo>
                  <a:pt x="3592" y="766"/>
                </a:lnTo>
                <a:lnTo>
                  <a:pt x="3592" y="768"/>
                </a:lnTo>
                <a:lnTo>
                  <a:pt x="3583" y="768"/>
                </a:lnTo>
                <a:lnTo>
                  <a:pt x="3583" y="766"/>
                </a:lnTo>
                <a:close/>
                <a:moveTo>
                  <a:pt x="3595" y="766"/>
                </a:moveTo>
                <a:lnTo>
                  <a:pt x="3604" y="766"/>
                </a:lnTo>
                <a:lnTo>
                  <a:pt x="3604" y="768"/>
                </a:lnTo>
                <a:lnTo>
                  <a:pt x="3595" y="768"/>
                </a:lnTo>
                <a:lnTo>
                  <a:pt x="3595" y="766"/>
                </a:lnTo>
                <a:close/>
                <a:moveTo>
                  <a:pt x="3607" y="766"/>
                </a:moveTo>
                <a:lnTo>
                  <a:pt x="3617" y="766"/>
                </a:lnTo>
                <a:lnTo>
                  <a:pt x="3617" y="768"/>
                </a:lnTo>
                <a:lnTo>
                  <a:pt x="3607" y="768"/>
                </a:lnTo>
                <a:lnTo>
                  <a:pt x="3607" y="766"/>
                </a:lnTo>
                <a:close/>
                <a:moveTo>
                  <a:pt x="3620" y="766"/>
                </a:moveTo>
                <a:lnTo>
                  <a:pt x="3629" y="766"/>
                </a:lnTo>
                <a:lnTo>
                  <a:pt x="3629" y="768"/>
                </a:lnTo>
                <a:lnTo>
                  <a:pt x="3620" y="768"/>
                </a:lnTo>
                <a:lnTo>
                  <a:pt x="3620" y="766"/>
                </a:lnTo>
                <a:close/>
                <a:moveTo>
                  <a:pt x="3632" y="766"/>
                </a:moveTo>
                <a:lnTo>
                  <a:pt x="3642" y="766"/>
                </a:lnTo>
                <a:lnTo>
                  <a:pt x="3642" y="768"/>
                </a:lnTo>
                <a:lnTo>
                  <a:pt x="3632" y="768"/>
                </a:lnTo>
                <a:lnTo>
                  <a:pt x="3632" y="766"/>
                </a:lnTo>
                <a:close/>
                <a:moveTo>
                  <a:pt x="3645" y="766"/>
                </a:moveTo>
                <a:lnTo>
                  <a:pt x="3654" y="766"/>
                </a:lnTo>
                <a:lnTo>
                  <a:pt x="3654" y="768"/>
                </a:lnTo>
                <a:lnTo>
                  <a:pt x="3645" y="768"/>
                </a:lnTo>
                <a:lnTo>
                  <a:pt x="3645" y="766"/>
                </a:lnTo>
                <a:close/>
                <a:moveTo>
                  <a:pt x="3657" y="766"/>
                </a:moveTo>
                <a:lnTo>
                  <a:pt x="3667" y="766"/>
                </a:lnTo>
                <a:lnTo>
                  <a:pt x="3667" y="768"/>
                </a:lnTo>
                <a:lnTo>
                  <a:pt x="3657" y="768"/>
                </a:lnTo>
                <a:lnTo>
                  <a:pt x="3657" y="766"/>
                </a:lnTo>
                <a:close/>
                <a:moveTo>
                  <a:pt x="3670" y="766"/>
                </a:moveTo>
                <a:lnTo>
                  <a:pt x="3679" y="766"/>
                </a:lnTo>
                <a:lnTo>
                  <a:pt x="3679" y="768"/>
                </a:lnTo>
                <a:lnTo>
                  <a:pt x="3670" y="768"/>
                </a:lnTo>
                <a:lnTo>
                  <a:pt x="3670" y="766"/>
                </a:lnTo>
                <a:close/>
                <a:moveTo>
                  <a:pt x="3682" y="766"/>
                </a:moveTo>
                <a:lnTo>
                  <a:pt x="3691" y="766"/>
                </a:lnTo>
                <a:lnTo>
                  <a:pt x="3691" y="768"/>
                </a:lnTo>
                <a:lnTo>
                  <a:pt x="3682" y="768"/>
                </a:lnTo>
                <a:lnTo>
                  <a:pt x="3682" y="766"/>
                </a:lnTo>
                <a:close/>
                <a:moveTo>
                  <a:pt x="3694" y="766"/>
                </a:moveTo>
                <a:lnTo>
                  <a:pt x="3704" y="766"/>
                </a:lnTo>
                <a:lnTo>
                  <a:pt x="3704" y="768"/>
                </a:lnTo>
                <a:lnTo>
                  <a:pt x="3694" y="768"/>
                </a:lnTo>
                <a:lnTo>
                  <a:pt x="3694" y="766"/>
                </a:lnTo>
                <a:close/>
                <a:moveTo>
                  <a:pt x="3707" y="766"/>
                </a:moveTo>
                <a:lnTo>
                  <a:pt x="3716" y="766"/>
                </a:lnTo>
                <a:lnTo>
                  <a:pt x="3716" y="768"/>
                </a:lnTo>
                <a:lnTo>
                  <a:pt x="3707" y="768"/>
                </a:lnTo>
                <a:lnTo>
                  <a:pt x="3707" y="766"/>
                </a:lnTo>
                <a:close/>
                <a:moveTo>
                  <a:pt x="3719" y="766"/>
                </a:moveTo>
                <a:lnTo>
                  <a:pt x="3729" y="766"/>
                </a:lnTo>
                <a:lnTo>
                  <a:pt x="3729" y="768"/>
                </a:lnTo>
                <a:lnTo>
                  <a:pt x="3719" y="768"/>
                </a:lnTo>
                <a:lnTo>
                  <a:pt x="3719" y="766"/>
                </a:lnTo>
                <a:close/>
                <a:moveTo>
                  <a:pt x="3732" y="766"/>
                </a:moveTo>
                <a:lnTo>
                  <a:pt x="3741" y="766"/>
                </a:lnTo>
                <a:lnTo>
                  <a:pt x="3741" y="768"/>
                </a:lnTo>
                <a:lnTo>
                  <a:pt x="3732" y="768"/>
                </a:lnTo>
                <a:lnTo>
                  <a:pt x="3732" y="766"/>
                </a:lnTo>
                <a:close/>
                <a:moveTo>
                  <a:pt x="3744" y="766"/>
                </a:moveTo>
                <a:lnTo>
                  <a:pt x="3754" y="766"/>
                </a:lnTo>
                <a:lnTo>
                  <a:pt x="3754" y="768"/>
                </a:lnTo>
                <a:lnTo>
                  <a:pt x="3744" y="768"/>
                </a:lnTo>
                <a:lnTo>
                  <a:pt x="3744" y="766"/>
                </a:lnTo>
                <a:close/>
                <a:moveTo>
                  <a:pt x="3757" y="766"/>
                </a:moveTo>
                <a:lnTo>
                  <a:pt x="3766" y="766"/>
                </a:lnTo>
                <a:lnTo>
                  <a:pt x="3766" y="768"/>
                </a:lnTo>
                <a:lnTo>
                  <a:pt x="3757" y="768"/>
                </a:lnTo>
                <a:lnTo>
                  <a:pt x="3757" y="766"/>
                </a:lnTo>
                <a:close/>
                <a:moveTo>
                  <a:pt x="3769" y="766"/>
                </a:moveTo>
                <a:lnTo>
                  <a:pt x="3778" y="766"/>
                </a:lnTo>
                <a:lnTo>
                  <a:pt x="3778" y="768"/>
                </a:lnTo>
                <a:lnTo>
                  <a:pt x="3769" y="768"/>
                </a:lnTo>
                <a:lnTo>
                  <a:pt x="3769" y="766"/>
                </a:lnTo>
                <a:close/>
                <a:moveTo>
                  <a:pt x="3782" y="766"/>
                </a:moveTo>
                <a:lnTo>
                  <a:pt x="3791" y="766"/>
                </a:lnTo>
                <a:lnTo>
                  <a:pt x="3791" y="768"/>
                </a:lnTo>
                <a:lnTo>
                  <a:pt x="3782" y="768"/>
                </a:lnTo>
                <a:lnTo>
                  <a:pt x="3782" y="766"/>
                </a:lnTo>
                <a:close/>
                <a:moveTo>
                  <a:pt x="3794" y="766"/>
                </a:moveTo>
                <a:lnTo>
                  <a:pt x="3800" y="766"/>
                </a:lnTo>
                <a:lnTo>
                  <a:pt x="3800" y="768"/>
                </a:lnTo>
                <a:lnTo>
                  <a:pt x="3794" y="768"/>
                </a:lnTo>
                <a:lnTo>
                  <a:pt x="3794" y="766"/>
                </a:lnTo>
                <a:close/>
                <a:moveTo>
                  <a:pt x="0" y="511"/>
                </a:moveTo>
                <a:lnTo>
                  <a:pt x="10" y="511"/>
                </a:lnTo>
                <a:lnTo>
                  <a:pt x="10" y="513"/>
                </a:lnTo>
                <a:lnTo>
                  <a:pt x="0" y="513"/>
                </a:lnTo>
                <a:lnTo>
                  <a:pt x="0" y="511"/>
                </a:lnTo>
                <a:close/>
                <a:moveTo>
                  <a:pt x="13" y="511"/>
                </a:moveTo>
                <a:lnTo>
                  <a:pt x="22" y="511"/>
                </a:lnTo>
                <a:lnTo>
                  <a:pt x="22" y="513"/>
                </a:lnTo>
                <a:lnTo>
                  <a:pt x="13" y="513"/>
                </a:lnTo>
                <a:lnTo>
                  <a:pt x="13" y="511"/>
                </a:lnTo>
                <a:close/>
                <a:moveTo>
                  <a:pt x="25" y="511"/>
                </a:moveTo>
                <a:lnTo>
                  <a:pt x="35" y="511"/>
                </a:lnTo>
                <a:lnTo>
                  <a:pt x="35" y="513"/>
                </a:lnTo>
                <a:lnTo>
                  <a:pt x="25" y="513"/>
                </a:lnTo>
                <a:lnTo>
                  <a:pt x="25" y="511"/>
                </a:lnTo>
                <a:close/>
                <a:moveTo>
                  <a:pt x="38" y="511"/>
                </a:moveTo>
                <a:lnTo>
                  <a:pt x="47" y="511"/>
                </a:lnTo>
                <a:lnTo>
                  <a:pt x="47" y="513"/>
                </a:lnTo>
                <a:lnTo>
                  <a:pt x="38" y="513"/>
                </a:lnTo>
                <a:lnTo>
                  <a:pt x="38" y="511"/>
                </a:lnTo>
                <a:close/>
                <a:moveTo>
                  <a:pt x="50" y="511"/>
                </a:moveTo>
                <a:lnTo>
                  <a:pt x="59" y="511"/>
                </a:lnTo>
                <a:lnTo>
                  <a:pt x="59" y="513"/>
                </a:lnTo>
                <a:lnTo>
                  <a:pt x="50" y="513"/>
                </a:lnTo>
                <a:lnTo>
                  <a:pt x="50" y="511"/>
                </a:lnTo>
                <a:close/>
                <a:moveTo>
                  <a:pt x="63" y="511"/>
                </a:moveTo>
                <a:lnTo>
                  <a:pt x="72" y="511"/>
                </a:lnTo>
                <a:lnTo>
                  <a:pt x="72" y="513"/>
                </a:lnTo>
                <a:lnTo>
                  <a:pt x="63" y="513"/>
                </a:lnTo>
                <a:lnTo>
                  <a:pt x="63" y="511"/>
                </a:lnTo>
                <a:close/>
                <a:moveTo>
                  <a:pt x="75" y="511"/>
                </a:moveTo>
                <a:lnTo>
                  <a:pt x="84" y="511"/>
                </a:lnTo>
                <a:lnTo>
                  <a:pt x="84" y="513"/>
                </a:lnTo>
                <a:lnTo>
                  <a:pt x="75" y="513"/>
                </a:lnTo>
                <a:lnTo>
                  <a:pt x="75" y="511"/>
                </a:lnTo>
                <a:close/>
                <a:moveTo>
                  <a:pt x="87" y="511"/>
                </a:moveTo>
                <a:lnTo>
                  <a:pt x="97" y="511"/>
                </a:lnTo>
                <a:lnTo>
                  <a:pt x="97" y="513"/>
                </a:lnTo>
                <a:lnTo>
                  <a:pt x="87" y="513"/>
                </a:lnTo>
                <a:lnTo>
                  <a:pt x="87" y="511"/>
                </a:lnTo>
                <a:close/>
                <a:moveTo>
                  <a:pt x="100" y="511"/>
                </a:moveTo>
                <a:lnTo>
                  <a:pt x="109" y="511"/>
                </a:lnTo>
                <a:lnTo>
                  <a:pt x="109" y="513"/>
                </a:lnTo>
                <a:lnTo>
                  <a:pt x="100" y="513"/>
                </a:lnTo>
                <a:lnTo>
                  <a:pt x="100" y="511"/>
                </a:lnTo>
                <a:close/>
                <a:moveTo>
                  <a:pt x="112" y="511"/>
                </a:moveTo>
                <a:lnTo>
                  <a:pt x="122" y="511"/>
                </a:lnTo>
                <a:lnTo>
                  <a:pt x="122" y="513"/>
                </a:lnTo>
                <a:lnTo>
                  <a:pt x="112" y="513"/>
                </a:lnTo>
                <a:lnTo>
                  <a:pt x="112" y="511"/>
                </a:lnTo>
                <a:close/>
                <a:moveTo>
                  <a:pt x="125" y="511"/>
                </a:moveTo>
                <a:lnTo>
                  <a:pt x="134" y="511"/>
                </a:lnTo>
                <a:lnTo>
                  <a:pt x="134" y="513"/>
                </a:lnTo>
                <a:lnTo>
                  <a:pt x="125" y="513"/>
                </a:lnTo>
                <a:lnTo>
                  <a:pt x="125" y="511"/>
                </a:lnTo>
                <a:close/>
                <a:moveTo>
                  <a:pt x="137" y="511"/>
                </a:moveTo>
                <a:lnTo>
                  <a:pt x="146" y="511"/>
                </a:lnTo>
                <a:lnTo>
                  <a:pt x="146" y="513"/>
                </a:lnTo>
                <a:lnTo>
                  <a:pt x="137" y="513"/>
                </a:lnTo>
                <a:lnTo>
                  <a:pt x="137" y="511"/>
                </a:lnTo>
                <a:close/>
                <a:moveTo>
                  <a:pt x="150" y="511"/>
                </a:moveTo>
                <a:lnTo>
                  <a:pt x="159" y="511"/>
                </a:lnTo>
                <a:lnTo>
                  <a:pt x="159" y="513"/>
                </a:lnTo>
                <a:lnTo>
                  <a:pt x="150" y="513"/>
                </a:lnTo>
                <a:lnTo>
                  <a:pt x="150" y="511"/>
                </a:lnTo>
                <a:close/>
                <a:moveTo>
                  <a:pt x="162" y="511"/>
                </a:moveTo>
                <a:lnTo>
                  <a:pt x="171" y="511"/>
                </a:lnTo>
                <a:lnTo>
                  <a:pt x="171" y="513"/>
                </a:lnTo>
                <a:lnTo>
                  <a:pt x="162" y="513"/>
                </a:lnTo>
                <a:lnTo>
                  <a:pt x="162" y="511"/>
                </a:lnTo>
                <a:close/>
                <a:moveTo>
                  <a:pt x="174" y="511"/>
                </a:moveTo>
                <a:lnTo>
                  <a:pt x="184" y="511"/>
                </a:lnTo>
                <a:lnTo>
                  <a:pt x="184" y="513"/>
                </a:lnTo>
                <a:lnTo>
                  <a:pt x="174" y="513"/>
                </a:lnTo>
                <a:lnTo>
                  <a:pt x="174" y="511"/>
                </a:lnTo>
                <a:close/>
                <a:moveTo>
                  <a:pt x="187" y="511"/>
                </a:moveTo>
                <a:lnTo>
                  <a:pt x="196" y="511"/>
                </a:lnTo>
                <a:lnTo>
                  <a:pt x="196" y="513"/>
                </a:lnTo>
                <a:lnTo>
                  <a:pt x="187" y="513"/>
                </a:lnTo>
                <a:lnTo>
                  <a:pt x="187" y="511"/>
                </a:lnTo>
                <a:close/>
                <a:moveTo>
                  <a:pt x="199" y="511"/>
                </a:moveTo>
                <a:lnTo>
                  <a:pt x="209" y="511"/>
                </a:lnTo>
                <a:lnTo>
                  <a:pt x="209" y="513"/>
                </a:lnTo>
                <a:lnTo>
                  <a:pt x="199" y="513"/>
                </a:lnTo>
                <a:lnTo>
                  <a:pt x="199" y="511"/>
                </a:lnTo>
                <a:close/>
                <a:moveTo>
                  <a:pt x="212" y="511"/>
                </a:moveTo>
                <a:lnTo>
                  <a:pt x="221" y="511"/>
                </a:lnTo>
                <a:lnTo>
                  <a:pt x="221" y="513"/>
                </a:lnTo>
                <a:lnTo>
                  <a:pt x="212" y="513"/>
                </a:lnTo>
                <a:lnTo>
                  <a:pt x="212" y="511"/>
                </a:lnTo>
                <a:close/>
                <a:moveTo>
                  <a:pt x="224" y="511"/>
                </a:moveTo>
                <a:lnTo>
                  <a:pt x="234" y="511"/>
                </a:lnTo>
                <a:lnTo>
                  <a:pt x="234" y="513"/>
                </a:lnTo>
                <a:lnTo>
                  <a:pt x="224" y="513"/>
                </a:lnTo>
                <a:lnTo>
                  <a:pt x="224" y="511"/>
                </a:lnTo>
                <a:close/>
                <a:moveTo>
                  <a:pt x="237" y="511"/>
                </a:moveTo>
                <a:lnTo>
                  <a:pt x="246" y="511"/>
                </a:lnTo>
                <a:lnTo>
                  <a:pt x="246" y="513"/>
                </a:lnTo>
                <a:lnTo>
                  <a:pt x="237" y="513"/>
                </a:lnTo>
                <a:lnTo>
                  <a:pt x="237" y="511"/>
                </a:lnTo>
                <a:close/>
                <a:moveTo>
                  <a:pt x="249" y="511"/>
                </a:moveTo>
                <a:lnTo>
                  <a:pt x="258" y="511"/>
                </a:lnTo>
                <a:lnTo>
                  <a:pt x="258" y="513"/>
                </a:lnTo>
                <a:lnTo>
                  <a:pt x="249" y="513"/>
                </a:lnTo>
                <a:lnTo>
                  <a:pt x="249" y="511"/>
                </a:lnTo>
                <a:close/>
                <a:moveTo>
                  <a:pt x="262" y="511"/>
                </a:moveTo>
                <a:lnTo>
                  <a:pt x="271" y="511"/>
                </a:lnTo>
                <a:lnTo>
                  <a:pt x="271" y="513"/>
                </a:lnTo>
                <a:lnTo>
                  <a:pt x="262" y="513"/>
                </a:lnTo>
                <a:lnTo>
                  <a:pt x="262" y="511"/>
                </a:lnTo>
                <a:close/>
                <a:moveTo>
                  <a:pt x="274" y="511"/>
                </a:moveTo>
                <a:lnTo>
                  <a:pt x="283" y="511"/>
                </a:lnTo>
                <a:lnTo>
                  <a:pt x="283" y="513"/>
                </a:lnTo>
                <a:lnTo>
                  <a:pt x="274" y="513"/>
                </a:lnTo>
                <a:lnTo>
                  <a:pt x="274" y="511"/>
                </a:lnTo>
                <a:close/>
                <a:moveTo>
                  <a:pt x="286" y="511"/>
                </a:moveTo>
                <a:lnTo>
                  <a:pt x="296" y="511"/>
                </a:lnTo>
                <a:lnTo>
                  <a:pt x="296" y="513"/>
                </a:lnTo>
                <a:lnTo>
                  <a:pt x="286" y="513"/>
                </a:lnTo>
                <a:lnTo>
                  <a:pt x="286" y="511"/>
                </a:lnTo>
                <a:close/>
                <a:moveTo>
                  <a:pt x="299" y="511"/>
                </a:moveTo>
                <a:lnTo>
                  <a:pt x="308" y="511"/>
                </a:lnTo>
                <a:lnTo>
                  <a:pt x="308" y="513"/>
                </a:lnTo>
                <a:lnTo>
                  <a:pt x="299" y="513"/>
                </a:lnTo>
                <a:lnTo>
                  <a:pt x="299" y="511"/>
                </a:lnTo>
                <a:close/>
                <a:moveTo>
                  <a:pt x="311" y="511"/>
                </a:moveTo>
                <a:lnTo>
                  <a:pt x="321" y="511"/>
                </a:lnTo>
                <a:lnTo>
                  <a:pt x="321" y="513"/>
                </a:lnTo>
                <a:lnTo>
                  <a:pt x="311" y="513"/>
                </a:lnTo>
                <a:lnTo>
                  <a:pt x="311" y="511"/>
                </a:lnTo>
                <a:close/>
                <a:moveTo>
                  <a:pt x="324" y="511"/>
                </a:moveTo>
                <a:lnTo>
                  <a:pt x="333" y="511"/>
                </a:lnTo>
                <a:lnTo>
                  <a:pt x="333" y="513"/>
                </a:lnTo>
                <a:lnTo>
                  <a:pt x="324" y="513"/>
                </a:lnTo>
                <a:lnTo>
                  <a:pt x="324" y="511"/>
                </a:lnTo>
                <a:close/>
                <a:moveTo>
                  <a:pt x="336" y="511"/>
                </a:moveTo>
                <a:lnTo>
                  <a:pt x="346" y="511"/>
                </a:lnTo>
                <a:lnTo>
                  <a:pt x="346" y="513"/>
                </a:lnTo>
                <a:lnTo>
                  <a:pt x="336" y="513"/>
                </a:lnTo>
                <a:lnTo>
                  <a:pt x="336" y="511"/>
                </a:lnTo>
                <a:close/>
                <a:moveTo>
                  <a:pt x="349" y="511"/>
                </a:moveTo>
                <a:lnTo>
                  <a:pt x="358" y="511"/>
                </a:lnTo>
                <a:lnTo>
                  <a:pt x="358" y="513"/>
                </a:lnTo>
                <a:lnTo>
                  <a:pt x="349" y="513"/>
                </a:lnTo>
                <a:lnTo>
                  <a:pt x="349" y="511"/>
                </a:lnTo>
                <a:close/>
                <a:moveTo>
                  <a:pt x="361" y="511"/>
                </a:moveTo>
                <a:lnTo>
                  <a:pt x="370" y="511"/>
                </a:lnTo>
                <a:lnTo>
                  <a:pt x="370" y="513"/>
                </a:lnTo>
                <a:lnTo>
                  <a:pt x="361" y="513"/>
                </a:lnTo>
                <a:lnTo>
                  <a:pt x="361" y="511"/>
                </a:lnTo>
                <a:close/>
                <a:moveTo>
                  <a:pt x="373" y="511"/>
                </a:moveTo>
                <a:lnTo>
                  <a:pt x="383" y="511"/>
                </a:lnTo>
                <a:lnTo>
                  <a:pt x="383" y="513"/>
                </a:lnTo>
                <a:lnTo>
                  <a:pt x="373" y="513"/>
                </a:lnTo>
                <a:lnTo>
                  <a:pt x="373" y="511"/>
                </a:lnTo>
                <a:close/>
                <a:moveTo>
                  <a:pt x="386" y="511"/>
                </a:moveTo>
                <a:lnTo>
                  <a:pt x="395" y="511"/>
                </a:lnTo>
                <a:lnTo>
                  <a:pt x="395" y="513"/>
                </a:lnTo>
                <a:lnTo>
                  <a:pt x="386" y="513"/>
                </a:lnTo>
                <a:lnTo>
                  <a:pt x="386" y="511"/>
                </a:lnTo>
                <a:close/>
                <a:moveTo>
                  <a:pt x="398" y="511"/>
                </a:moveTo>
                <a:lnTo>
                  <a:pt x="408" y="511"/>
                </a:lnTo>
                <a:lnTo>
                  <a:pt x="408" y="513"/>
                </a:lnTo>
                <a:lnTo>
                  <a:pt x="398" y="513"/>
                </a:lnTo>
                <a:lnTo>
                  <a:pt x="398" y="511"/>
                </a:lnTo>
                <a:close/>
                <a:moveTo>
                  <a:pt x="411" y="511"/>
                </a:moveTo>
                <a:lnTo>
                  <a:pt x="420" y="511"/>
                </a:lnTo>
                <a:lnTo>
                  <a:pt x="420" y="513"/>
                </a:lnTo>
                <a:lnTo>
                  <a:pt x="411" y="513"/>
                </a:lnTo>
                <a:lnTo>
                  <a:pt x="411" y="511"/>
                </a:lnTo>
                <a:close/>
                <a:moveTo>
                  <a:pt x="423" y="511"/>
                </a:moveTo>
                <a:lnTo>
                  <a:pt x="433" y="511"/>
                </a:lnTo>
                <a:lnTo>
                  <a:pt x="433" y="513"/>
                </a:lnTo>
                <a:lnTo>
                  <a:pt x="423" y="513"/>
                </a:lnTo>
                <a:lnTo>
                  <a:pt x="423" y="511"/>
                </a:lnTo>
                <a:close/>
                <a:moveTo>
                  <a:pt x="436" y="511"/>
                </a:moveTo>
                <a:lnTo>
                  <a:pt x="445" y="511"/>
                </a:lnTo>
                <a:lnTo>
                  <a:pt x="445" y="513"/>
                </a:lnTo>
                <a:lnTo>
                  <a:pt x="436" y="513"/>
                </a:lnTo>
                <a:lnTo>
                  <a:pt x="436" y="511"/>
                </a:lnTo>
                <a:close/>
                <a:moveTo>
                  <a:pt x="448" y="511"/>
                </a:moveTo>
                <a:lnTo>
                  <a:pt x="457" y="511"/>
                </a:lnTo>
                <a:lnTo>
                  <a:pt x="457" y="513"/>
                </a:lnTo>
                <a:lnTo>
                  <a:pt x="448" y="513"/>
                </a:lnTo>
                <a:lnTo>
                  <a:pt x="448" y="511"/>
                </a:lnTo>
                <a:close/>
                <a:moveTo>
                  <a:pt x="461" y="511"/>
                </a:moveTo>
                <a:lnTo>
                  <a:pt x="470" y="511"/>
                </a:lnTo>
                <a:lnTo>
                  <a:pt x="470" y="513"/>
                </a:lnTo>
                <a:lnTo>
                  <a:pt x="461" y="513"/>
                </a:lnTo>
                <a:lnTo>
                  <a:pt x="461" y="511"/>
                </a:lnTo>
                <a:close/>
                <a:moveTo>
                  <a:pt x="473" y="511"/>
                </a:moveTo>
                <a:lnTo>
                  <a:pt x="482" y="511"/>
                </a:lnTo>
                <a:lnTo>
                  <a:pt x="482" y="513"/>
                </a:lnTo>
                <a:lnTo>
                  <a:pt x="473" y="513"/>
                </a:lnTo>
                <a:lnTo>
                  <a:pt x="473" y="511"/>
                </a:lnTo>
                <a:close/>
                <a:moveTo>
                  <a:pt x="485" y="511"/>
                </a:moveTo>
                <a:lnTo>
                  <a:pt x="495" y="511"/>
                </a:lnTo>
                <a:lnTo>
                  <a:pt x="495" y="513"/>
                </a:lnTo>
                <a:lnTo>
                  <a:pt x="485" y="513"/>
                </a:lnTo>
                <a:lnTo>
                  <a:pt x="485" y="511"/>
                </a:lnTo>
                <a:close/>
                <a:moveTo>
                  <a:pt x="498" y="511"/>
                </a:moveTo>
                <a:lnTo>
                  <a:pt x="507" y="511"/>
                </a:lnTo>
                <a:lnTo>
                  <a:pt x="507" y="513"/>
                </a:lnTo>
                <a:lnTo>
                  <a:pt x="498" y="513"/>
                </a:lnTo>
                <a:lnTo>
                  <a:pt x="498" y="511"/>
                </a:lnTo>
                <a:close/>
                <a:moveTo>
                  <a:pt x="510" y="511"/>
                </a:moveTo>
                <a:lnTo>
                  <a:pt x="520" y="511"/>
                </a:lnTo>
                <a:lnTo>
                  <a:pt x="520" y="513"/>
                </a:lnTo>
                <a:lnTo>
                  <a:pt x="510" y="513"/>
                </a:lnTo>
                <a:lnTo>
                  <a:pt x="510" y="511"/>
                </a:lnTo>
                <a:close/>
                <a:moveTo>
                  <a:pt x="523" y="511"/>
                </a:moveTo>
                <a:lnTo>
                  <a:pt x="532" y="511"/>
                </a:lnTo>
                <a:lnTo>
                  <a:pt x="532" y="513"/>
                </a:lnTo>
                <a:lnTo>
                  <a:pt x="523" y="513"/>
                </a:lnTo>
                <a:lnTo>
                  <a:pt x="523" y="511"/>
                </a:lnTo>
                <a:close/>
                <a:moveTo>
                  <a:pt x="535" y="511"/>
                </a:moveTo>
                <a:lnTo>
                  <a:pt x="545" y="511"/>
                </a:lnTo>
                <a:lnTo>
                  <a:pt x="545" y="513"/>
                </a:lnTo>
                <a:lnTo>
                  <a:pt x="535" y="513"/>
                </a:lnTo>
                <a:lnTo>
                  <a:pt x="535" y="511"/>
                </a:lnTo>
                <a:close/>
                <a:moveTo>
                  <a:pt x="548" y="511"/>
                </a:moveTo>
                <a:lnTo>
                  <a:pt x="557" y="511"/>
                </a:lnTo>
                <a:lnTo>
                  <a:pt x="557" y="513"/>
                </a:lnTo>
                <a:lnTo>
                  <a:pt x="548" y="513"/>
                </a:lnTo>
                <a:lnTo>
                  <a:pt x="548" y="511"/>
                </a:lnTo>
                <a:close/>
                <a:moveTo>
                  <a:pt x="560" y="511"/>
                </a:moveTo>
                <a:lnTo>
                  <a:pt x="569" y="511"/>
                </a:lnTo>
                <a:lnTo>
                  <a:pt x="569" y="513"/>
                </a:lnTo>
                <a:lnTo>
                  <a:pt x="560" y="513"/>
                </a:lnTo>
                <a:lnTo>
                  <a:pt x="560" y="511"/>
                </a:lnTo>
                <a:close/>
                <a:moveTo>
                  <a:pt x="573" y="511"/>
                </a:moveTo>
                <a:lnTo>
                  <a:pt x="582" y="511"/>
                </a:lnTo>
                <a:lnTo>
                  <a:pt x="582" y="513"/>
                </a:lnTo>
                <a:lnTo>
                  <a:pt x="573" y="513"/>
                </a:lnTo>
                <a:lnTo>
                  <a:pt x="573" y="511"/>
                </a:lnTo>
                <a:close/>
                <a:moveTo>
                  <a:pt x="585" y="511"/>
                </a:moveTo>
                <a:lnTo>
                  <a:pt x="594" y="511"/>
                </a:lnTo>
                <a:lnTo>
                  <a:pt x="594" y="513"/>
                </a:lnTo>
                <a:lnTo>
                  <a:pt x="585" y="513"/>
                </a:lnTo>
                <a:lnTo>
                  <a:pt x="585" y="511"/>
                </a:lnTo>
                <a:close/>
                <a:moveTo>
                  <a:pt x="597" y="511"/>
                </a:moveTo>
                <a:lnTo>
                  <a:pt x="607" y="511"/>
                </a:lnTo>
                <a:lnTo>
                  <a:pt x="607" y="513"/>
                </a:lnTo>
                <a:lnTo>
                  <a:pt x="597" y="513"/>
                </a:lnTo>
                <a:lnTo>
                  <a:pt x="597" y="511"/>
                </a:lnTo>
                <a:close/>
                <a:moveTo>
                  <a:pt x="610" y="511"/>
                </a:moveTo>
                <a:lnTo>
                  <a:pt x="619" y="511"/>
                </a:lnTo>
                <a:lnTo>
                  <a:pt x="619" y="513"/>
                </a:lnTo>
                <a:lnTo>
                  <a:pt x="610" y="513"/>
                </a:lnTo>
                <a:lnTo>
                  <a:pt x="610" y="511"/>
                </a:lnTo>
                <a:close/>
                <a:moveTo>
                  <a:pt x="622" y="511"/>
                </a:moveTo>
                <a:lnTo>
                  <a:pt x="632" y="511"/>
                </a:lnTo>
                <a:lnTo>
                  <a:pt x="632" y="513"/>
                </a:lnTo>
                <a:lnTo>
                  <a:pt x="622" y="513"/>
                </a:lnTo>
                <a:lnTo>
                  <a:pt x="622" y="511"/>
                </a:lnTo>
                <a:close/>
                <a:moveTo>
                  <a:pt x="635" y="511"/>
                </a:moveTo>
                <a:lnTo>
                  <a:pt x="644" y="511"/>
                </a:lnTo>
                <a:lnTo>
                  <a:pt x="644" y="513"/>
                </a:lnTo>
                <a:lnTo>
                  <a:pt x="635" y="513"/>
                </a:lnTo>
                <a:lnTo>
                  <a:pt x="635" y="511"/>
                </a:lnTo>
                <a:close/>
                <a:moveTo>
                  <a:pt x="647" y="511"/>
                </a:moveTo>
                <a:lnTo>
                  <a:pt x="656" y="511"/>
                </a:lnTo>
                <a:lnTo>
                  <a:pt x="656" y="513"/>
                </a:lnTo>
                <a:lnTo>
                  <a:pt x="647" y="513"/>
                </a:lnTo>
                <a:lnTo>
                  <a:pt x="647" y="511"/>
                </a:lnTo>
                <a:close/>
                <a:moveTo>
                  <a:pt x="660" y="511"/>
                </a:moveTo>
                <a:lnTo>
                  <a:pt x="669" y="511"/>
                </a:lnTo>
                <a:lnTo>
                  <a:pt x="669" y="513"/>
                </a:lnTo>
                <a:lnTo>
                  <a:pt x="660" y="513"/>
                </a:lnTo>
                <a:lnTo>
                  <a:pt x="660" y="511"/>
                </a:lnTo>
                <a:close/>
                <a:moveTo>
                  <a:pt x="672" y="511"/>
                </a:moveTo>
                <a:lnTo>
                  <a:pt x="681" y="511"/>
                </a:lnTo>
                <a:lnTo>
                  <a:pt x="681" y="513"/>
                </a:lnTo>
                <a:lnTo>
                  <a:pt x="672" y="513"/>
                </a:lnTo>
                <a:lnTo>
                  <a:pt x="672" y="511"/>
                </a:lnTo>
                <a:close/>
                <a:moveTo>
                  <a:pt x="684" y="511"/>
                </a:moveTo>
                <a:lnTo>
                  <a:pt x="694" y="511"/>
                </a:lnTo>
                <a:lnTo>
                  <a:pt x="694" y="513"/>
                </a:lnTo>
                <a:lnTo>
                  <a:pt x="684" y="513"/>
                </a:lnTo>
                <a:lnTo>
                  <a:pt x="684" y="511"/>
                </a:lnTo>
                <a:close/>
                <a:moveTo>
                  <a:pt x="697" y="511"/>
                </a:moveTo>
                <a:lnTo>
                  <a:pt x="706" y="511"/>
                </a:lnTo>
                <a:lnTo>
                  <a:pt x="706" y="513"/>
                </a:lnTo>
                <a:lnTo>
                  <a:pt x="697" y="513"/>
                </a:lnTo>
                <a:lnTo>
                  <a:pt x="697" y="511"/>
                </a:lnTo>
                <a:close/>
                <a:moveTo>
                  <a:pt x="709" y="511"/>
                </a:moveTo>
                <a:lnTo>
                  <a:pt x="719" y="511"/>
                </a:lnTo>
                <a:lnTo>
                  <a:pt x="719" y="513"/>
                </a:lnTo>
                <a:lnTo>
                  <a:pt x="709" y="513"/>
                </a:lnTo>
                <a:lnTo>
                  <a:pt x="709" y="511"/>
                </a:lnTo>
                <a:close/>
                <a:moveTo>
                  <a:pt x="722" y="511"/>
                </a:moveTo>
                <a:lnTo>
                  <a:pt x="731" y="511"/>
                </a:lnTo>
                <a:lnTo>
                  <a:pt x="731" y="513"/>
                </a:lnTo>
                <a:lnTo>
                  <a:pt x="722" y="513"/>
                </a:lnTo>
                <a:lnTo>
                  <a:pt x="722" y="511"/>
                </a:lnTo>
                <a:close/>
                <a:moveTo>
                  <a:pt x="734" y="511"/>
                </a:moveTo>
                <a:lnTo>
                  <a:pt x="744" y="511"/>
                </a:lnTo>
                <a:lnTo>
                  <a:pt x="744" y="513"/>
                </a:lnTo>
                <a:lnTo>
                  <a:pt x="734" y="513"/>
                </a:lnTo>
                <a:lnTo>
                  <a:pt x="734" y="511"/>
                </a:lnTo>
                <a:close/>
                <a:moveTo>
                  <a:pt x="747" y="511"/>
                </a:moveTo>
                <a:lnTo>
                  <a:pt x="756" y="511"/>
                </a:lnTo>
                <a:lnTo>
                  <a:pt x="756" y="513"/>
                </a:lnTo>
                <a:lnTo>
                  <a:pt x="747" y="513"/>
                </a:lnTo>
                <a:lnTo>
                  <a:pt x="747" y="511"/>
                </a:lnTo>
                <a:close/>
                <a:moveTo>
                  <a:pt x="759" y="511"/>
                </a:moveTo>
                <a:lnTo>
                  <a:pt x="768" y="511"/>
                </a:lnTo>
                <a:lnTo>
                  <a:pt x="768" y="513"/>
                </a:lnTo>
                <a:lnTo>
                  <a:pt x="759" y="513"/>
                </a:lnTo>
                <a:lnTo>
                  <a:pt x="759" y="511"/>
                </a:lnTo>
                <a:close/>
                <a:moveTo>
                  <a:pt x="772" y="511"/>
                </a:moveTo>
                <a:lnTo>
                  <a:pt x="781" y="511"/>
                </a:lnTo>
                <a:lnTo>
                  <a:pt x="781" y="513"/>
                </a:lnTo>
                <a:lnTo>
                  <a:pt x="772" y="513"/>
                </a:lnTo>
                <a:lnTo>
                  <a:pt x="772" y="511"/>
                </a:lnTo>
                <a:close/>
                <a:moveTo>
                  <a:pt x="784" y="511"/>
                </a:moveTo>
                <a:lnTo>
                  <a:pt x="793" y="511"/>
                </a:lnTo>
                <a:lnTo>
                  <a:pt x="793" y="513"/>
                </a:lnTo>
                <a:lnTo>
                  <a:pt x="784" y="513"/>
                </a:lnTo>
                <a:lnTo>
                  <a:pt x="784" y="511"/>
                </a:lnTo>
                <a:close/>
                <a:moveTo>
                  <a:pt x="796" y="511"/>
                </a:moveTo>
                <a:lnTo>
                  <a:pt x="806" y="511"/>
                </a:lnTo>
                <a:lnTo>
                  <a:pt x="806" y="513"/>
                </a:lnTo>
                <a:lnTo>
                  <a:pt x="796" y="513"/>
                </a:lnTo>
                <a:lnTo>
                  <a:pt x="796" y="511"/>
                </a:lnTo>
                <a:close/>
                <a:moveTo>
                  <a:pt x="809" y="511"/>
                </a:moveTo>
                <a:lnTo>
                  <a:pt x="818" y="511"/>
                </a:lnTo>
                <a:lnTo>
                  <a:pt x="818" y="513"/>
                </a:lnTo>
                <a:lnTo>
                  <a:pt x="809" y="513"/>
                </a:lnTo>
                <a:lnTo>
                  <a:pt x="809" y="511"/>
                </a:lnTo>
                <a:close/>
                <a:moveTo>
                  <a:pt x="821" y="511"/>
                </a:moveTo>
                <a:lnTo>
                  <a:pt x="831" y="511"/>
                </a:lnTo>
                <a:lnTo>
                  <a:pt x="831" y="513"/>
                </a:lnTo>
                <a:lnTo>
                  <a:pt x="821" y="513"/>
                </a:lnTo>
                <a:lnTo>
                  <a:pt x="821" y="511"/>
                </a:lnTo>
                <a:close/>
                <a:moveTo>
                  <a:pt x="834" y="511"/>
                </a:moveTo>
                <a:lnTo>
                  <a:pt x="843" y="511"/>
                </a:lnTo>
                <a:lnTo>
                  <a:pt x="843" y="513"/>
                </a:lnTo>
                <a:lnTo>
                  <a:pt x="834" y="513"/>
                </a:lnTo>
                <a:lnTo>
                  <a:pt x="834" y="511"/>
                </a:lnTo>
                <a:close/>
                <a:moveTo>
                  <a:pt x="846" y="511"/>
                </a:moveTo>
                <a:lnTo>
                  <a:pt x="855" y="511"/>
                </a:lnTo>
                <a:lnTo>
                  <a:pt x="855" y="513"/>
                </a:lnTo>
                <a:lnTo>
                  <a:pt x="846" y="513"/>
                </a:lnTo>
                <a:lnTo>
                  <a:pt x="846" y="511"/>
                </a:lnTo>
                <a:close/>
                <a:moveTo>
                  <a:pt x="859" y="511"/>
                </a:moveTo>
                <a:lnTo>
                  <a:pt x="868" y="511"/>
                </a:lnTo>
                <a:lnTo>
                  <a:pt x="868" y="513"/>
                </a:lnTo>
                <a:lnTo>
                  <a:pt x="859" y="513"/>
                </a:lnTo>
                <a:lnTo>
                  <a:pt x="859" y="511"/>
                </a:lnTo>
                <a:close/>
                <a:moveTo>
                  <a:pt x="871" y="511"/>
                </a:moveTo>
                <a:lnTo>
                  <a:pt x="880" y="511"/>
                </a:lnTo>
                <a:lnTo>
                  <a:pt x="880" y="513"/>
                </a:lnTo>
                <a:lnTo>
                  <a:pt x="871" y="513"/>
                </a:lnTo>
                <a:lnTo>
                  <a:pt x="871" y="511"/>
                </a:lnTo>
                <a:close/>
                <a:moveTo>
                  <a:pt x="883" y="511"/>
                </a:moveTo>
                <a:lnTo>
                  <a:pt x="893" y="511"/>
                </a:lnTo>
                <a:lnTo>
                  <a:pt x="893" y="513"/>
                </a:lnTo>
                <a:lnTo>
                  <a:pt x="883" y="513"/>
                </a:lnTo>
                <a:lnTo>
                  <a:pt x="883" y="511"/>
                </a:lnTo>
                <a:close/>
                <a:moveTo>
                  <a:pt x="896" y="511"/>
                </a:moveTo>
                <a:lnTo>
                  <a:pt x="905" y="511"/>
                </a:lnTo>
                <a:lnTo>
                  <a:pt x="905" y="513"/>
                </a:lnTo>
                <a:lnTo>
                  <a:pt x="896" y="513"/>
                </a:lnTo>
                <a:lnTo>
                  <a:pt x="896" y="511"/>
                </a:lnTo>
                <a:close/>
                <a:moveTo>
                  <a:pt x="908" y="511"/>
                </a:moveTo>
                <a:lnTo>
                  <a:pt x="918" y="511"/>
                </a:lnTo>
                <a:lnTo>
                  <a:pt x="918" y="513"/>
                </a:lnTo>
                <a:lnTo>
                  <a:pt x="908" y="513"/>
                </a:lnTo>
                <a:lnTo>
                  <a:pt x="908" y="511"/>
                </a:lnTo>
                <a:close/>
                <a:moveTo>
                  <a:pt x="921" y="511"/>
                </a:moveTo>
                <a:lnTo>
                  <a:pt x="930" y="511"/>
                </a:lnTo>
                <a:lnTo>
                  <a:pt x="930" y="513"/>
                </a:lnTo>
                <a:lnTo>
                  <a:pt x="921" y="513"/>
                </a:lnTo>
                <a:lnTo>
                  <a:pt x="921" y="511"/>
                </a:lnTo>
                <a:close/>
                <a:moveTo>
                  <a:pt x="933" y="511"/>
                </a:moveTo>
                <a:lnTo>
                  <a:pt x="943" y="511"/>
                </a:lnTo>
                <a:lnTo>
                  <a:pt x="943" y="513"/>
                </a:lnTo>
                <a:lnTo>
                  <a:pt x="933" y="513"/>
                </a:lnTo>
                <a:lnTo>
                  <a:pt x="933" y="511"/>
                </a:lnTo>
                <a:close/>
                <a:moveTo>
                  <a:pt x="946" y="511"/>
                </a:moveTo>
                <a:lnTo>
                  <a:pt x="955" y="511"/>
                </a:lnTo>
                <a:lnTo>
                  <a:pt x="955" y="513"/>
                </a:lnTo>
                <a:lnTo>
                  <a:pt x="946" y="513"/>
                </a:lnTo>
                <a:lnTo>
                  <a:pt x="946" y="511"/>
                </a:lnTo>
                <a:close/>
                <a:moveTo>
                  <a:pt x="958" y="511"/>
                </a:moveTo>
                <a:lnTo>
                  <a:pt x="967" y="511"/>
                </a:lnTo>
                <a:lnTo>
                  <a:pt x="967" y="513"/>
                </a:lnTo>
                <a:lnTo>
                  <a:pt x="958" y="513"/>
                </a:lnTo>
                <a:lnTo>
                  <a:pt x="958" y="511"/>
                </a:lnTo>
                <a:close/>
                <a:moveTo>
                  <a:pt x="971" y="511"/>
                </a:moveTo>
                <a:lnTo>
                  <a:pt x="980" y="511"/>
                </a:lnTo>
                <a:lnTo>
                  <a:pt x="980" y="513"/>
                </a:lnTo>
                <a:lnTo>
                  <a:pt x="971" y="513"/>
                </a:lnTo>
                <a:lnTo>
                  <a:pt x="971" y="511"/>
                </a:lnTo>
                <a:close/>
                <a:moveTo>
                  <a:pt x="983" y="511"/>
                </a:moveTo>
                <a:lnTo>
                  <a:pt x="992" y="511"/>
                </a:lnTo>
                <a:lnTo>
                  <a:pt x="992" y="513"/>
                </a:lnTo>
                <a:lnTo>
                  <a:pt x="983" y="513"/>
                </a:lnTo>
                <a:lnTo>
                  <a:pt x="983" y="511"/>
                </a:lnTo>
                <a:close/>
                <a:moveTo>
                  <a:pt x="995" y="511"/>
                </a:moveTo>
                <a:lnTo>
                  <a:pt x="1005" y="511"/>
                </a:lnTo>
                <a:lnTo>
                  <a:pt x="1005" y="513"/>
                </a:lnTo>
                <a:lnTo>
                  <a:pt x="995" y="513"/>
                </a:lnTo>
                <a:lnTo>
                  <a:pt x="995" y="511"/>
                </a:lnTo>
                <a:close/>
                <a:moveTo>
                  <a:pt x="1008" y="511"/>
                </a:moveTo>
                <a:lnTo>
                  <a:pt x="1017" y="511"/>
                </a:lnTo>
                <a:lnTo>
                  <a:pt x="1017" y="513"/>
                </a:lnTo>
                <a:lnTo>
                  <a:pt x="1008" y="513"/>
                </a:lnTo>
                <a:lnTo>
                  <a:pt x="1008" y="511"/>
                </a:lnTo>
                <a:close/>
                <a:moveTo>
                  <a:pt x="1020" y="511"/>
                </a:moveTo>
                <a:lnTo>
                  <a:pt x="1030" y="511"/>
                </a:lnTo>
                <a:lnTo>
                  <a:pt x="1030" y="513"/>
                </a:lnTo>
                <a:lnTo>
                  <a:pt x="1020" y="513"/>
                </a:lnTo>
                <a:lnTo>
                  <a:pt x="1020" y="511"/>
                </a:lnTo>
                <a:close/>
                <a:moveTo>
                  <a:pt x="1033" y="511"/>
                </a:moveTo>
                <a:lnTo>
                  <a:pt x="1042" y="511"/>
                </a:lnTo>
                <a:lnTo>
                  <a:pt x="1042" y="513"/>
                </a:lnTo>
                <a:lnTo>
                  <a:pt x="1033" y="513"/>
                </a:lnTo>
                <a:lnTo>
                  <a:pt x="1033" y="511"/>
                </a:lnTo>
                <a:close/>
                <a:moveTo>
                  <a:pt x="1045" y="511"/>
                </a:moveTo>
                <a:lnTo>
                  <a:pt x="1054" y="511"/>
                </a:lnTo>
                <a:lnTo>
                  <a:pt x="1054" y="513"/>
                </a:lnTo>
                <a:lnTo>
                  <a:pt x="1045" y="513"/>
                </a:lnTo>
                <a:lnTo>
                  <a:pt x="1045" y="511"/>
                </a:lnTo>
                <a:close/>
                <a:moveTo>
                  <a:pt x="1058" y="511"/>
                </a:moveTo>
                <a:lnTo>
                  <a:pt x="1067" y="511"/>
                </a:lnTo>
                <a:lnTo>
                  <a:pt x="1067" y="513"/>
                </a:lnTo>
                <a:lnTo>
                  <a:pt x="1058" y="513"/>
                </a:lnTo>
                <a:lnTo>
                  <a:pt x="1058" y="511"/>
                </a:lnTo>
                <a:close/>
                <a:moveTo>
                  <a:pt x="1070" y="511"/>
                </a:moveTo>
                <a:lnTo>
                  <a:pt x="1079" y="511"/>
                </a:lnTo>
                <a:lnTo>
                  <a:pt x="1079" y="513"/>
                </a:lnTo>
                <a:lnTo>
                  <a:pt x="1070" y="513"/>
                </a:lnTo>
                <a:lnTo>
                  <a:pt x="1070" y="511"/>
                </a:lnTo>
                <a:close/>
                <a:moveTo>
                  <a:pt x="1082" y="511"/>
                </a:moveTo>
                <a:lnTo>
                  <a:pt x="1092" y="511"/>
                </a:lnTo>
                <a:lnTo>
                  <a:pt x="1092" y="513"/>
                </a:lnTo>
                <a:lnTo>
                  <a:pt x="1082" y="513"/>
                </a:lnTo>
                <a:lnTo>
                  <a:pt x="1082" y="511"/>
                </a:lnTo>
                <a:close/>
                <a:moveTo>
                  <a:pt x="1095" y="511"/>
                </a:moveTo>
                <a:lnTo>
                  <a:pt x="1104" y="511"/>
                </a:lnTo>
                <a:lnTo>
                  <a:pt x="1104" y="513"/>
                </a:lnTo>
                <a:lnTo>
                  <a:pt x="1095" y="513"/>
                </a:lnTo>
                <a:lnTo>
                  <a:pt x="1095" y="511"/>
                </a:lnTo>
                <a:close/>
                <a:moveTo>
                  <a:pt x="1107" y="511"/>
                </a:moveTo>
                <a:lnTo>
                  <a:pt x="1117" y="511"/>
                </a:lnTo>
                <a:lnTo>
                  <a:pt x="1117" y="513"/>
                </a:lnTo>
                <a:lnTo>
                  <a:pt x="1107" y="513"/>
                </a:lnTo>
                <a:lnTo>
                  <a:pt x="1107" y="511"/>
                </a:lnTo>
                <a:close/>
                <a:moveTo>
                  <a:pt x="1120" y="511"/>
                </a:moveTo>
                <a:lnTo>
                  <a:pt x="1129" y="511"/>
                </a:lnTo>
                <a:lnTo>
                  <a:pt x="1129" y="513"/>
                </a:lnTo>
                <a:lnTo>
                  <a:pt x="1120" y="513"/>
                </a:lnTo>
                <a:lnTo>
                  <a:pt x="1120" y="511"/>
                </a:lnTo>
                <a:close/>
                <a:moveTo>
                  <a:pt x="1132" y="511"/>
                </a:moveTo>
                <a:lnTo>
                  <a:pt x="1142" y="511"/>
                </a:lnTo>
                <a:lnTo>
                  <a:pt x="1142" y="513"/>
                </a:lnTo>
                <a:lnTo>
                  <a:pt x="1132" y="513"/>
                </a:lnTo>
                <a:lnTo>
                  <a:pt x="1132" y="511"/>
                </a:lnTo>
                <a:close/>
                <a:moveTo>
                  <a:pt x="1145" y="511"/>
                </a:moveTo>
                <a:lnTo>
                  <a:pt x="1154" y="511"/>
                </a:lnTo>
                <a:lnTo>
                  <a:pt x="1154" y="513"/>
                </a:lnTo>
                <a:lnTo>
                  <a:pt x="1145" y="513"/>
                </a:lnTo>
                <a:lnTo>
                  <a:pt x="1145" y="511"/>
                </a:lnTo>
                <a:close/>
                <a:moveTo>
                  <a:pt x="1157" y="511"/>
                </a:moveTo>
                <a:lnTo>
                  <a:pt x="1166" y="511"/>
                </a:lnTo>
                <a:lnTo>
                  <a:pt x="1166" y="513"/>
                </a:lnTo>
                <a:lnTo>
                  <a:pt x="1157" y="513"/>
                </a:lnTo>
                <a:lnTo>
                  <a:pt x="1157" y="511"/>
                </a:lnTo>
                <a:close/>
                <a:moveTo>
                  <a:pt x="1170" y="511"/>
                </a:moveTo>
                <a:lnTo>
                  <a:pt x="1179" y="511"/>
                </a:lnTo>
                <a:lnTo>
                  <a:pt x="1179" y="513"/>
                </a:lnTo>
                <a:lnTo>
                  <a:pt x="1170" y="513"/>
                </a:lnTo>
                <a:lnTo>
                  <a:pt x="1170" y="511"/>
                </a:lnTo>
                <a:close/>
                <a:moveTo>
                  <a:pt x="1182" y="511"/>
                </a:moveTo>
                <a:lnTo>
                  <a:pt x="1191" y="511"/>
                </a:lnTo>
                <a:lnTo>
                  <a:pt x="1191" y="513"/>
                </a:lnTo>
                <a:lnTo>
                  <a:pt x="1182" y="513"/>
                </a:lnTo>
                <a:lnTo>
                  <a:pt x="1182" y="511"/>
                </a:lnTo>
                <a:close/>
                <a:moveTo>
                  <a:pt x="1194" y="511"/>
                </a:moveTo>
                <a:lnTo>
                  <a:pt x="1204" y="511"/>
                </a:lnTo>
                <a:lnTo>
                  <a:pt x="1204" y="513"/>
                </a:lnTo>
                <a:lnTo>
                  <a:pt x="1194" y="513"/>
                </a:lnTo>
                <a:lnTo>
                  <a:pt x="1194" y="511"/>
                </a:lnTo>
                <a:close/>
                <a:moveTo>
                  <a:pt x="1207" y="511"/>
                </a:moveTo>
                <a:lnTo>
                  <a:pt x="1216" y="511"/>
                </a:lnTo>
                <a:lnTo>
                  <a:pt x="1216" y="513"/>
                </a:lnTo>
                <a:lnTo>
                  <a:pt x="1207" y="513"/>
                </a:lnTo>
                <a:lnTo>
                  <a:pt x="1207" y="511"/>
                </a:lnTo>
                <a:close/>
                <a:moveTo>
                  <a:pt x="1219" y="511"/>
                </a:moveTo>
                <a:lnTo>
                  <a:pt x="1229" y="511"/>
                </a:lnTo>
                <a:lnTo>
                  <a:pt x="1229" y="513"/>
                </a:lnTo>
                <a:lnTo>
                  <a:pt x="1219" y="513"/>
                </a:lnTo>
                <a:lnTo>
                  <a:pt x="1219" y="511"/>
                </a:lnTo>
                <a:close/>
                <a:moveTo>
                  <a:pt x="1232" y="511"/>
                </a:moveTo>
                <a:lnTo>
                  <a:pt x="1241" y="511"/>
                </a:lnTo>
                <a:lnTo>
                  <a:pt x="1241" y="513"/>
                </a:lnTo>
                <a:lnTo>
                  <a:pt x="1232" y="513"/>
                </a:lnTo>
                <a:lnTo>
                  <a:pt x="1232" y="511"/>
                </a:lnTo>
                <a:close/>
                <a:moveTo>
                  <a:pt x="1244" y="511"/>
                </a:moveTo>
                <a:lnTo>
                  <a:pt x="1253" y="511"/>
                </a:lnTo>
                <a:lnTo>
                  <a:pt x="1253" y="513"/>
                </a:lnTo>
                <a:lnTo>
                  <a:pt x="1244" y="513"/>
                </a:lnTo>
                <a:lnTo>
                  <a:pt x="1244" y="511"/>
                </a:lnTo>
                <a:close/>
                <a:moveTo>
                  <a:pt x="1257" y="511"/>
                </a:moveTo>
                <a:lnTo>
                  <a:pt x="1266" y="511"/>
                </a:lnTo>
                <a:lnTo>
                  <a:pt x="1266" y="513"/>
                </a:lnTo>
                <a:lnTo>
                  <a:pt x="1257" y="513"/>
                </a:lnTo>
                <a:lnTo>
                  <a:pt x="1257" y="511"/>
                </a:lnTo>
                <a:close/>
                <a:moveTo>
                  <a:pt x="1269" y="511"/>
                </a:moveTo>
                <a:lnTo>
                  <a:pt x="1278" y="511"/>
                </a:lnTo>
                <a:lnTo>
                  <a:pt x="1278" y="513"/>
                </a:lnTo>
                <a:lnTo>
                  <a:pt x="1269" y="513"/>
                </a:lnTo>
                <a:lnTo>
                  <a:pt x="1269" y="511"/>
                </a:lnTo>
                <a:close/>
                <a:moveTo>
                  <a:pt x="1281" y="511"/>
                </a:moveTo>
                <a:lnTo>
                  <a:pt x="1291" y="511"/>
                </a:lnTo>
                <a:lnTo>
                  <a:pt x="1291" y="513"/>
                </a:lnTo>
                <a:lnTo>
                  <a:pt x="1281" y="513"/>
                </a:lnTo>
                <a:lnTo>
                  <a:pt x="1281" y="511"/>
                </a:lnTo>
                <a:close/>
                <a:moveTo>
                  <a:pt x="1294" y="511"/>
                </a:moveTo>
                <a:lnTo>
                  <a:pt x="1303" y="511"/>
                </a:lnTo>
                <a:lnTo>
                  <a:pt x="1303" y="513"/>
                </a:lnTo>
                <a:lnTo>
                  <a:pt x="1294" y="513"/>
                </a:lnTo>
                <a:lnTo>
                  <a:pt x="1294" y="511"/>
                </a:lnTo>
                <a:close/>
                <a:moveTo>
                  <a:pt x="1306" y="511"/>
                </a:moveTo>
                <a:lnTo>
                  <a:pt x="1316" y="511"/>
                </a:lnTo>
                <a:lnTo>
                  <a:pt x="1316" y="513"/>
                </a:lnTo>
                <a:lnTo>
                  <a:pt x="1306" y="513"/>
                </a:lnTo>
                <a:lnTo>
                  <a:pt x="1306" y="511"/>
                </a:lnTo>
                <a:close/>
                <a:moveTo>
                  <a:pt x="1319" y="511"/>
                </a:moveTo>
                <a:lnTo>
                  <a:pt x="1328" y="511"/>
                </a:lnTo>
                <a:lnTo>
                  <a:pt x="1328" y="513"/>
                </a:lnTo>
                <a:lnTo>
                  <a:pt x="1319" y="513"/>
                </a:lnTo>
                <a:lnTo>
                  <a:pt x="1319" y="511"/>
                </a:lnTo>
                <a:close/>
                <a:moveTo>
                  <a:pt x="1331" y="511"/>
                </a:moveTo>
                <a:lnTo>
                  <a:pt x="1341" y="511"/>
                </a:lnTo>
                <a:lnTo>
                  <a:pt x="1341" y="513"/>
                </a:lnTo>
                <a:lnTo>
                  <a:pt x="1331" y="513"/>
                </a:lnTo>
                <a:lnTo>
                  <a:pt x="1331" y="511"/>
                </a:lnTo>
                <a:close/>
                <a:moveTo>
                  <a:pt x="1344" y="511"/>
                </a:moveTo>
                <a:lnTo>
                  <a:pt x="1353" y="511"/>
                </a:lnTo>
                <a:lnTo>
                  <a:pt x="1353" y="513"/>
                </a:lnTo>
                <a:lnTo>
                  <a:pt x="1344" y="513"/>
                </a:lnTo>
                <a:lnTo>
                  <a:pt x="1344" y="511"/>
                </a:lnTo>
                <a:close/>
                <a:moveTo>
                  <a:pt x="1356" y="511"/>
                </a:moveTo>
                <a:lnTo>
                  <a:pt x="1365" y="511"/>
                </a:lnTo>
                <a:lnTo>
                  <a:pt x="1365" y="513"/>
                </a:lnTo>
                <a:lnTo>
                  <a:pt x="1356" y="513"/>
                </a:lnTo>
                <a:lnTo>
                  <a:pt x="1356" y="511"/>
                </a:lnTo>
                <a:close/>
                <a:moveTo>
                  <a:pt x="1369" y="511"/>
                </a:moveTo>
                <a:lnTo>
                  <a:pt x="1378" y="511"/>
                </a:lnTo>
                <a:lnTo>
                  <a:pt x="1378" y="513"/>
                </a:lnTo>
                <a:lnTo>
                  <a:pt x="1369" y="513"/>
                </a:lnTo>
                <a:lnTo>
                  <a:pt x="1369" y="511"/>
                </a:lnTo>
                <a:close/>
                <a:moveTo>
                  <a:pt x="1381" y="511"/>
                </a:moveTo>
                <a:lnTo>
                  <a:pt x="1390" y="511"/>
                </a:lnTo>
                <a:lnTo>
                  <a:pt x="1390" y="513"/>
                </a:lnTo>
                <a:lnTo>
                  <a:pt x="1381" y="513"/>
                </a:lnTo>
                <a:lnTo>
                  <a:pt x="1381" y="511"/>
                </a:lnTo>
                <a:close/>
                <a:moveTo>
                  <a:pt x="1393" y="511"/>
                </a:moveTo>
                <a:lnTo>
                  <a:pt x="1403" y="511"/>
                </a:lnTo>
                <a:lnTo>
                  <a:pt x="1403" y="513"/>
                </a:lnTo>
                <a:lnTo>
                  <a:pt x="1393" y="513"/>
                </a:lnTo>
                <a:lnTo>
                  <a:pt x="1393" y="511"/>
                </a:lnTo>
                <a:close/>
                <a:moveTo>
                  <a:pt x="1406" y="511"/>
                </a:moveTo>
                <a:lnTo>
                  <a:pt x="1415" y="511"/>
                </a:lnTo>
                <a:lnTo>
                  <a:pt x="1415" y="513"/>
                </a:lnTo>
                <a:lnTo>
                  <a:pt x="1406" y="513"/>
                </a:lnTo>
                <a:lnTo>
                  <a:pt x="1406" y="511"/>
                </a:lnTo>
                <a:close/>
                <a:moveTo>
                  <a:pt x="1418" y="511"/>
                </a:moveTo>
                <a:lnTo>
                  <a:pt x="1428" y="511"/>
                </a:lnTo>
                <a:lnTo>
                  <a:pt x="1428" y="513"/>
                </a:lnTo>
                <a:lnTo>
                  <a:pt x="1418" y="513"/>
                </a:lnTo>
                <a:lnTo>
                  <a:pt x="1418" y="511"/>
                </a:lnTo>
                <a:close/>
                <a:moveTo>
                  <a:pt x="1431" y="511"/>
                </a:moveTo>
                <a:lnTo>
                  <a:pt x="1440" y="511"/>
                </a:lnTo>
                <a:lnTo>
                  <a:pt x="1440" y="513"/>
                </a:lnTo>
                <a:lnTo>
                  <a:pt x="1431" y="513"/>
                </a:lnTo>
                <a:lnTo>
                  <a:pt x="1431" y="511"/>
                </a:lnTo>
                <a:close/>
                <a:moveTo>
                  <a:pt x="1443" y="511"/>
                </a:moveTo>
                <a:lnTo>
                  <a:pt x="1453" y="511"/>
                </a:lnTo>
                <a:lnTo>
                  <a:pt x="1453" y="513"/>
                </a:lnTo>
                <a:lnTo>
                  <a:pt x="1443" y="513"/>
                </a:lnTo>
                <a:lnTo>
                  <a:pt x="1443" y="511"/>
                </a:lnTo>
                <a:close/>
                <a:moveTo>
                  <a:pt x="1456" y="511"/>
                </a:moveTo>
                <a:lnTo>
                  <a:pt x="1465" y="511"/>
                </a:lnTo>
                <a:lnTo>
                  <a:pt x="1465" y="513"/>
                </a:lnTo>
                <a:lnTo>
                  <a:pt x="1456" y="513"/>
                </a:lnTo>
                <a:lnTo>
                  <a:pt x="1456" y="511"/>
                </a:lnTo>
                <a:close/>
                <a:moveTo>
                  <a:pt x="1468" y="511"/>
                </a:moveTo>
                <a:lnTo>
                  <a:pt x="1477" y="511"/>
                </a:lnTo>
                <a:lnTo>
                  <a:pt x="1477" y="513"/>
                </a:lnTo>
                <a:lnTo>
                  <a:pt x="1468" y="513"/>
                </a:lnTo>
                <a:lnTo>
                  <a:pt x="1468" y="511"/>
                </a:lnTo>
                <a:close/>
                <a:moveTo>
                  <a:pt x="1480" y="511"/>
                </a:moveTo>
                <a:lnTo>
                  <a:pt x="1490" y="511"/>
                </a:lnTo>
                <a:lnTo>
                  <a:pt x="1490" y="513"/>
                </a:lnTo>
                <a:lnTo>
                  <a:pt x="1480" y="513"/>
                </a:lnTo>
                <a:lnTo>
                  <a:pt x="1480" y="511"/>
                </a:lnTo>
                <a:close/>
                <a:moveTo>
                  <a:pt x="1493" y="511"/>
                </a:moveTo>
                <a:lnTo>
                  <a:pt x="1502" y="511"/>
                </a:lnTo>
                <a:lnTo>
                  <a:pt x="1502" y="513"/>
                </a:lnTo>
                <a:lnTo>
                  <a:pt x="1493" y="513"/>
                </a:lnTo>
                <a:lnTo>
                  <a:pt x="1493" y="511"/>
                </a:lnTo>
                <a:close/>
                <a:moveTo>
                  <a:pt x="1505" y="511"/>
                </a:moveTo>
                <a:lnTo>
                  <a:pt x="1515" y="511"/>
                </a:lnTo>
                <a:lnTo>
                  <a:pt x="1515" y="513"/>
                </a:lnTo>
                <a:lnTo>
                  <a:pt x="1505" y="513"/>
                </a:lnTo>
                <a:lnTo>
                  <a:pt x="1505" y="511"/>
                </a:lnTo>
                <a:close/>
                <a:moveTo>
                  <a:pt x="1518" y="511"/>
                </a:moveTo>
                <a:lnTo>
                  <a:pt x="1527" y="511"/>
                </a:lnTo>
                <a:lnTo>
                  <a:pt x="1527" y="513"/>
                </a:lnTo>
                <a:lnTo>
                  <a:pt x="1518" y="513"/>
                </a:lnTo>
                <a:lnTo>
                  <a:pt x="1518" y="511"/>
                </a:lnTo>
                <a:close/>
                <a:moveTo>
                  <a:pt x="1530" y="511"/>
                </a:moveTo>
                <a:lnTo>
                  <a:pt x="1540" y="511"/>
                </a:lnTo>
                <a:lnTo>
                  <a:pt x="1540" y="513"/>
                </a:lnTo>
                <a:lnTo>
                  <a:pt x="1530" y="513"/>
                </a:lnTo>
                <a:lnTo>
                  <a:pt x="1530" y="511"/>
                </a:lnTo>
                <a:close/>
                <a:moveTo>
                  <a:pt x="1543" y="511"/>
                </a:moveTo>
                <a:lnTo>
                  <a:pt x="1552" y="511"/>
                </a:lnTo>
                <a:lnTo>
                  <a:pt x="1552" y="513"/>
                </a:lnTo>
                <a:lnTo>
                  <a:pt x="1543" y="513"/>
                </a:lnTo>
                <a:lnTo>
                  <a:pt x="1543" y="511"/>
                </a:lnTo>
                <a:close/>
                <a:moveTo>
                  <a:pt x="1555" y="511"/>
                </a:moveTo>
                <a:lnTo>
                  <a:pt x="1564" y="511"/>
                </a:lnTo>
                <a:lnTo>
                  <a:pt x="1564" y="513"/>
                </a:lnTo>
                <a:lnTo>
                  <a:pt x="1555" y="513"/>
                </a:lnTo>
                <a:lnTo>
                  <a:pt x="1555" y="511"/>
                </a:lnTo>
                <a:close/>
                <a:moveTo>
                  <a:pt x="1568" y="511"/>
                </a:moveTo>
                <a:lnTo>
                  <a:pt x="1577" y="511"/>
                </a:lnTo>
                <a:lnTo>
                  <a:pt x="1577" y="513"/>
                </a:lnTo>
                <a:lnTo>
                  <a:pt x="1568" y="513"/>
                </a:lnTo>
                <a:lnTo>
                  <a:pt x="1568" y="511"/>
                </a:lnTo>
                <a:close/>
                <a:moveTo>
                  <a:pt x="1580" y="511"/>
                </a:moveTo>
                <a:lnTo>
                  <a:pt x="1589" y="511"/>
                </a:lnTo>
                <a:lnTo>
                  <a:pt x="1589" y="513"/>
                </a:lnTo>
                <a:lnTo>
                  <a:pt x="1580" y="513"/>
                </a:lnTo>
                <a:lnTo>
                  <a:pt x="1580" y="511"/>
                </a:lnTo>
                <a:close/>
                <a:moveTo>
                  <a:pt x="1592" y="511"/>
                </a:moveTo>
                <a:lnTo>
                  <a:pt x="1602" y="511"/>
                </a:lnTo>
                <a:lnTo>
                  <a:pt x="1602" y="513"/>
                </a:lnTo>
                <a:lnTo>
                  <a:pt x="1592" y="513"/>
                </a:lnTo>
                <a:lnTo>
                  <a:pt x="1592" y="511"/>
                </a:lnTo>
                <a:close/>
                <a:moveTo>
                  <a:pt x="1605" y="511"/>
                </a:moveTo>
                <a:lnTo>
                  <a:pt x="1614" y="511"/>
                </a:lnTo>
                <a:lnTo>
                  <a:pt x="1614" y="513"/>
                </a:lnTo>
                <a:lnTo>
                  <a:pt x="1605" y="513"/>
                </a:lnTo>
                <a:lnTo>
                  <a:pt x="1605" y="511"/>
                </a:lnTo>
                <a:close/>
                <a:moveTo>
                  <a:pt x="1617" y="511"/>
                </a:moveTo>
                <a:lnTo>
                  <a:pt x="1627" y="511"/>
                </a:lnTo>
                <a:lnTo>
                  <a:pt x="1627" y="513"/>
                </a:lnTo>
                <a:lnTo>
                  <a:pt x="1617" y="513"/>
                </a:lnTo>
                <a:lnTo>
                  <a:pt x="1617" y="511"/>
                </a:lnTo>
                <a:close/>
                <a:moveTo>
                  <a:pt x="1630" y="511"/>
                </a:moveTo>
                <a:lnTo>
                  <a:pt x="1639" y="511"/>
                </a:lnTo>
                <a:lnTo>
                  <a:pt x="1639" y="513"/>
                </a:lnTo>
                <a:lnTo>
                  <a:pt x="1630" y="513"/>
                </a:lnTo>
                <a:lnTo>
                  <a:pt x="1630" y="511"/>
                </a:lnTo>
                <a:close/>
                <a:moveTo>
                  <a:pt x="1642" y="511"/>
                </a:moveTo>
                <a:lnTo>
                  <a:pt x="1652" y="511"/>
                </a:lnTo>
                <a:lnTo>
                  <a:pt x="1652" y="513"/>
                </a:lnTo>
                <a:lnTo>
                  <a:pt x="1642" y="513"/>
                </a:lnTo>
                <a:lnTo>
                  <a:pt x="1642" y="511"/>
                </a:lnTo>
                <a:close/>
                <a:moveTo>
                  <a:pt x="1655" y="511"/>
                </a:moveTo>
                <a:lnTo>
                  <a:pt x="1664" y="511"/>
                </a:lnTo>
                <a:lnTo>
                  <a:pt x="1664" y="513"/>
                </a:lnTo>
                <a:lnTo>
                  <a:pt x="1655" y="513"/>
                </a:lnTo>
                <a:lnTo>
                  <a:pt x="1655" y="511"/>
                </a:lnTo>
                <a:close/>
                <a:moveTo>
                  <a:pt x="1667" y="511"/>
                </a:moveTo>
                <a:lnTo>
                  <a:pt x="1676" y="511"/>
                </a:lnTo>
                <a:lnTo>
                  <a:pt x="1676" y="513"/>
                </a:lnTo>
                <a:lnTo>
                  <a:pt x="1667" y="513"/>
                </a:lnTo>
                <a:lnTo>
                  <a:pt x="1667" y="511"/>
                </a:lnTo>
                <a:close/>
                <a:moveTo>
                  <a:pt x="1680" y="511"/>
                </a:moveTo>
                <a:lnTo>
                  <a:pt x="1689" y="511"/>
                </a:lnTo>
                <a:lnTo>
                  <a:pt x="1689" y="513"/>
                </a:lnTo>
                <a:lnTo>
                  <a:pt x="1680" y="513"/>
                </a:lnTo>
                <a:lnTo>
                  <a:pt x="1680" y="511"/>
                </a:lnTo>
                <a:close/>
                <a:moveTo>
                  <a:pt x="1692" y="511"/>
                </a:moveTo>
                <a:lnTo>
                  <a:pt x="1701" y="511"/>
                </a:lnTo>
                <a:lnTo>
                  <a:pt x="1701" y="513"/>
                </a:lnTo>
                <a:lnTo>
                  <a:pt x="1692" y="513"/>
                </a:lnTo>
                <a:lnTo>
                  <a:pt x="1692" y="511"/>
                </a:lnTo>
                <a:close/>
                <a:moveTo>
                  <a:pt x="1704" y="511"/>
                </a:moveTo>
                <a:lnTo>
                  <a:pt x="1714" y="511"/>
                </a:lnTo>
                <a:lnTo>
                  <a:pt x="1714" y="513"/>
                </a:lnTo>
                <a:lnTo>
                  <a:pt x="1704" y="513"/>
                </a:lnTo>
                <a:lnTo>
                  <a:pt x="1704" y="511"/>
                </a:lnTo>
                <a:close/>
                <a:moveTo>
                  <a:pt x="1717" y="511"/>
                </a:moveTo>
                <a:lnTo>
                  <a:pt x="1726" y="511"/>
                </a:lnTo>
                <a:lnTo>
                  <a:pt x="1726" y="513"/>
                </a:lnTo>
                <a:lnTo>
                  <a:pt x="1717" y="513"/>
                </a:lnTo>
                <a:lnTo>
                  <a:pt x="1717" y="511"/>
                </a:lnTo>
                <a:close/>
                <a:moveTo>
                  <a:pt x="1729" y="511"/>
                </a:moveTo>
                <a:lnTo>
                  <a:pt x="1739" y="511"/>
                </a:lnTo>
                <a:lnTo>
                  <a:pt x="1739" y="513"/>
                </a:lnTo>
                <a:lnTo>
                  <a:pt x="1729" y="513"/>
                </a:lnTo>
                <a:lnTo>
                  <a:pt x="1729" y="511"/>
                </a:lnTo>
                <a:close/>
                <a:moveTo>
                  <a:pt x="1742" y="511"/>
                </a:moveTo>
                <a:lnTo>
                  <a:pt x="1751" y="511"/>
                </a:lnTo>
                <a:lnTo>
                  <a:pt x="1751" y="513"/>
                </a:lnTo>
                <a:lnTo>
                  <a:pt x="1742" y="513"/>
                </a:lnTo>
                <a:lnTo>
                  <a:pt x="1742" y="511"/>
                </a:lnTo>
                <a:close/>
                <a:moveTo>
                  <a:pt x="1754" y="511"/>
                </a:moveTo>
                <a:lnTo>
                  <a:pt x="1763" y="511"/>
                </a:lnTo>
                <a:lnTo>
                  <a:pt x="1763" y="513"/>
                </a:lnTo>
                <a:lnTo>
                  <a:pt x="1754" y="513"/>
                </a:lnTo>
                <a:lnTo>
                  <a:pt x="1754" y="511"/>
                </a:lnTo>
                <a:close/>
                <a:moveTo>
                  <a:pt x="1767" y="511"/>
                </a:moveTo>
                <a:lnTo>
                  <a:pt x="1776" y="511"/>
                </a:lnTo>
                <a:lnTo>
                  <a:pt x="1776" y="513"/>
                </a:lnTo>
                <a:lnTo>
                  <a:pt x="1767" y="513"/>
                </a:lnTo>
                <a:lnTo>
                  <a:pt x="1767" y="511"/>
                </a:lnTo>
                <a:close/>
                <a:moveTo>
                  <a:pt x="1779" y="511"/>
                </a:moveTo>
                <a:lnTo>
                  <a:pt x="1788" y="511"/>
                </a:lnTo>
                <a:lnTo>
                  <a:pt x="1788" y="513"/>
                </a:lnTo>
                <a:lnTo>
                  <a:pt x="1779" y="513"/>
                </a:lnTo>
                <a:lnTo>
                  <a:pt x="1779" y="511"/>
                </a:lnTo>
                <a:close/>
                <a:moveTo>
                  <a:pt x="1791" y="511"/>
                </a:moveTo>
                <a:lnTo>
                  <a:pt x="1801" y="511"/>
                </a:lnTo>
                <a:lnTo>
                  <a:pt x="1801" y="513"/>
                </a:lnTo>
                <a:lnTo>
                  <a:pt x="1791" y="513"/>
                </a:lnTo>
                <a:lnTo>
                  <a:pt x="1791" y="511"/>
                </a:lnTo>
                <a:close/>
                <a:moveTo>
                  <a:pt x="1804" y="511"/>
                </a:moveTo>
                <a:lnTo>
                  <a:pt x="1813" y="511"/>
                </a:lnTo>
                <a:lnTo>
                  <a:pt x="1813" y="513"/>
                </a:lnTo>
                <a:lnTo>
                  <a:pt x="1804" y="513"/>
                </a:lnTo>
                <a:lnTo>
                  <a:pt x="1804" y="511"/>
                </a:lnTo>
                <a:close/>
                <a:moveTo>
                  <a:pt x="1816" y="511"/>
                </a:moveTo>
                <a:lnTo>
                  <a:pt x="1826" y="511"/>
                </a:lnTo>
                <a:lnTo>
                  <a:pt x="1826" y="513"/>
                </a:lnTo>
                <a:lnTo>
                  <a:pt x="1816" y="513"/>
                </a:lnTo>
                <a:lnTo>
                  <a:pt x="1816" y="511"/>
                </a:lnTo>
                <a:close/>
                <a:moveTo>
                  <a:pt x="1829" y="511"/>
                </a:moveTo>
                <a:lnTo>
                  <a:pt x="1838" y="511"/>
                </a:lnTo>
                <a:lnTo>
                  <a:pt x="1838" y="513"/>
                </a:lnTo>
                <a:lnTo>
                  <a:pt x="1829" y="513"/>
                </a:lnTo>
                <a:lnTo>
                  <a:pt x="1829" y="511"/>
                </a:lnTo>
                <a:close/>
                <a:moveTo>
                  <a:pt x="1841" y="511"/>
                </a:moveTo>
                <a:lnTo>
                  <a:pt x="1851" y="511"/>
                </a:lnTo>
                <a:lnTo>
                  <a:pt x="1851" y="513"/>
                </a:lnTo>
                <a:lnTo>
                  <a:pt x="1841" y="513"/>
                </a:lnTo>
                <a:lnTo>
                  <a:pt x="1841" y="511"/>
                </a:lnTo>
                <a:close/>
                <a:moveTo>
                  <a:pt x="1854" y="511"/>
                </a:moveTo>
                <a:lnTo>
                  <a:pt x="1863" y="511"/>
                </a:lnTo>
                <a:lnTo>
                  <a:pt x="1863" y="513"/>
                </a:lnTo>
                <a:lnTo>
                  <a:pt x="1854" y="513"/>
                </a:lnTo>
                <a:lnTo>
                  <a:pt x="1854" y="511"/>
                </a:lnTo>
                <a:close/>
                <a:moveTo>
                  <a:pt x="1866" y="511"/>
                </a:moveTo>
                <a:lnTo>
                  <a:pt x="1875" y="511"/>
                </a:lnTo>
                <a:lnTo>
                  <a:pt x="1875" y="513"/>
                </a:lnTo>
                <a:lnTo>
                  <a:pt x="1866" y="513"/>
                </a:lnTo>
                <a:lnTo>
                  <a:pt x="1866" y="511"/>
                </a:lnTo>
                <a:close/>
                <a:moveTo>
                  <a:pt x="1879" y="511"/>
                </a:moveTo>
                <a:lnTo>
                  <a:pt x="1888" y="511"/>
                </a:lnTo>
                <a:lnTo>
                  <a:pt x="1888" y="513"/>
                </a:lnTo>
                <a:lnTo>
                  <a:pt x="1879" y="513"/>
                </a:lnTo>
                <a:lnTo>
                  <a:pt x="1879" y="511"/>
                </a:lnTo>
                <a:close/>
                <a:moveTo>
                  <a:pt x="1891" y="511"/>
                </a:moveTo>
                <a:lnTo>
                  <a:pt x="1900" y="511"/>
                </a:lnTo>
                <a:lnTo>
                  <a:pt x="1900" y="513"/>
                </a:lnTo>
                <a:lnTo>
                  <a:pt x="1891" y="513"/>
                </a:lnTo>
                <a:lnTo>
                  <a:pt x="1891" y="511"/>
                </a:lnTo>
                <a:close/>
                <a:moveTo>
                  <a:pt x="1903" y="511"/>
                </a:moveTo>
                <a:lnTo>
                  <a:pt x="1913" y="511"/>
                </a:lnTo>
                <a:lnTo>
                  <a:pt x="1913" y="513"/>
                </a:lnTo>
                <a:lnTo>
                  <a:pt x="1903" y="513"/>
                </a:lnTo>
                <a:lnTo>
                  <a:pt x="1903" y="511"/>
                </a:lnTo>
                <a:close/>
                <a:moveTo>
                  <a:pt x="1916" y="511"/>
                </a:moveTo>
                <a:lnTo>
                  <a:pt x="1925" y="511"/>
                </a:lnTo>
                <a:lnTo>
                  <a:pt x="1925" y="513"/>
                </a:lnTo>
                <a:lnTo>
                  <a:pt x="1916" y="513"/>
                </a:lnTo>
                <a:lnTo>
                  <a:pt x="1916" y="511"/>
                </a:lnTo>
                <a:close/>
                <a:moveTo>
                  <a:pt x="1928" y="511"/>
                </a:moveTo>
                <a:lnTo>
                  <a:pt x="1938" y="511"/>
                </a:lnTo>
                <a:lnTo>
                  <a:pt x="1938" y="513"/>
                </a:lnTo>
                <a:lnTo>
                  <a:pt x="1928" y="513"/>
                </a:lnTo>
                <a:lnTo>
                  <a:pt x="1928" y="511"/>
                </a:lnTo>
                <a:close/>
                <a:moveTo>
                  <a:pt x="1941" y="511"/>
                </a:moveTo>
                <a:lnTo>
                  <a:pt x="1950" y="511"/>
                </a:lnTo>
                <a:lnTo>
                  <a:pt x="1950" y="513"/>
                </a:lnTo>
                <a:lnTo>
                  <a:pt x="1941" y="513"/>
                </a:lnTo>
                <a:lnTo>
                  <a:pt x="1941" y="511"/>
                </a:lnTo>
                <a:close/>
                <a:moveTo>
                  <a:pt x="1953" y="511"/>
                </a:moveTo>
                <a:lnTo>
                  <a:pt x="1962" y="511"/>
                </a:lnTo>
                <a:lnTo>
                  <a:pt x="1962" y="513"/>
                </a:lnTo>
                <a:lnTo>
                  <a:pt x="1953" y="513"/>
                </a:lnTo>
                <a:lnTo>
                  <a:pt x="1953" y="511"/>
                </a:lnTo>
                <a:close/>
                <a:moveTo>
                  <a:pt x="1966" y="511"/>
                </a:moveTo>
                <a:lnTo>
                  <a:pt x="1975" y="511"/>
                </a:lnTo>
                <a:lnTo>
                  <a:pt x="1975" y="513"/>
                </a:lnTo>
                <a:lnTo>
                  <a:pt x="1966" y="513"/>
                </a:lnTo>
                <a:lnTo>
                  <a:pt x="1966" y="511"/>
                </a:lnTo>
                <a:close/>
                <a:moveTo>
                  <a:pt x="1978" y="511"/>
                </a:moveTo>
                <a:lnTo>
                  <a:pt x="1987" y="511"/>
                </a:lnTo>
                <a:lnTo>
                  <a:pt x="1987" y="513"/>
                </a:lnTo>
                <a:lnTo>
                  <a:pt x="1978" y="513"/>
                </a:lnTo>
                <a:lnTo>
                  <a:pt x="1978" y="511"/>
                </a:lnTo>
                <a:close/>
                <a:moveTo>
                  <a:pt x="1990" y="511"/>
                </a:moveTo>
                <a:lnTo>
                  <a:pt x="2000" y="511"/>
                </a:lnTo>
                <a:lnTo>
                  <a:pt x="2000" y="513"/>
                </a:lnTo>
                <a:lnTo>
                  <a:pt x="1990" y="513"/>
                </a:lnTo>
                <a:lnTo>
                  <a:pt x="1990" y="511"/>
                </a:lnTo>
                <a:close/>
                <a:moveTo>
                  <a:pt x="2003" y="511"/>
                </a:moveTo>
                <a:lnTo>
                  <a:pt x="2012" y="511"/>
                </a:lnTo>
                <a:lnTo>
                  <a:pt x="2012" y="513"/>
                </a:lnTo>
                <a:lnTo>
                  <a:pt x="2003" y="513"/>
                </a:lnTo>
                <a:lnTo>
                  <a:pt x="2003" y="511"/>
                </a:lnTo>
                <a:close/>
                <a:moveTo>
                  <a:pt x="2015" y="511"/>
                </a:moveTo>
                <a:lnTo>
                  <a:pt x="2025" y="511"/>
                </a:lnTo>
                <a:lnTo>
                  <a:pt x="2025" y="513"/>
                </a:lnTo>
                <a:lnTo>
                  <a:pt x="2015" y="513"/>
                </a:lnTo>
                <a:lnTo>
                  <a:pt x="2015" y="511"/>
                </a:lnTo>
                <a:close/>
                <a:moveTo>
                  <a:pt x="2028" y="511"/>
                </a:moveTo>
                <a:lnTo>
                  <a:pt x="2037" y="511"/>
                </a:lnTo>
                <a:lnTo>
                  <a:pt x="2037" y="513"/>
                </a:lnTo>
                <a:lnTo>
                  <a:pt x="2028" y="513"/>
                </a:lnTo>
                <a:lnTo>
                  <a:pt x="2028" y="511"/>
                </a:lnTo>
                <a:close/>
                <a:moveTo>
                  <a:pt x="2040" y="511"/>
                </a:moveTo>
                <a:lnTo>
                  <a:pt x="2050" y="511"/>
                </a:lnTo>
                <a:lnTo>
                  <a:pt x="2050" y="513"/>
                </a:lnTo>
                <a:lnTo>
                  <a:pt x="2040" y="513"/>
                </a:lnTo>
                <a:lnTo>
                  <a:pt x="2040" y="511"/>
                </a:lnTo>
                <a:close/>
                <a:moveTo>
                  <a:pt x="2053" y="511"/>
                </a:moveTo>
                <a:lnTo>
                  <a:pt x="2062" y="511"/>
                </a:lnTo>
                <a:lnTo>
                  <a:pt x="2062" y="513"/>
                </a:lnTo>
                <a:lnTo>
                  <a:pt x="2053" y="513"/>
                </a:lnTo>
                <a:lnTo>
                  <a:pt x="2053" y="511"/>
                </a:lnTo>
                <a:close/>
                <a:moveTo>
                  <a:pt x="2065" y="511"/>
                </a:moveTo>
                <a:lnTo>
                  <a:pt x="2074" y="511"/>
                </a:lnTo>
                <a:lnTo>
                  <a:pt x="2074" y="513"/>
                </a:lnTo>
                <a:lnTo>
                  <a:pt x="2065" y="513"/>
                </a:lnTo>
                <a:lnTo>
                  <a:pt x="2065" y="511"/>
                </a:lnTo>
                <a:close/>
                <a:moveTo>
                  <a:pt x="2078" y="511"/>
                </a:moveTo>
                <a:lnTo>
                  <a:pt x="2087" y="511"/>
                </a:lnTo>
                <a:lnTo>
                  <a:pt x="2087" y="513"/>
                </a:lnTo>
                <a:lnTo>
                  <a:pt x="2078" y="513"/>
                </a:lnTo>
                <a:lnTo>
                  <a:pt x="2078" y="511"/>
                </a:lnTo>
                <a:close/>
                <a:moveTo>
                  <a:pt x="2090" y="511"/>
                </a:moveTo>
                <a:lnTo>
                  <a:pt x="2099" y="511"/>
                </a:lnTo>
                <a:lnTo>
                  <a:pt x="2099" y="513"/>
                </a:lnTo>
                <a:lnTo>
                  <a:pt x="2090" y="513"/>
                </a:lnTo>
                <a:lnTo>
                  <a:pt x="2090" y="511"/>
                </a:lnTo>
                <a:close/>
                <a:moveTo>
                  <a:pt x="2102" y="511"/>
                </a:moveTo>
                <a:lnTo>
                  <a:pt x="2112" y="511"/>
                </a:lnTo>
                <a:lnTo>
                  <a:pt x="2112" y="513"/>
                </a:lnTo>
                <a:lnTo>
                  <a:pt x="2102" y="513"/>
                </a:lnTo>
                <a:lnTo>
                  <a:pt x="2102" y="511"/>
                </a:lnTo>
                <a:close/>
                <a:moveTo>
                  <a:pt x="2115" y="511"/>
                </a:moveTo>
                <a:lnTo>
                  <a:pt x="2124" y="511"/>
                </a:lnTo>
                <a:lnTo>
                  <a:pt x="2124" y="513"/>
                </a:lnTo>
                <a:lnTo>
                  <a:pt x="2115" y="513"/>
                </a:lnTo>
                <a:lnTo>
                  <a:pt x="2115" y="511"/>
                </a:lnTo>
                <a:close/>
                <a:moveTo>
                  <a:pt x="2127" y="511"/>
                </a:moveTo>
                <a:lnTo>
                  <a:pt x="2137" y="511"/>
                </a:lnTo>
                <a:lnTo>
                  <a:pt x="2137" y="513"/>
                </a:lnTo>
                <a:lnTo>
                  <a:pt x="2127" y="513"/>
                </a:lnTo>
                <a:lnTo>
                  <a:pt x="2127" y="511"/>
                </a:lnTo>
                <a:close/>
                <a:moveTo>
                  <a:pt x="2140" y="511"/>
                </a:moveTo>
                <a:lnTo>
                  <a:pt x="2149" y="511"/>
                </a:lnTo>
                <a:lnTo>
                  <a:pt x="2149" y="513"/>
                </a:lnTo>
                <a:lnTo>
                  <a:pt x="2140" y="513"/>
                </a:lnTo>
                <a:lnTo>
                  <a:pt x="2140" y="511"/>
                </a:lnTo>
                <a:close/>
                <a:moveTo>
                  <a:pt x="2152" y="511"/>
                </a:moveTo>
                <a:lnTo>
                  <a:pt x="2161" y="511"/>
                </a:lnTo>
                <a:lnTo>
                  <a:pt x="2161" y="513"/>
                </a:lnTo>
                <a:lnTo>
                  <a:pt x="2152" y="513"/>
                </a:lnTo>
                <a:lnTo>
                  <a:pt x="2152" y="511"/>
                </a:lnTo>
                <a:close/>
                <a:moveTo>
                  <a:pt x="2165" y="511"/>
                </a:moveTo>
                <a:lnTo>
                  <a:pt x="2174" y="511"/>
                </a:lnTo>
                <a:lnTo>
                  <a:pt x="2174" y="513"/>
                </a:lnTo>
                <a:lnTo>
                  <a:pt x="2165" y="513"/>
                </a:lnTo>
                <a:lnTo>
                  <a:pt x="2165" y="511"/>
                </a:lnTo>
                <a:close/>
                <a:moveTo>
                  <a:pt x="2177" y="511"/>
                </a:moveTo>
                <a:lnTo>
                  <a:pt x="2186" y="511"/>
                </a:lnTo>
                <a:lnTo>
                  <a:pt x="2186" y="513"/>
                </a:lnTo>
                <a:lnTo>
                  <a:pt x="2177" y="513"/>
                </a:lnTo>
                <a:lnTo>
                  <a:pt x="2177" y="511"/>
                </a:lnTo>
                <a:close/>
                <a:moveTo>
                  <a:pt x="2189" y="511"/>
                </a:moveTo>
                <a:lnTo>
                  <a:pt x="2199" y="511"/>
                </a:lnTo>
                <a:lnTo>
                  <a:pt x="2199" y="513"/>
                </a:lnTo>
                <a:lnTo>
                  <a:pt x="2189" y="513"/>
                </a:lnTo>
                <a:lnTo>
                  <a:pt x="2189" y="511"/>
                </a:lnTo>
                <a:close/>
                <a:moveTo>
                  <a:pt x="2202" y="511"/>
                </a:moveTo>
                <a:lnTo>
                  <a:pt x="2211" y="511"/>
                </a:lnTo>
                <a:lnTo>
                  <a:pt x="2211" y="513"/>
                </a:lnTo>
                <a:lnTo>
                  <a:pt x="2202" y="513"/>
                </a:lnTo>
                <a:lnTo>
                  <a:pt x="2202" y="511"/>
                </a:lnTo>
                <a:close/>
                <a:moveTo>
                  <a:pt x="2214" y="511"/>
                </a:moveTo>
                <a:lnTo>
                  <a:pt x="2224" y="511"/>
                </a:lnTo>
                <a:lnTo>
                  <a:pt x="2224" y="513"/>
                </a:lnTo>
                <a:lnTo>
                  <a:pt x="2214" y="513"/>
                </a:lnTo>
                <a:lnTo>
                  <a:pt x="2214" y="511"/>
                </a:lnTo>
                <a:close/>
                <a:moveTo>
                  <a:pt x="2227" y="511"/>
                </a:moveTo>
                <a:lnTo>
                  <a:pt x="2236" y="511"/>
                </a:lnTo>
                <a:lnTo>
                  <a:pt x="2236" y="513"/>
                </a:lnTo>
                <a:lnTo>
                  <a:pt x="2227" y="513"/>
                </a:lnTo>
                <a:lnTo>
                  <a:pt x="2227" y="511"/>
                </a:lnTo>
                <a:close/>
                <a:moveTo>
                  <a:pt x="2239" y="511"/>
                </a:moveTo>
                <a:lnTo>
                  <a:pt x="2249" y="511"/>
                </a:lnTo>
                <a:lnTo>
                  <a:pt x="2249" y="513"/>
                </a:lnTo>
                <a:lnTo>
                  <a:pt x="2239" y="513"/>
                </a:lnTo>
                <a:lnTo>
                  <a:pt x="2239" y="511"/>
                </a:lnTo>
                <a:close/>
                <a:moveTo>
                  <a:pt x="2252" y="511"/>
                </a:moveTo>
                <a:lnTo>
                  <a:pt x="2261" y="511"/>
                </a:lnTo>
                <a:lnTo>
                  <a:pt x="2261" y="513"/>
                </a:lnTo>
                <a:lnTo>
                  <a:pt x="2252" y="513"/>
                </a:lnTo>
                <a:lnTo>
                  <a:pt x="2252" y="511"/>
                </a:lnTo>
                <a:close/>
                <a:moveTo>
                  <a:pt x="2264" y="511"/>
                </a:moveTo>
                <a:lnTo>
                  <a:pt x="2273" y="511"/>
                </a:lnTo>
                <a:lnTo>
                  <a:pt x="2273" y="513"/>
                </a:lnTo>
                <a:lnTo>
                  <a:pt x="2264" y="513"/>
                </a:lnTo>
                <a:lnTo>
                  <a:pt x="2264" y="511"/>
                </a:lnTo>
                <a:close/>
                <a:moveTo>
                  <a:pt x="2277" y="511"/>
                </a:moveTo>
                <a:lnTo>
                  <a:pt x="2286" y="511"/>
                </a:lnTo>
                <a:lnTo>
                  <a:pt x="2286" y="513"/>
                </a:lnTo>
                <a:lnTo>
                  <a:pt x="2277" y="513"/>
                </a:lnTo>
                <a:lnTo>
                  <a:pt x="2277" y="511"/>
                </a:lnTo>
                <a:close/>
                <a:moveTo>
                  <a:pt x="2289" y="511"/>
                </a:moveTo>
                <a:lnTo>
                  <a:pt x="2298" y="511"/>
                </a:lnTo>
                <a:lnTo>
                  <a:pt x="2298" y="513"/>
                </a:lnTo>
                <a:lnTo>
                  <a:pt x="2289" y="513"/>
                </a:lnTo>
                <a:lnTo>
                  <a:pt x="2289" y="511"/>
                </a:lnTo>
                <a:close/>
                <a:moveTo>
                  <a:pt x="2301" y="511"/>
                </a:moveTo>
                <a:lnTo>
                  <a:pt x="2311" y="511"/>
                </a:lnTo>
                <a:lnTo>
                  <a:pt x="2311" y="513"/>
                </a:lnTo>
                <a:lnTo>
                  <a:pt x="2301" y="513"/>
                </a:lnTo>
                <a:lnTo>
                  <a:pt x="2301" y="511"/>
                </a:lnTo>
                <a:close/>
                <a:moveTo>
                  <a:pt x="2314" y="511"/>
                </a:moveTo>
                <a:lnTo>
                  <a:pt x="2323" y="511"/>
                </a:lnTo>
                <a:lnTo>
                  <a:pt x="2323" y="513"/>
                </a:lnTo>
                <a:lnTo>
                  <a:pt x="2314" y="513"/>
                </a:lnTo>
                <a:lnTo>
                  <a:pt x="2314" y="511"/>
                </a:lnTo>
                <a:close/>
                <a:moveTo>
                  <a:pt x="2326" y="511"/>
                </a:moveTo>
                <a:lnTo>
                  <a:pt x="2336" y="511"/>
                </a:lnTo>
                <a:lnTo>
                  <a:pt x="2336" y="513"/>
                </a:lnTo>
                <a:lnTo>
                  <a:pt x="2326" y="513"/>
                </a:lnTo>
                <a:lnTo>
                  <a:pt x="2326" y="511"/>
                </a:lnTo>
                <a:close/>
                <a:moveTo>
                  <a:pt x="2339" y="511"/>
                </a:moveTo>
                <a:lnTo>
                  <a:pt x="2348" y="511"/>
                </a:lnTo>
                <a:lnTo>
                  <a:pt x="2348" y="513"/>
                </a:lnTo>
                <a:lnTo>
                  <a:pt x="2339" y="513"/>
                </a:lnTo>
                <a:lnTo>
                  <a:pt x="2339" y="511"/>
                </a:lnTo>
                <a:close/>
                <a:moveTo>
                  <a:pt x="2351" y="511"/>
                </a:moveTo>
                <a:lnTo>
                  <a:pt x="2360" y="511"/>
                </a:lnTo>
                <a:lnTo>
                  <a:pt x="2360" y="513"/>
                </a:lnTo>
                <a:lnTo>
                  <a:pt x="2351" y="513"/>
                </a:lnTo>
                <a:lnTo>
                  <a:pt x="2351" y="511"/>
                </a:lnTo>
                <a:close/>
                <a:moveTo>
                  <a:pt x="2364" y="511"/>
                </a:moveTo>
                <a:lnTo>
                  <a:pt x="2373" y="511"/>
                </a:lnTo>
                <a:lnTo>
                  <a:pt x="2373" y="513"/>
                </a:lnTo>
                <a:lnTo>
                  <a:pt x="2364" y="513"/>
                </a:lnTo>
                <a:lnTo>
                  <a:pt x="2364" y="511"/>
                </a:lnTo>
                <a:close/>
                <a:moveTo>
                  <a:pt x="2376" y="511"/>
                </a:moveTo>
                <a:lnTo>
                  <a:pt x="2385" y="511"/>
                </a:lnTo>
                <a:lnTo>
                  <a:pt x="2385" y="513"/>
                </a:lnTo>
                <a:lnTo>
                  <a:pt x="2376" y="513"/>
                </a:lnTo>
                <a:lnTo>
                  <a:pt x="2376" y="511"/>
                </a:lnTo>
                <a:close/>
                <a:moveTo>
                  <a:pt x="2388" y="511"/>
                </a:moveTo>
                <a:lnTo>
                  <a:pt x="2398" y="511"/>
                </a:lnTo>
                <a:lnTo>
                  <a:pt x="2398" y="513"/>
                </a:lnTo>
                <a:lnTo>
                  <a:pt x="2388" y="513"/>
                </a:lnTo>
                <a:lnTo>
                  <a:pt x="2388" y="511"/>
                </a:lnTo>
                <a:close/>
                <a:moveTo>
                  <a:pt x="2401" y="511"/>
                </a:moveTo>
                <a:lnTo>
                  <a:pt x="2410" y="511"/>
                </a:lnTo>
                <a:lnTo>
                  <a:pt x="2410" y="513"/>
                </a:lnTo>
                <a:lnTo>
                  <a:pt x="2401" y="513"/>
                </a:lnTo>
                <a:lnTo>
                  <a:pt x="2401" y="511"/>
                </a:lnTo>
                <a:close/>
                <a:moveTo>
                  <a:pt x="2413" y="511"/>
                </a:moveTo>
                <a:lnTo>
                  <a:pt x="2423" y="511"/>
                </a:lnTo>
                <a:lnTo>
                  <a:pt x="2423" y="513"/>
                </a:lnTo>
                <a:lnTo>
                  <a:pt x="2413" y="513"/>
                </a:lnTo>
                <a:lnTo>
                  <a:pt x="2413" y="511"/>
                </a:lnTo>
                <a:close/>
                <a:moveTo>
                  <a:pt x="2426" y="511"/>
                </a:moveTo>
                <a:lnTo>
                  <a:pt x="2435" y="511"/>
                </a:lnTo>
                <a:lnTo>
                  <a:pt x="2435" y="513"/>
                </a:lnTo>
                <a:lnTo>
                  <a:pt x="2426" y="513"/>
                </a:lnTo>
                <a:lnTo>
                  <a:pt x="2426" y="511"/>
                </a:lnTo>
                <a:close/>
                <a:moveTo>
                  <a:pt x="2438" y="511"/>
                </a:moveTo>
                <a:lnTo>
                  <a:pt x="2448" y="511"/>
                </a:lnTo>
                <a:lnTo>
                  <a:pt x="2448" y="513"/>
                </a:lnTo>
                <a:lnTo>
                  <a:pt x="2438" y="513"/>
                </a:lnTo>
                <a:lnTo>
                  <a:pt x="2438" y="511"/>
                </a:lnTo>
                <a:close/>
                <a:moveTo>
                  <a:pt x="2451" y="511"/>
                </a:moveTo>
                <a:lnTo>
                  <a:pt x="2460" y="511"/>
                </a:lnTo>
                <a:lnTo>
                  <a:pt x="2460" y="513"/>
                </a:lnTo>
                <a:lnTo>
                  <a:pt x="2451" y="513"/>
                </a:lnTo>
                <a:lnTo>
                  <a:pt x="2451" y="511"/>
                </a:lnTo>
                <a:close/>
                <a:moveTo>
                  <a:pt x="2463" y="511"/>
                </a:moveTo>
                <a:lnTo>
                  <a:pt x="2472" y="511"/>
                </a:lnTo>
                <a:lnTo>
                  <a:pt x="2472" y="513"/>
                </a:lnTo>
                <a:lnTo>
                  <a:pt x="2463" y="513"/>
                </a:lnTo>
                <a:lnTo>
                  <a:pt x="2463" y="511"/>
                </a:lnTo>
                <a:close/>
                <a:moveTo>
                  <a:pt x="2476" y="511"/>
                </a:moveTo>
                <a:lnTo>
                  <a:pt x="2485" y="511"/>
                </a:lnTo>
                <a:lnTo>
                  <a:pt x="2485" y="513"/>
                </a:lnTo>
                <a:lnTo>
                  <a:pt x="2476" y="513"/>
                </a:lnTo>
                <a:lnTo>
                  <a:pt x="2476" y="511"/>
                </a:lnTo>
                <a:close/>
                <a:moveTo>
                  <a:pt x="2488" y="511"/>
                </a:moveTo>
                <a:lnTo>
                  <a:pt x="2497" y="511"/>
                </a:lnTo>
                <a:lnTo>
                  <a:pt x="2497" y="513"/>
                </a:lnTo>
                <a:lnTo>
                  <a:pt x="2488" y="513"/>
                </a:lnTo>
                <a:lnTo>
                  <a:pt x="2488" y="511"/>
                </a:lnTo>
                <a:close/>
                <a:moveTo>
                  <a:pt x="2500" y="511"/>
                </a:moveTo>
                <a:lnTo>
                  <a:pt x="2510" y="511"/>
                </a:lnTo>
                <a:lnTo>
                  <a:pt x="2510" y="513"/>
                </a:lnTo>
                <a:lnTo>
                  <a:pt x="2500" y="513"/>
                </a:lnTo>
                <a:lnTo>
                  <a:pt x="2500" y="511"/>
                </a:lnTo>
                <a:close/>
                <a:moveTo>
                  <a:pt x="2513" y="511"/>
                </a:moveTo>
                <a:lnTo>
                  <a:pt x="2522" y="511"/>
                </a:lnTo>
                <a:lnTo>
                  <a:pt x="2522" y="513"/>
                </a:lnTo>
                <a:lnTo>
                  <a:pt x="2513" y="513"/>
                </a:lnTo>
                <a:lnTo>
                  <a:pt x="2513" y="511"/>
                </a:lnTo>
                <a:close/>
                <a:moveTo>
                  <a:pt x="2525" y="511"/>
                </a:moveTo>
                <a:lnTo>
                  <a:pt x="2535" y="511"/>
                </a:lnTo>
                <a:lnTo>
                  <a:pt x="2535" y="513"/>
                </a:lnTo>
                <a:lnTo>
                  <a:pt x="2525" y="513"/>
                </a:lnTo>
                <a:lnTo>
                  <a:pt x="2525" y="511"/>
                </a:lnTo>
                <a:close/>
                <a:moveTo>
                  <a:pt x="2538" y="511"/>
                </a:moveTo>
                <a:lnTo>
                  <a:pt x="2547" y="511"/>
                </a:lnTo>
                <a:lnTo>
                  <a:pt x="2547" y="513"/>
                </a:lnTo>
                <a:lnTo>
                  <a:pt x="2538" y="513"/>
                </a:lnTo>
                <a:lnTo>
                  <a:pt x="2538" y="511"/>
                </a:lnTo>
                <a:close/>
                <a:moveTo>
                  <a:pt x="2550" y="511"/>
                </a:moveTo>
                <a:lnTo>
                  <a:pt x="2560" y="511"/>
                </a:lnTo>
                <a:lnTo>
                  <a:pt x="2560" y="513"/>
                </a:lnTo>
                <a:lnTo>
                  <a:pt x="2550" y="513"/>
                </a:lnTo>
                <a:lnTo>
                  <a:pt x="2550" y="511"/>
                </a:lnTo>
                <a:close/>
                <a:moveTo>
                  <a:pt x="2563" y="511"/>
                </a:moveTo>
                <a:lnTo>
                  <a:pt x="2572" y="511"/>
                </a:lnTo>
                <a:lnTo>
                  <a:pt x="2572" y="513"/>
                </a:lnTo>
                <a:lnTo>
                  <a:pt x="2563" y="513"/>
                </a:lnTo>
                <a:lnTo>
                  <a:pt x="2563" y="511"/>
                </a:lnTo>
                <a:close/>
                <a:moveTo>
                  <a:pt x="2575" y="511"/>
                </a:moveTo>
                <a:lnTo>
                  <a:pt x="2584" y="511"/>
                </a:lnTo>
                <a:lnTo>
                  <a:pt x="2584" y="513"/>
                </a:lnTo>
                <a:lnTo>
                  <a:pt x="2575" y="513"/>
                </a:lnTo>
                <a:lnTo>
                  <a:pt x="2575" y="511"/>
                </a:lnTo>
                <a:close/>
                <a:moveTo>
                  <a:pt x="2587" y="511"/>
                </a:moveTo>
                <a:lnTo>
                  <a:pt x="2597" y="511"/>
                </a:lnTo>
                <a:lnTo>
                  <a:pt x="2597" y="513"/>
                </a:lnTo>
                <a:lnTo>
                  <a:pt x="2587" y="513"/>
                </a:lnTo>
                <a:lnTo>
                  <a:pt x="2587" y="511"/>
                </a:lnTo>
                <a:close/>
                <a:moveTo>
                  <a:pt x="2600" y="511"/>
                </a:moveTo>
                <a:lnTo>
                  <a:pt x="2609" y="511"/>
                </a:lnTo>
                <a:lnTo>
                  <a:pt x="2609" y="513"/>
                </a:lnTo>
                <a:lnTo>
                  <a:pt x="2600" y="513"/>
                </a:lnTo>
                <a:lnTo>
                  <a:pt x="2600" y="511"/>
                </a:lnTo>
                <a:close/>
                <a:moveTo>
                  <a:pt x="2612" y="511"/>
                </a:moveTo>
                <a:lnTo>
                  <a:pt x="2622" y="511"/>
                </a:lnTo>
                <a:lnTo>
                  <a:pt x="2622" y="513"/>
                </a:lnTo>
                <a:lnTo>
                  <a:pt x="2612" y="513"/>
                </a:lnTo>
                <a:lnTo>
                  <a:pt x="2612" y="511"/>
                </a:lnTo>
                <a:close/>
                <a:moveTo>
                  <a:pt x="2625" y="511"/>
                </a:moveTo>
                <a:lnTo>
                  <a:pt x="2634" y="511"/>
                </a:lnTo>
                <a:lnTo>
                  <a:pt x="2634" y="513"/>
                </a:lnTo>
                <a:lnTo>
                  <a:pt x="2625" y="513"/>
                </a:lnTo>
                <a:lnTo>
                  <a:pt x="2625" y="511"/>
                </a:lnTo>
                <a:close/>
                <a:moveTo>
                  <a:pt x="2637" y="511"/>
                </a:moveTo>
                <a:lnTo>
                  <a:pt x="2647" y="511"/>
                </a:lnTo>
                <a:lnTo>
                  <a:pt x="2647" y="513"/>
                </a:lnTo>
                <a:lnTo>
                  <a:pt x="2637" y="513"/>
                </a:lnTo>
                <a:lnTo>
                  <a:pt x="2637" y="511"/>
                </a:lnTo>
                <a:close/>
                <a:moveTo>
                  <a:pt x="2650" y="511"/>
                </a:moveTo>
                <a:lnTo>
                  <a:pt x="2659" y="511"/>
                </a:lnTo>
                <a:lnTo>
                  <a:pt x="2659" y="513"/>
                </a:lnTo>
                <a:lnTo>
                  <a:pt x="2650" y="513"/>
                </a:lnTo>
                <a:lnTo>
                  <a:pt x="2650" y="511"/>
                </a:lnTo>
                <a:close/>
                <a:moveTo>
                  <a:pt x="2662" y="511"/>
                </a:moveTo>
                <a:lnTo>
                  <a:pt x="2671" y="511"/>
                </a:lnTo>
                <a:lnTo>
                  <a:pt x="2671" y="513"/>
                </a:lnTo>
                <a:lnTo>
                  <a:pt x="2662" y="513"/>
                </a:lnTo>
                <a:lnTo>
                  <a:pt x="2662" y="511"/>
                </a:lnTo>
                <a:close/>
                <a:moveTo>
                  <a:pt x="2675" y="511"/>
                </a:moveTo>
                <a:lnTo>
                  <a:pt x="2684" y="511"/>
                </a:lnTo>
                <a:lnTo>
                  <a:pt x="2684" y="513"/>
                </a:lnTo>
                <a:lnTo>
                  <a:pt x="2675" y="513"/>
                </a:lnTo>
                <a:lnTo>
                  <a:pt x="2675" y="511"/>
                </a:lnTo>
                <a:close/>
                <a:moveTo>
                  <a:pt x="2687" y="511"/>
                </a:moveTo>
                <a:lnTo>
                  <a:pt x="2696" y="511"/>
                </a:lnTo>
                <a:lnTo>
                  <a:pt x="2696" y="513"/>
                </a:lnTo>
                <a:lnTo>
                  <a:pt x="2687" y="513"/>
                </a:lnTo>
                <a:lnTo>
                  <a:pt x="2687" y="511"/>
                </a:lnTo>
                <a:close/>
                <a:moveTo>
                  <a:pt x="2699" y="511"/>
                </a:moveTo>
                <a:lnTo>
                  <a:pt x="2709" y="511"/>
                </a:lnTo>
                <a:lnTo>
                  <a:pt x="2709" y="513"/>
                </a:lnTo>
                <a:lnTo>
                  <a:pt x="2699" y="513"/>
                </a:lnTo>
                <a:lnTo>
                  <a:pt x="2699" y="511"/>
                </a:lnTo>
                <a:close/>
                <a:moveTo>
                  <a:pt x="2712" y="511"/>
                </a:moveTo>
                <a:lnTo>
                  <a:pt x="2721" y="511"/>
                </a:lnTo>
                <a:lnTo>
                  <a:pt x="2721" y="513"/>
                </a:lnTo>
                <a:lnTo>
                  <a:pt x="2712" y="513"/>
                </a:lnTo>
                <a:lnTo>
                  <a:pt x="2712" y="511"/>
                </a:lnTo>
                <a:close/>
                <a:moveTo>
                  <a:pt x="2724" y="511"/>
                </a:moveTo>
                <a:lnTo>
                  <a:pt x="2734" y="511"/>
                </a:lnTo>
                <a:lnTo>
                  <a:pt x="2734" y="513"/>
                </a:lnTo>
                <a:lnTo>
                  <a:pt x="2724" y="513"/>
                </a:lnTo>
                <a:lnTo>
                  <a:pt x="2724" y="511"/>
                </a:lnTo>
                <a:close/>
                <a:moveTo>
                  <a:pt x="2737" y="511"/>
                </a:moveTo>
                <a:lnTo>
                  <a:pt x="2746" y="511"/>
                </a:lnTo>
                <a:lnTo>
                  <a:pt x="2746" y="513"/>
                </a:lnTo>
                <a:lnTo>
                  <a:pt x="2737" y="513"/>
                </a:lnTo>
                <a:lnTo>
                  <a:pt x="2737" y="511"/>
                </a:lnTo>
                <a:close/>
                <a:moveTo>
                  <a:pt x="2749" y="511"/>
                </a:moveTo>
                <a:lnTo>
                  <a:pt x="2759" y="511"/>
                </a:lnTo>
                <a:lnTo>
                  <a:pt x="2759" y="513"/>
                </a:lnTo>
                <a:lnTo>
                  <a:pt x="2749" y="513"/>
                </a:lnTo>
                <a:lnTo>
                  <a:pt x="2749" y="511"/>
                </a:lnTo>
                <a:close/>
                <a:moveTo>
                  <a:pt x="2762" y="511"/>
                </a:moveTo>
                <a:lnTo>
                  <a:pt x="2771" y="511"/>
                </a:lnTo>
                <a:lnTo>
                  <a:pt x="2771" y="513"/>
                </a:lnTo>
                <a:lnTo>
                  <a:pt x="2762" y="513"/>
                </a:lnTo>
                <a:lnTo>
                  <a:pt x="2762" y="511"/>
                </a:lnTo>
                <a:close/>
                <a:moveTo>
                  <a:pt x="2774" y="511"/>
                </a:moveTo>
                <a:lnTo>
                  <a:pt x="2783" y="511"/>
                </a:lnTo>
                <a:lnTo>
                  <a:pt x="2783" y="513"/>
                </a:lnTo>
                <a:lnTo>
                  <a:pt x="2774" y="513"/>
                </a:lnTo>
                <a:lnTo>
                  <a:pt x="2774" y="511"/>
                </a:lnTo>
                <a:close/>
                <a:moveTo>
                  <a:pt x="2787" y="511"/>
                </a:moveTo>
                <a:lnTo>
                  <a:pt x="2796" y="511"/>
                </a:lnTo>
                <a:lnTo>
                  <a:pt x="2796" y="513"/>
                </a:lnTo>
                <a:lnTo>
                  <a:pt x="2787" y="513"/>
                </a:lnTo>
                <a:lnTo>
                  <a:pt x="2787" y="511"/>
                </a:lnTo>
                <a:close/>
                <a:moveTo>
                  <a:pt x="2799" y="511"/>
                </a:moveTo>
                <a:lnTo>
                  <a:pt x="2808" y="511"/>
                </a:lnTo>
                <a:lnTo>
                  <a:pt x="2808" y="513"/>
                </a:lnTo>
                <a:lnTo>
                  <a:pt x="2799" y="513"/>
                </a:lnTo>
                <a:lnTo>
                  <a:pt x="2799" y="511"/>
                </a:lnTo>
                <a:close/>
                <a:moveTo>
                  <a:pt x="2811" y="511"/>
                </a:moveTo>
                <a:lnTo>
                  <a:pt x="2821" y="511"/>
                </a:lnTo>
                <a:lnTo>
                  <a:pt x="2821" y="513"/>
                </a:lnTo>
                <a:lnTo>
                  <a:pt x="2811" y="513"/>
                </a:lnTo>
                <a:lnTo>
                  <a:pt x="2811" y="511"/>
                </a:lnTo>
                <a:close/>
                <a:moveTo>
                  <a:pt x="2824" y="511"/>
                </a:moveTo>
                <a:lnTo>
                  <a:pt x="2833" y="511"/>
                </a:lnTo>
                <a:lnTo>
                  <a:pt x="2833" y="513"/>
                </a:lnTo>
                <a:lnTo>
                  <a:pt x="2824" y="513"/>
                </a:lnTo>
                <a:lnTo>
                  <a:pt x="2824" y="511"/>
                </a:lnTo>
                <a:close/>
                <a:moveTo>
                  <a:pt x="2836" y="511"/>
                </a:moveTo>
                <a:lnTo>
                  <a:pt x="2846" y="511"/>
                </a:lnTo>
                <a:lnTo>
                  <a:pt x="2846" y="513"/>
                </a:lnTo>
                <a:lnTo>
                  <a:pt x="2836" y="513"/>
                </a:lnTo>
                <a:lnTo>
                  <a:pt x="2836" y="511"/>
                </a:lnTo>
                <a:close/>
                <a:moveTo>
                  <a:pt x="2849" y="511"/>
                </a:moveTo>
                <a:lnTo>
                  <a:pt x="2858" y="511"/>
                </a:lnTo>
                <a:lnTo>
                  <a:pt x="2858" y="513"/>
                </a:lnTo>
                <a:lnTo>
                  <a:pt x="2849" y="513"/>
                </a:lnTo>
                <a:lnTo>
                  <a:pt x="2849" y="511"/>
                </a:lnTo>
                <a:close/>
                <a:moveTo>
                  <a:pt x="2861" y="511"/>
                </a:moveTo>
                <a:lnTo>
                  <a:pt x="2870" y="511"/>
                </a:lnTo>
                <a:lnTo>
                  <a:pt x="2870" y="513"/>
                </a:lnTo>
                <a:lnTo>
                  <a:pt x="2861" y="513"/>
                </a:lnTo>
                <a:lnTo>
                  <a:pt x="2861" y="511"/>
                </a:lnTo>
                <a:close/>
                <a:moveTo>
                  <a:pt x="2874" y="511"/>
                </a:moveTo>
                <a:lnTo>
                  <a:pt x="2883" y="511"/>
                </a:lnTo>
                <a:lnTo>
                  <a:pt x="2883" y="513"/>
                </a:lnTo>
                <a:lnTo>
                  <a:pt x="2874" y="513"/>
                </a:lnTo>
                <a:lnTo>
                  <a:pt x="2874" y="511"/>
                </a:lnTo>
                <a:close/>
                <a:moveTo>
                  <a:pt x="2886" y="511"/>
                </a:moveTo>
                <a:lnTo>
                  <a:pt x="2895" y="511"/>
                </a:lnTo>
                <a:lnTo>
                  <a:pt x="2895" y="513"/>
                </a:lnTo>
                <a:lnTo>
                  <a:pt x="2886" y="513"/>
                </a:lnTo>
                <a:lnTo>
                  <a:pt x="2886" y="511"/>
                </a:lnTo>
                <a:close/>
                <a:moveTo>
                  <a:pt x="2898" y="511"/>
                </a:moveTo>
                <a:lnTo>
                  <a:pt x="2908" y="511"/>
                </a:lnTo>
                <a:lnTo>
                  <a:pt x="2908" y="513"/>
                </a:lnTo>
                <a:lnTo>
                  <a:pt x="2898" y="513"/>
                </a:lnTo>
                <a:lnTo>
                  <a:pt x="2898" y="511"/>
                </a:lnTo>
                <a:close/>
                <a:moveTo>
                  <a:pt x="2911" y="511"/>
                </a:moveTo>
                <a:lnTo>
                  <a:pt x="2920" y="511"/>
                </a:lnTo>
                <a:lnTo>
                  <a:pt x="2920" y="513"/>
                </a:lnTo>
                <a:lnTo>
                  <a:pt x="2911" y="513"/>
                </a:lnTo>
                <a:lnTo>
                  <a:pt x="2911" y="511"/>
                </a:lnTo>
                <a:close/>
                <a:moveTo>
                  <a:pt x="2923" y="511"/>
                </a:moveTo>
                <a:lnTo>
                  <a:pt x="2933" y="511"/>
                </a:lnTo>
                <a:lnTo>
                  <a:pt x="2933" y="513"/>
                </a:lnTo>
                <a:lnTo>
                  <a:pt x="2923" y="513"/>
                </a:lnTo>
                <a:lnTo>
                  <a:pt x="2923" y="511"/>
                </a:lnTo>
                <a:close/>
                <a:moveTo>
                  <a:pt x="2936" y="511"/>
                </a:moveTo>
                <a:lnTo>
                  <a:pt x="2945" y="511"/>
                </a:lnTo>
                <a:lnTo>
                  <a:pt x="2945" y="513"/>
                </a:lnTo>
                <a:lnTo>
                  <a:pt x="2936" y="513"/>
                </a:lnTo>
                <a:lnTo>
                  <a:pt x="2936" y="511"/>
                </a:lnTo>
                <a:close/>
                <a:moveTo>
                  <a:pt x="2948" y="511"/>
                </a:moveTo>
                <a:lnTo>
                  <a:pt x="2958" y="511"/>
                </a:lnTo>
                <a:lnTo>
                  <a:pt x="2958" y="513"/>
                </a:lnTo>
                <a:lnTo>
                  <a:pt x="2948" y="513"/>
                </a:lnTo>
                <a:lnTo>
                  <a:pt x="2948" y="511"/>
                </a:lnTo>
                <a:close/>
                <a:moveTo>
                  <a:pt x="2961" y="511"/>
                </a:moveTo>
                <a:lnTo>
                  <a:pt x="2970" y="511"/>
                </a:lnTo>
                <a:lnTo>
                  <a:pt x="2970" y="513"/>
                </a:lnTo>
                <a:lnTo>
                  <a:pt x="2961" y="513"/>
                </a:lnTo>
                <a:lnTo>
                  <a:pt x="2961" y="511"/>
                </a:lnTo>
                <a:close/>
                <a:moveTo>
                  <a:pt x="2973" y="511"/>
                </a:moveTo>
                <a:lnTo>
                  <a:pt x="2982" y="511"/>
                </a:lnTo>
                <a:lnTo>
                  <a:pt x="2982" y="513"/>
                </a:lnTo>
                <a:lnTo>
                  <a:pt x="2973" y="513"/>
                </a:lnTo>
                <a:lnTo>
                  <a:pt x="2973" y="511"/>
                </a:lnTo>
                <a:close/>
                <a:moveTo>
                  <a:pt x="2986" y="511"/>
                </a:moveTo>
                <a:lnTo>
                  <a:pt x="2995" y="511"/>
                </a:lnTo>
                <a:lnTo>
                  <a:pt x="2995" y="513"/>
                </a:lnTo>
                <a:lnTo>
                  <a:pt x="2986" y="513"/>
                </a:lnTo>
                <a:lnTo>
                  <a:pt x="2986" y="511"/>
                </a:lnTo>
                <a:close/>
                <a:moveTo>
                  <a:pt x="2998" y="511"/>
                </a:moveTo>
                <a:lnTo>
                  <a:pt x="3007" y="511"/>
                </a:lnTo>
                <a:lnTo>
                  <a:pt x="3007" y="513"/>
                </a:lnTo>
                <a:lnTo>
                  <a:pt x="2998" y="513"/>
                </a:lnTo>
                <a:lnTo>
                  <a:pt x="2998" y="511"/>
                </a:lnTo>
                <a:close/>
                <a:moveTo>
                  <a:pt x="3010" y="511"/>
                </a:moveTo>
                <a:lnTo>
                  <a:pt x="3020" y="511"/>
                </a:lnTo>
                <a:lnTo>
                  <a:pt x="3020" y="513"/>
                </a:lnTo>
                <a:lnTo>
                  <a:pt x="3010" y="513"/>
                </a:lnTo>
                <a:lnTo>
                  <a:pt x="3010" y="511"/>
                </a:lnTo>
                <a:close/>
                <a:moveTo>
                  <a:pt x="3023" y="511"/>
                </a:moveTo>
                <a:lnTo>
                  <a:pt x="3032" y="511"/>
                </a:lnTo>
                <a:lnTo>
                  <a:pt x="3032" y="513"/>
                </a:lnTo>
                <a:lnTo>
                  <a:pt x="3023" y="513"/>
                </a:lnTo>
                <a:lnTo>
                  <a:pt x="3023" y="511"/>
                </a:lnTo>
                <a:close/>
                <a:moveTo>
                  <a:pt x="3035" y="511"/>
                </a:moveTo>
                <a:lnTo>
                  <a:pt x="3045" y="511"/>
                </a:lnTo>
                <a:lnTo>
                  <a:pt x="3045" y="513"/>
                </a:lnTo>
                <a:lnTo>
                  <a:pt x="3035" y="513"/>
                </a:lnTo>
                <a:lnTo>
                  <a:pt x="3035" y="511"/>
                </a:lnTo>
                <a:close/>
                <a:moveTo>
                  <a:pt x="3048" y="511"/>
                </a:moveTo>
                <a:lnTo>
                  <a:pt x="3057" y="511"/>
                </a:lnTo>
                <a:lnTo>
                  <a:pt x="3057" y="513"/>
                </a:lnTo>
                <a:lnTo>
                  <a:pt x="3048" y="513"/>
                </a:lnTo>
                <a:lnTo>
                  <a:pt x="3048" y="511"/>
                </a:lnTo>
                <a:close/>
                <a:moveTo>
                  <a:pt x="3060" y="511"/>
                </a:moveTo>
                <a:lnTo>
                  <a:pt x="3069" y="511"/>
                </a:lnTo>
                <a:lnTo>
                  <a:pt x="3069" y="513"/>
                </a:lnTo>
                <a:lnTo>
                  <a:pt x="3060" y="513"/>
                </a:lnTo>
                <a:lnTo>
                  <a:pt x="3060" y="511"/>
                </a:lnTo>
                <a:close/>
                <a:moveTo>
                  <a:pt x="3073" y="511"/>
                </a:moveTo>
                <a:lnTo>
                  <a:pt x="3082" y="511"/>
                </a:lnTo>
                <a:lnTo>
                  <a:pt x="3082" y="513"/>
                </a:lnTo>
                <a:lnTo>
                  <a:pt x="3073" y="513"/>
                </a:lnTo>
                <a:lnTo>
                  <a:pt x="3073" y="511"/>
                </a:lnTo>
                <a:close/>
                <a:moveTo>
                  <a:pt x="3085" y="511"/>
                </a:moveTo>
                <a:lnTo>
                  <a:pt x="3094" y="511"/>
                </a:lnTo>
                <a:lnTo>
                  <a:pt x="3094" y="513"/>
                </a:lnTo>
                <a:lnTo>
                  <a:pt x="3085" y="513"/>
                </a:lnTo>
                <a:lnTo>
                  <a:pt x="3085" y="511"/>
                </a:lnTo>
                <a:close/>
                <a:moveTo>
                  <a:pt x="3097" y="511"/>
                </a:moveTo>
                <a:lnTo>
                  <a:pt x="3107" y="511"/>
                </a:lnTo>
                <a:lnTo>
                  <a:pt x="3107" y="513"/>
                </a:lnTo>
                <a:lnTo>
                  <a:pt x="3097" y="513"/>
                </a:lnTo>
                <a:lnTo>
                  <a:pt x="3097" y="511"/>
                </a:lnTo>
                <a:close/>
                <a:moveTo>
                  <a:pt x="3110" y="511"/>
                </a:moveTo>
                <a:lnTo>
                  <a:pt x="3119" y="511"/>
                </a:lnTo>
                <a:lnTo>
                  <a:pt x="3119" y="513"/>
                </a:lnTo>
                <a:lnTo>
                  <a:pt x="3110" y="513"/>
                </a:lnTo>
                <a:lnTo>
                  <a:pt x="3110" y="511"/>
                </a:lnTo>
                <a:close/>
                <a:moveTo>
                  <a:pt x="3122" y="511"/>
                </a:moveTo>
                <a:lnTo>
                  <a:pt x="3132" y="511"/>
                </a:lnTo>
                <a:lnTo>
                  <a:pt x="3132" y="513"/>
                </a:lnTo>
                <a:lnTo>
                  <a:pt x="3122" y="513"/>
                </a:lnTo>
                <a:lnTo>
                  <a:pt x="3122" y="511"/>
                </a:lnTo>
                <a:close/>
                <a:moveTo>
                  <a:pt x="3135" y="511"/>
                </a:moveTo>
                <a:lnTo>
                  <a:pt x="3144" y="511"/>
                </a:lnTo>
                <a:lnTo>
                  <a:pt x="3144" y="513"/>
                </a:lnTo>
                <a:lnTo>
                  <a:pt x="3135" y="513"/>
                </a:lnTo>
                <a:lnTo>
                  <a:pt x="3135" y="511"/>
                </a:lnTo>
                <a:close/>
                <a:moveTo>
                  <a:pt x="3147" y="511"/>
                </a:moveTo>
                <a:lnTo>
                  <a:pt x="3157" y="511"/>
                </a:lnTo>
                <a:lnTo>
                  <a:pt x="3157" y="513"/>
                </a:lnTo>
                <a:lnTo>
                  <a:pt x="3147" y="513"/>
                </a:lnTo>
                <a:lnTo>
                  <a:pt x="3147" y="511"/>
                </a:lnTo>
                <a:close/>
                <a:moveTo>
                  <a:pt x="3160" y="511"/>
                </a:moveTo>
                <a:lnTo>
                  <a:pt x="3169" y="511"/>
                </a:lnTo>
                <a:lnTo>
                  <a:pt x="3169" y="513"/>
                </a:lnTo>
                <a:lnTo>
                  <a:pt x="3160" y="513"/>
                </a:lnTo>
                <a:lnTo>
                  <a:pt x="3160" y="511"/>
                </a:lnTo>
                <a:close/>
                <a:moveTo>
                  <a:pt x="3172" y="511"/>
                </a:moveTo>
                <a:lnTo>
                  <a:pt x="3181" y="511"/>
                </a:lnTo>
                <a:lnTo>
                  <a:pt x="3181" y="513"/>
                </a:lnTo>
                <a:lnTo>
                  <a:pt x="3172" y="513"/>
                </a:lnTo>
                <a:lnTo>
                  <a:pt x="3172" y="511"/>
                </a:lnTo>
                <a:close/>
                <a:moveTo>
                  <a:pt x="3185" y="511"/>
                </a:moveTo>
                <a:lnTo>
                  <a:pt x="3194" y="511"/>
                </a:lnTo>
                <a:lnTo>
                  <a:pt x="3194" y="513"/>
                </a:lnTo>
                <a:lnTo>
                  <a:pt x="3185" y="513"/>
                </a:lnTo>
                <a:lnTo>
                  <a:pt x="3185" y="511"/>
                </a:lnTo>
                <a:close/>
                <a:moveTo>
                  <a:pt x="3197" y="511"/>
                </a:moveTo>
                <a:lnTo>
                  <a:pt x="3206" y="511"/>
                </a:lnTo>
                <a:lnTo>
                  <a:pt x="3206" y="513"/>
                </a:lnTo>
                <a:lnTo>
                  <a:pt x="3197" y="513"/>
                </a:lnTo>
                <a:lnTo>
                  <a:pt x="3197" y="511"/>
                </a:lnTo>
                <a:close/>
                <a:moveTo>
                  <a:pt x="3209" y="511"/>
                </a:moveTo>
                <a:lnTo>
                  <a:pt x="3219" y="511"/>
                </a:lnTo>
                <a:lnTo>
                  <a:pt x="3219" y="513"/>
                </a:lnTo>
                <a:lnTo>
                  <a:pt x="3209" y="513"/>
                </a:lnTo>
                <a:lnTo>
                  <a:pt x="3209" y="511"/>
                </a:lnTo>
                <a:close/>
                <a:moveTo>
                  <a:pt x="3222" y="511"/>
                </a:moveTo>
                <a:lnTo>
                  <a:pt x="3231" y="511"/>
                </a:lnTo>
                <a:lnTo>
                  <a:pt x="3231" y="513"/>
                </a:lnTo>
                <a:lnTo>
                  <a:pt x="3222" y="513"/>
                </a:lnTo>
                <a:lnTo>
                  <a:pt x="3222" y="511"/>
                </a:lnTo>
                <a:close/>
                <a:moveTo>
                  <a:pt x="3234" y="511"/>
                </a:moveTo>
                <a:lnTo>
                  <a:pt x="3244" y="511"/>
                </a:lnTo>
                <a:lnTo>
                  <a:pt x="3244" y="513"/>
                </a:lnTo>
                <a:lnTo>
                  <a:pt x="3234" y="513"/>
                </a:lnTo>
                <a:lnTo>
                  <a:pt x="3234" y="511"/>
                </a:lnTo>
                <a:close/>
                <a:moveTo>
                  <a:pt x="3247" y="511"/>
                </a:moveTo>
                <a:lnTo>
                  <a:pt x="3256" y="511"/>
                </a:lnTo>
                <a:lnTo>
                  <a:pt x="3256" y="513"/>
                </a:lnTo>
                <a:lnTo>
                  <a:pt x="3247" y="513"/>
                </a:lnTo>
                <a:lnTo>
                  <a:pt x="3247" y="511"/>
                </a:lnTo>
                <a:close/>
                <a:moveTo>
                  <a:pt x="3259" y="511"/>
                </a:moveTo>
                <a:lnTo>
                  <a:pt x="3268" y="511"/>
                </a:lnTo>
                <a:lnTo>
                  <a:pt x="3268" y="513"/>
                </a:lnTo>
                <a:lnTo>
                  <a:pt x="3259" y="513"/>
                </a:lnTo>
                <a:lnTo>
                  <a:pt x="3259" y="511"/>
                </a:lnTo>
                <a:close/>
                <a:moveTo>
                  <a:pt x="3272" y="511"/>
                </a:moveTo>
                <a:lnTo>
                  <a:pt x="3281" y="511"/>
                </a:lnTo>
                <a:lnTo>
                  <a:pt x="3281" y="513"/>
                </a:lnTo>
                <a:lnTo>
                  <a:pt x="3272" y="513"/>
                </a:lnTo>
                <a:lnTo>
                  <a:pt x="3272" y="511"/>
                </a:lnTo>
                <a:close/>
                <a:moveTo>
                  <a:pt x="3284" y="511"/>
                </a:moveTo>
                <a:lnTo>
                  <a:pt x="3293" y="511"/>
                </a:lnTo>
                <a:lnTo>
                  <a:pt x="3293" y="513"/>
                </a:lnTo>
                <a:lnTo>
                  <a:pt x="3284" y="513"/>
                </a:lnTo>
                <a:lnTo>
                  <a:pt x="3284" y="511"/>
                </a:lnTo>
                <a:close/>
                <a:moveTo>
                  <a:pt x="3296" y="511"/>
                </a:moveTo>
                <a:lnTo>
                  <a:pt x="3306" y="511"/>
                </a:lnTo>
                <a:lnTo>
                  <a:pt x="3306" y="513"/>
                </a:lnTo>
                <a:lnTo>
                  <a:pt x="3296" y="513"/>
                </a:lnTo>
                <a:lnTo>
                  <a:pt x="3296" y="511"/>
                </a:lnTo>
                <a:close/>
                <a:moveTo>
                  <a:pt x="3309" y="511"/>
                </a:moveTo>
                <a:lnTo>
                  <a:pt x="3318" y="511"/>
                </a:lnTo>
                <a:lnTo>
                  <a:pt x="3318" y="513"/>
                </a:lnTo>
                <a:lnTo>
                  <a:pt x="3309" y="513"/>
                </a:lnTo>
                <a:lnTo>
                  <a:pt x="3309" y="511"/>
                </a:lnTo>
                <a:close/>
                <a:moveTo>
                  <a:pt x="3321" y="511"/>
                </a:moveTo>
                <a:lnTo>
                  <a:pt x="3331" y="511"/>
                </a:lnTo>
                <a:lnTo>
                  <a:pt x="3331" y="513"/>
                </a:lnTo>
                <a:lnTo>
                  <a:pt x="3321" y="513"/>
                </a:lnTo>
                <a:lnTo>
                  <a:pt x="3321" y="511"/>
                </a:lnTo>
                <a:close/>
                <a:moveTo>
                  <a:pt x="3334" y="511"/>
                </a:moveTo>
                <a:lnTo>
                  <a:pt x="3343" y="511"/>
                </a:lnTo>
                <a:lnTo>
                  <a:pt x="3343" y="513"/>
                </a:lnTo>
                <a:lnTo>
                  <a:pt x="3334" y="513"/>
                </a:lnTo>
                <a:lnTo>
                  <a:pt x="3334" y="511"/>
                </a:lnTo>
                <a:close/>
                <a:moveTo>
                  <a:pt x="3346" y="511"/>
                </a:moveTo>
                <a:lnTo>
                  <a:pt x="3356" y="511"/>
                </a:lnTo>
                <a:lnTo>
                  <a:pt x="3356" y="513"/>
                </a:lnTo>
                <a:lnTo>
                  <a:pt x="3346" y="513"/>
                </a:lnTo>
                <a:lnTo>
                  <a:pt x="3346" y="511"/>
                </a:lnTo>
                <a:close/>
                <a:moveTo>
                  <a:pt x="3359" y="511"/>
                </a:moveTo>
                <a:lnTo>
                  <a:pt x="3368" y="511"/>
                </a:lnTo>
                <a:lnTo>
                  <a:pt x="3368" y="513"/>
                </a:lnTo>
                <a:lnTo>
                  <a:pt x="3359" y="513"/>
                </a:lnTo>
                <a:lnTo>
                  <a:pt x="3359" y="511"/>
                </a:lnTo>
                <a:close/>
                <a:moveTo>
                  <a:pt x="3371" y="511"/>
                </a:moveTo>
                <a:lnTo>
                  <a:pt x="3380" y="511"/>
                </a:lnTo>
                <a:lnTo>
                  <a:pt x="3380" y="513"/>
                </a:lnTo>
                <a:lnTo>
                  <a:pt x="3371" y="513"/>
                </a:lnTo>
                <a:lnTo>
                  <a:pt x="3371" y="511"/>
                </a:lnTo>
                <a:close/>
                <a:moveTo>
                  <a:pt x="3384" y="511"/>
                </a:moveTo>
                <a:lnTo>
                  <a:pt x="3393" y="511"/>
                </a:lnTo>
                <a:lnTo>
                  <a:pt x="3393" y="513"/>
                </a:lnTo>
                <a:lnTo>
                  <a:pt x="3384" y="513"/>
                </a:lnTo>
                <a:lnTo>
                  <a:pt x="3384" y="511"/>
                </a:lnTo>
                <a:close/>
                <a:moveTo>
                  <a:pt x="3396" y="511"/>
                </a:moveTo>
                <a:lnTo>
                  <a:pt x="3405" y="511"/>
                </a:lnTo>
                <a:lnTo>
                  <a:pt x="3405" y="513"/>
                </a:lnTo>
                <a:lnTo>
                  <a:pt x="3396" y="513"/>
                </a:lnTo>
                <a:lnTo>
                  <a:pt x="3396" y="511"/>
                </a:lnTo>
                <a:close/>
                <a:moveTo>
                  <a:pt x="3408" y="511"/>
                </a:moveTo>
                <a:lnTo>
                  <a:pt x="3418" y="511"/>
                </a:lnTo>
                <a:lnTo>
                  <a:pt x="3418" y="513"/>
                </a:lnTo>
                <a:lnTo>
                  <a:pt x="3408" y="513"/>
                </a:lnTo>
                <a:lnTo>
                  <a:pt x="3408" y="511"/>
                </a:lnTo>
                <a:close/>
                <a:moveTo>
                  <a:pt x="3421" y="511"/>
                </a:moveTo>
                <a:lnTo>
                  <a:pt x="3430" y="511"/>
                </a:lnTo>
                <a:lnTo>
                  <a:pt x="3430" y="513"/>
                </a:lnTo>
                <a:lnTo>
                  <a:pt x="3421" y="513"/>
                </a:lnTo>
                <a:lnTo>
                  <a:pt x="3421" y="511"/>
                </a:lnTo>
                <a:close/>
                <a:moveTo>
                  <a:pt x="3433" y="511"/>
                </a:moveTo>
                <a:lnTo>
                  <a:pt x="3443" y="511"/>
                </a:lnTo>
                <a:lnTo>
                  <a:pt x="3443" y="513"/>
                </a:lnTo>
                <a:lnTo>
                  <a:pt x="3433" y="513"/>
                </a:lnTo>
                <a:lnTo>
                  <a:pt x="3433" y="511"/>
                </a:lnTo>
                <a:close/>
                <a:moveTo>
                  <a:pt x="3446" y="511"/>
                </a:moveTo>
                <a:lnTo>
                  <a:pt x="3455" y="511"/>
                </a:lnTo>
                <a:lnTo>
                  <a:pt x="3455" y="513"/>
                </a:lnTo>
                <a:lnTo>
                  <a:pt x="3446" y="513"/>
                </a:lnTo>
                <a:lnTo>
                  <a:pt x="3446" y="511"/>
                </a:lnTo>
                <a:close/>
                <a:moveTo>
                  <a:pt x="3458" y="511"/>
                </a:moveTo>
                <a:lnTo>
                  <a:pt x="3467" y="511"/>
                </a:lnTo>
                <a:lnTo>
                  <a:pt x="3467" y="513"/>
                </a:lnTo>
                <a:lnTo>
                  <a:pt x="3458" y="513"/>
                </a:lnTo>
                <a:lnTo>
                  <a:pt x="3458" y="511"/>
                </a:lnTo>
                <a:close/>
                <a:moveTo>
                  <a:pt x="3471" y="511"/>
                </a:moveTo>
                <a:lnTo>
                  <a:pt x="3480" y="511"/>
                </a:lnTo>
                <a:lnTo>
                  <a:pt x="3480" y="513"/>
                </a:lnTo>
                <a:lnTo>
                  <a:pt x="3471" y="513"/>
                </a:lnTo>
                <a:lnTo>
                  <a:pt x="3471" y="511"/>
                </a:lnTo>
                <a:close/>
                <a:moveTo>
                  <a:pt x="3483" y="511"/>
                </a:moveTo>
                <a:lnTo>
                  <a:pt x="3492" y="511"/>
                </a:lnTo>
                <a:lnTo>
                  <a:pt x="3492" y="513"/>
                </a:lnTo>
                <a:lnTo>
                  <a:pt x="3483" y="513"/>
                </a:lnTo>
                <a:lnTo>
                  <a:pt x="3483" y="511"/>
                </a:lnTo>
                <a:close/>
                <a:moveTo>
                  <a:pt x="3495" y="511"/>
                </a:moveTo>
                <a:lnTo>
                  <a:pt x="3505" y="511"/>
                </a:lnTo>
                <a:lnTo>
                  <a:pt x="3505" y="513"/>
                </a:lnTo>
                <a:lnTo>
                  <a:pt x="3495" y="513"/>
                </a:lnTo>
                <a:lnTo>
                  <a:pt x="3495" y="511"/>
                </a:lnTo>
                <a:close/>
                <a:moveTo>
                  <a:pt x="3508" y="511"/>
                </a:moveTo>
                <a:lnTo>
                  <a:pt x="3517" y="511"/>
                </a:lnTo>
                <a:lnTo>
                  <a:pt x="3517" y="513"/>
                </a:lnTo>
                <a:lnTo>
                  <a:pt x="3508" y="513"/>
                </a:lnTo>
                <a:lnTo>
                  <a:pt x="3508" y="511"/>
                </a:lnTo>
                <a:close/>
                <a:moveTo>
                  <a:pt x="3520" y="511"/>
                </a:moveTo>
                <a:lnTo>
                  <a:pt x="3530" y="511"/>
                </a:lnTo>
                <a:lnTo>
                  <a:pt x="3530" y="513"/>
                </a:lnTo>
                <a:lnTo>
                  <a:pt x="3520" y="513"/>
                </a:lnTo>
                <a:lnTo>
                  <a:pt x="3520" y="511"/>
                </a:lnTo>
                <a:close/>
                <a:moveTo>
                  <a:pt x="3533" y="511"/>
                </a:moveTo>
                <a:lnTo>
                  <a:pt x="3542" y="511"/>
                </a:lnTo>
                <a:lnTo>
                  <a:pt x="3542" y="513"/>
                </a:lnTo>
                <a:lnTo>
                  <a:pt x="3533" y="513"/>
                </a:lnTo>
                <a:lnTo>
                  <a:pt x="3533" y="511"/>
                </a:lnTo>
                <a:close/>
                <a:moveTo>
                  <a:pt x="3545" y="511"/>
                </a:moveTo>
                <a:lnTo>
                  <a:pt x="3555" y="511"/>
                </a:lnTo>
                <a:lnTo>
                  <a:pt x="3555" y="513"/>
                </a:lnTo>
                <a:lnTo>
                  <a:pt x="3545" y="513"/>
                </a:lnTo>
                <a:lnTo>
                  <a:pt x="3545" y="511"/>
                </a:lnTo>
                <a:close/>
                <a:moveTo>
                  <a:pt x="3558" y="511"/>
                </a:moveTo>
                <a:lnTo>
                  <a:pt x="3567" y="511"/>
                </a:lnTo>
                <a:lnTo>
                  <a:pt x="3567" y="513"/>
                </a:lnTo>
                <a:lnTo>
                  <a:pt x="3558" y="513"/>
                </a:lnTo>
                <a:lnTo>
                  <a:pt x="3558" y="511"/>
                </a:lnTo>
                <a:close/>
                <a:moveTo>
                  <a:pt x="3570" y="511"/>
                </a:moveTo>
                <a:lnTo>
                  <a:pt x="3579" y="511"/>
                </a:lnTo>
                <a:lnTo>
                  <a:pt x="3579" y="513"/>
                </a:lnTo>
                <a:lnTo>
                  <a:pt x="3570" y="513"/>
                </a:lnTo>
                <a:lnTo>
                  <a:pt x="3570" y="511"/>
                </a:lnTo>
                <a:close/>
                <a:moveTo>
                  <a:pt x="3583" y="511"/>
                </a:moveTo>
                <a:lnTo>
                  <a:pt x="3592" y="511"/>
                </a:lnTo>
                <a:lnTo>
                  <a:pt x="3592" y="513"/>
                </a:lnTo>
                <a:lnTo>
                  <a:pt x="3583" y="513"/>
                </a:lnTo>
                <a:lnTo>
                  <a:pt x="3583" y="511"/>
                </a:lnTo>
                <a:close/>
                <a:moveTo>
                  <a:pt x="3595" y="511"/>
                </a:moveTo>
                <a:lnTo>
                  <a:pt x="3604" y="511"/>
                </a:lnTo>
                <a:lnTo>
                  <a:pt x="3604" y="513"/>
                </a:lnTo>
                <a:lnTo>
                  <a:pt x="3595" y="513"/>
                </a:lnTo>
                <a:lnTo>
                  <a:pt x="3595" y="511"/>
                </a:lnTo>
                <a:close/>
                <a:moveTo>
                  <a:pt x="3607" y="511"/>
                </a:moveTo>
                <a:lnTo>
                  <a:pt x="3617" y="511"/>
                </a:lnTo>
                <a:lnTo>
                  <a:pt x="3617" y="513"/>
                </a:lnTo>
                <a:lnTo>
                  <a:pt x="3607" y="513"/>
                </a:lnTo>
                <a:lnTo>
                  <a:pt x="3607" y="511"/>
                </a:lnTo>
                <a:close/>
                <a:moveTo>
                  <a:pt x="3620" y="511"/>
                </a:moveTo>
                <a:lnTo>
                  <a:pt x="3629" y="511"/>
                </a:lnTo>
                <a:lnTo>
                  <a:pt x="3629" y="513"/>
                </a:lnTo>
                <a:lnTo>
                  <a:pt x="3620" y="513"/>
                </a:lnTo>
                <a:lnTo>
                  <a:pt x="3620" y="511"/>
                </a:lnTo>
                <a:close/>
                <a:moveTo>
                  <a:pt x="3632" y="511"/>
                </a:moveTo>
                <a:lnTo>
                  <a:pt x="3642" y="511"/>
                </a:lnTo>
                <a:lnTo>
                  <a:pt x="3642" y="513"/>
                </a:lnTo>
                <a:lnTo>
                  <a:pt x="3632" y="513"/>
                </a:lnTo>
                <a:lnTo>
                  <a:pt x="3632" y="511"/>
                </a:lnTo>
                <a:close/>
                <a:moveTo>
                  <a:pt x="3645" y="511"/>
                </a:moveTo>
                <a:lnTo>
                  <a:pt x="3654" y="511"/>
                </a:lnTo>
                <a:lnTo>
                  <a:pt x="3654" y="513"/>
                </a:lnTo>
                <a:lnTo>
                  <a:pt x="3645" y="513"/>
                </a:lnTo>
                <a:lnTo>
                  <a:pt x="3645" y="511"/>
                </a:lnTo>
                <a:close/>
                <a:moveTo>
                  <a:pt x="3657" y="511"/>
                </a:moveTo>
                <a:lnTo>
                  <a:pt x="3667" y="511"/>
                </a:lnTo>
                <a:lnTo>
                  <a:pt x="3667" y="513"/>
                </a:lnTo>
                <a:lnTo>
                  <a:pt x="3657" y="513"/>
                </a:lnTo>
                <a:lnTo>
                  <a:pt x="3657" y="511"/>
                </a:lnTo>
                <a:close/>
                <a:moveTo>
                  <a:pt x="3670" y="511"/>
                </a:moveTo>
                <a:lnTo>
                  <a:pt x="3679" y="511"/>
                </a:lnTo>
                <a:lnTo>
                  <a:pt x="3679" y="513"/>
                </a:lnTo>
                <a:lnTo>
                  <a:pt x="3670" y="513"/>
                </a:lnTo>
                <a:lnTo>
                  <a:pt x="3670" y="511"/>
                </a:lnTo>
                <a:close/>
                <a:moveTo>
                  <a:pt x="3682" y="511"/>
                </a:moveTo>
                <a:lnTo>
                  <a:pt x="3691" y="511"/>
                </a:lnTo>
                <a:lnTo>
                  <a:pt x="3691" y="513"/>
                </a:lnTo>
                <a:lnTo>
                  <a:pt x="3682" y="513"/>
                </a:lnTo>
                <a:lnTo>
                  <a:pt x="3682" y="511"/>
                </a:lnTo>
                <a:close/>
                <a:moveTo>
                  <a:pt x="3694" y="511"/>
                </a:moveTo>
                <a:lnTo>
                  <a:pt x="3704" y="511"/>
                </a:lnTo>
                <a:lnTo>
                  <a:pt x="3704" y="513"/>
                </a:lnTo>
                <a:lnTo>
                  <a:pt x="3694" y="513"/>
                </a:lnTo>
                <a:lnTo>
                  <a:pt x="3694" y="511"/>
                </a:lnTo>
                <a:close/>
                <a:moveTo>
                  <a:pt x="3707" y="511"/>
                </a:moveTo>
                <a:lnTo>
                  <a:pt x="3716" y="511"/>
                </a:lnTo>
                <a:lnTo>
                  <a:pt x="3716" y="513"/>
                </a:lnTo>
                <a:lnTo>
                  <a:pt x="3707" y="513"/>
                </a:lnTo>
                <a:lnTo>
                  <a:pt x="3707" y="511"/>
                </a:lnTo>
                <a:close/>
                <a:moveTo>
                  <a:pt x="3719" y="511"/>
                </a:moveTo>
                <a:lnTo>
                  <a:pt x="3729" y="511"/>
                </a:lnTo>
                <a:lnTo>
                  <a:pt x="3729" y="513"/>
                </a:lnTo>
                <a:lnTo>
                  <a:pt x="3719" y="513"/>
                </a:lnTo>
                <a:lnTo>
                  <a:pt x="3719" y="511"/>
                </a:lnTo>
                <a:close/>
                <a:moveTo>
                  <a:pt x="3732" y="511"/>
                </a:moveTo>
                <a:lnTo>
                  <a:pt x="3741" y="511"/>
                </a:lnTo>
                <a:lnTo>
                  <a:pt x="3741" y="513"/>
                </a:lnTo>
                <a:lnTo>
                  <a:pt x="3732" y="513"/>
                </a:lnTo>
                <a:lnTo>
                  <a:pt x="3732" y="511"/>
                </a:lnTo>
                <a:close/>
                <a:moveTo>
                  <a:pt x="3744" y="511"/>
                </a:moveTo>
                <a:lnTo>
                  <a:pt x="3754" y="511"/>
                </a:lnTo>
                <a:lnTo>
                  <a:pt x="3754" y="513"/>
                </a:lnTo>
                <a:lnTo>
                  <a:pt x="3744" y="513"/>
                </a:lnTo>
                <a:lnTo>
                  <a:pt x="3744" y="511"/>
                </a:lnTo>
                <a:close/>
                <a:moveTo>
                  <a:pt x="3757" y="511"/>
                </a:moveTo>
                <a:lnTo>
                  <a:pt x="3766" y="511"/>
                </a:lnTo>
                <a:lnTo>
                  <a:pt x="3766" y="513"/>
                </a:lnTo>
                <a:lnTo>
                  <a:pt x="3757" y="513"/>
                </a:lnTo>
                <a:lnTo>
                  <a:pt x="3757" y="511"/>
                </a:lnTo>
                <a:close/>
                <a:moveTo>
                  <a:pt x="3769" y="511"/>
                </a:moveTo>
                <a:lnTo>
                  <a:pt x="3778" y="511"/>
                </a:lnTo>
                <a:lnTo>
                  <a:pt x="3778" y="513"/>
                </a:lnTo>
                <a:lnTo>
                  <a:pt x="3769" y="513"/>
                </a:lnTo>
                <a:lnTo>
                  <a:pt x="3769" y="511"/>
                </a:lnTo>
                <a:close/>
                <a:moveTo>
                  <a:pt x="3782" y="511"/>
                </a:moveTo>
                <a:lnTo>
                  <a:pt x="3791" y="511"/>
                </a:lnTo>
                <a:lnTo>
                  <a:pt x="3791" y="513"/>
                </a:lnTo>
                <a:lnTo>
                  <a:pt x="3782" y="513"/>
                </a:lnTo>
                <a:lnTo>
                  <a:pt x="3782" y="511"/>
                </a:lnTo>
                <a:close/>
                <a:moveTo>
                  <a:pt x="3794" y="511"/>
                </a:moveTo>
                <a:lnTo>
                  <a:pt x="3800" y="511"/>
                </a:lnTo>
                <a:lnTo>
                  <a:pt x="3800" y="513"/>
                </a:lnTo>
                <a:lnTo>
                  <a:pt x="3794" y="513"/>
                </a:lnTo>
                <a:lnTo>
                  <a:pt x="3794" y="511"/>
                </a:lnTo>
                <a:close/>
                <a:moveTo>
                  <a:pt x="0" y="255"/>
                </a:moveTo>
                <a:lnTo>
                  <a:pt x="10" y="255"/>
                </a:lnTo>
                <a:lnTo>
                  <a:pt x="10" y="257"/>
                </a:lnTo>
                <a:lnTo>
                  <a:pt x="0" y="257"/>
                </a:lnTo>
                <a:lnTo>
                  <a:pt x="0" y="255"/>
                </a:lnTo>
                <a:close/>
                <a:moveTo>
                  <a:pt x="13" y="255"/>
                </a:moveTo>
                <a:lnTo>
                  <a:pt x="22" y="255"/>
                </a:lnTo>
                <a:lnTo>
                  <a:pt x="22" y="257"/>
                </a:lnTo>
                <a:lnTo>
                  <a:pt x="13" y="257"/>
                </a:lnTo>
                <a:lnTo>
                  <a:pt x="13" y="255"/>
                </a:lnTo>
                <a:close/>
                <a:moveTo>
                  <a:pt x="25" y="255"/>
                </a:moveTo>
                <a:lnTo>
                  <a:pt x="35" y="255"/>
                </a:lnTo>
                <a:lnTo>
                  <a:pt x="35" y="257"/>
                </a:lnTo>
                <a:lnTo>
                  <a:pt x="25" y="257"/>
                </a:lnTo>
                <a:lnTo>
                  <a:pt x="25" y="255"/>
                </a:lnTo>
                <a:close/>
                <a:moveTo>
                  <a:pt x="38" y="255"/>
                </a:moveTo>
                <a:lnTo>
                  <a:pt x="47" y="255"/>
                </a:lnTo>
                <a:lnTo>
                  <a:pt x="47" y="257"/>
                </a:lnTo>
                <a:lnTo>
                  <a:pt x="38" y="257"/>
                </a:lnTo>
                <a:lnTo>
                  <a:pt x="38" y="255"/>
                </a:lnTo>
                <a:close/>
                <a:moveTo>
                  <a:pt x="50" y="255"/>
                </a:moveTo>
                <a:lnTo>
                  <a:pt x="59" y="255"/>
                </a:lnTo>
                <a:lnTo>
                  <a:pt x="59" y="257"/>
                </a:lnTo>
                <a:lnTo>
                  <a:pt x="50" y="257"/>
                </a:lnTo>
                <a:lnTo>
                  <a:pt x="50" y="255"/>
                </a:lnTo>
                <a:close/>
                <a:moveTo>
                  <a:pt x="63" y="255"/>
                </a:moveTo>
                <a:lnTo>
                  <a:pt x="72" y="255"/>
                </a:lnTo>
                <a:lnTo>
                  <a:pt x="72" y="257"/>
                </a:lnTo>
                <a:lnTo>
                  <a:pt x="63" y="257"/>
                </a:lnTo>
                <a:lnTo>
                  <a:pt x="63" y="255"/>
                </a:lnTo>
                <a:close/>
                <a:moveTo>
                  <a:pt x="75" y="255"/>
                </a:moveTo>
                <a:lnTo>
                  <a:pt x="84" y="255"/>
                </a:lnTo>
                <a:lnTo>
                  <a:pt x="84" y="257"/>
                </a:lnTo>
                <a:lnTo>
                  <a:pt x="75" y="257"/>
                </a:lnTo>
                <a:lnTo>
                  <a:pt x="75" y="255"/>
                </a:lnTo>
                <a:close/>
                <a:moveTo>
                  <a:pt x="87" y="255"/>
                </a:moveTo>
                <a:lnTo>
                  <a:pt x="97" y="255"/>
                </a:lnTo>
                <a:lnTo>
                  <a:pt x="97" y="257"/>
                </a:lnTo>
                <a:lnTo>
                  <a:pt x="87" y="257"/>
                </a:lnTo>
                <a:lnTo>
                  <a:pt x="87" y="255"/>
                </a:lnTo>
                <a:close/>
                <a:moveTo>
                  <a:pt x="100" y="255"/>
                </a:moveTo>
                <a:lnTo>
                  <a:pt x="109" y="255"/>
                </a:lnTo>
                <a:lnTo>
                  <a:pt x="109" y="257"/>
                </a:lnTo>
                <a:lnTo>
                  <a:pt x="100" y="257"/>
                </a:lnTo>
                <a:lnTo>
                  <a:pt x="100" y="255"/>
                </a:lnTo>
                <a:close/>
                <a:moveTo>
                  <a:pt x="112" y="255"/>
                </a:moveTo>
                <a:lnTo>
                  <a:pt x="122" y="255"/>
                </a:lnTo>
                <a:lnTo>
                  <a:pt x="122" y="257"/>
                </a:lnTo>
                <a:lnTo>
                  <a:pt x="112" y="257"/>
                </a:lnTo>
                <a:lnTo>
                  <a:pt x="112" y="255"/>
                </a:lnTo>
                <a:close/>
                <a:moveTo>
                  <a:pt x="125" y="255"/>
                </a:moveTo>
                <a:lnTo>
                  <a:pt x="134" y="255"/>
                </a:lnTo>
                <a:lnTo>
                  <a:pt x="134" y="257"/>
                </a:lnTo>
                <a:lnTo>
                  <a:pt x="125" y="257"/>
                </a:lnTo>
                <a:lnTo>
                  <a:pt x="125" y="255"/>
                </a:lnTo>
                <a:close/>
                <a:moveTo>
                  <a:pt x="137" y="255"/>
                </a:moveTo>
                <a:lnTo>
                  <a:pt x="146" y="255"/>
                </a:lnTo>
                <a:lnTo>
                  <a:pt x="146" y="257"/>
                </a:lnTo>
                <a:lnTo>
                  <a:pt x="137" y="257"/>
                </a:lnTo>
                <a:lnTo>
                  <a:pt x="137" y="255"/>
                </a:lnTo>
                <a:close/>
                <a:moveTo>
                  <a:pt x="150" y="255"/>
                </a:moveTo>
                <a:lnTo>
                  <a:pt x="159" y="255"/>
                </a:lnTo>
                <a:lnTo>
                  <a:pt x="159" y="257"/>
                </a:lnTo>
                <a:lnTo>
                  <a:pt x="150" y="257"/>
                </a:lnTo>
                <a:lnTo>
                  <a:pt x="150" y="255"/>
                </a:lnTo>
                <a:close/>
                <a:moveTo>
                  <a:pt x="162" y="255"/>
                </a:moveTo>
                <a:lnTo>
                  <a:pt x="171" y="255"/>
                </a:lnTo>
                <a:lnTo>
                  <a:pt x="171" y="257"/>
                </a:lnTo>
                <a:lnTo>
                  <a:pt x="162" y="257"/>
                </a:lnTo>
                <a:lnTo>
                  <a:pt x="162" y="255"/>
                </a:lnTo>
                <a:close/>
                <a:moveTo>
                  <a:pt x="174" y="255"/>
                </a:moveTo>
                <a:lnTo>
                  <a:pt x="184" y="255"/>
                </a:lnTo>
                <a:lnTo>
                  <a:pt x="184" y="257"/>
                </a:lnTo>
                <a:lnTo>
                  <a:pt x="174" y="257"/>
                </a:lnTo>
                <a:lnTo>
                  <a:pt x="174" y="255"/>
                </a:lnTo>
                <a:close/>
                <a:moveTo>
                  <a:pt x="187" y="255"/>
                </a:moveTo>
                <a:lnTo>
                  <a:pt x="196" y="255"/>
                </a:lnTo>
                <a:lnTo>
                  <a:pt x="196" y="257"/>
                </a:lnTo>
                <a:lnTo>
                  <a:pt x="187" y="257"/>
                </a:lnTo>
                <a:lnTo>
                  <a:pt x="187" y="255"/>
                </a:lnTo>
                <a:close/>
                <a:moveTo>
                  <a:pt x="199" y="255"/>
                </a:moveTo>
                <a:lnTo>
                  <a:pt x="209" y="255"/>
                </a:lnTo>
                <a:lnTo>
                  <a:pt x="209" y="257"/>
                </a:lnTo>
                <a:lnTo>
                  <a:pt x="199" y="257"/>
                </a:lnTo>
                <a:lnTo>
                  <a:pt x="199" y="255"/>
                </a:lnTo>
                <a:close/>
                <a:moveTo>
                  <a:pt x="212" y="255"/>
                </a:moveTo>
                <a:lnTo>
                  <a:pt x="221" y="255"/>
                </a:lnTo>
                <a:lnTo>
                  <a:pt x="221" y="257"/>
                </a:lnTo>
                <a:lnTo>
                  <a:pt x="212" y="257"/>
                </a:lnTo>
                <a:lnTo>
                  <a:pt x="212" y="255"/>
                </a:lnTo>
                <a:close/>
                <a:moveTo>
                  <a:pt x="224" y="255"/>
                </a:moveTo>
                <a:lnTo>
                  <a:pt x="234" y="255"/>
                </a:lnTo>
                <a:lnTo>
                  <a:pt x="234" y="257"/>
                </a:lnTo>
                <a:lnTo>
                  <a:pt x="224" y="257"/>
                </a:lnTo>
                <a:lnTo>
                  <a:pt x="224" y="255"/>
                </a:lnTo>
                <a:close/>
                <a:moveTo>
                  <a:pt x="237" y="255"/>
                </a:moveTo>
                <a:lnTo>
                  <a:pt x="246" y="255"/>
                </a:lnTo>
                <a:lnTo>
                  <a:pt x="246" y="257"/>
                </a:lnTo>
                <a:lnTo>
                  <a:pt x="237" y="257"/>
                </a:lnTo>
                <a:lnTo>
                  <a:pt x="237" y="255"/>
                </a:lnTo>
                <a:close/>
                <a:moveTo>
                  <a:pt x="249" y="255"/>
                </a:moveTo>
                <a:lnTo>
                  <a:pt x="258" y="255"/>
                </a:lnTo>
                <a:lnTo>
                  <a:pt x="258" y="257"/>
                </a:lnTo>
                <a:lnTo>
                  <a:pt x="249" y="257"/>
                </a:lnTo>
                <a:lnTo>
                  <a:pt x="249" y="255"/>
                </a:lnTo>
                <a:close/>
                <a:moveTo>
                  <a:pt x="262" y="255"/>
                </a:moveTo>
                <a:lnTo>
                  <a:pt x="271" y="255"/>
                </a:lnTo>
                <a:lnTo>
                  <a:pt x="271" y="257"/>
                </a:lnTo>
                <a:lnTo>
                  <a:pt x="262" y="257"/>
                </a:lnTo>
                <a:lnTo>
                  <a:pt x="262" y="255"/>
                </a:lnTo>
                <a:close/>
                <a:moveTo>
                  <a:pt x="274" y="255"/>
                </a:moveTo>
                <a:lnTo>
                  <a:pt x="283" y="255"/>
                </a:lnTo>
                <a:lnTo>
                  <a:pt x="283" y="257"/>
                </a:lnTo>
                <a:lnTo>
                  <a:pt x="274" y="257"/>
                </a:lnTo>
                <a:lnTo>
                  <a:pt x="274" y="255"/>
                </a:lnTo>
                <a:close/>
                <a:moveTo>
                  <a:pt x="286" y="255"/>
                </a:moveTo>
                <a:lnTo>
                  <a:pt x="296" y="255"/>
                </a:lnTo>
                <a:lnTo>
                  <a:pt x="296" y="257"/>
                </a:lnTo>
                <a:lnTo>
                  <a:pt x="286" y="257"/>
                </a:lnTo>
                <a:lnTo>
                  <a:pt x="286" y="255"/>
                </a:lnTo>
                <a:close/>
                <a:moveTo>
                  <a:pt x="299" y="255"/>
                </a:moveTo>
                <a:lnTo>
                  <a:pt x="308" y="255"/>
                </a:lnTo>
                <a:lnTo>
                  <a:pt x="308" y="257"/>
                </a:lnTo>
                <a:lnTo>
                  <a:pt x="299" y="257"/>
                </a:lnTo>
                <a:lnTo>
                  <a:pt x="299" y="255"/>
                </a:lnTo>
                <a:close/>
                <a:moveTo>
                  <a:pt x="311" y="255"/>
                </a:moveTo>
                <a:lnTo>
                  <a:pt x="321" y="255"/>
                </a:lnTo>
                <a:lnTo>
                  <a:pt x="321" y="257"/>
                </a:lnTo>
                <a:lnTo>
                  <a:pt x="311" y="257"/>
                </a:lnTo>
                <a:lnTo>
                  <a:pt x="311" y="255"/>
                </a:lnTo>
                <a:close/>
                <a:moveTo>
                  <a:pt x="324" y="255"/>
                </a:moveTo>
                <a:lnTo>
                  <a:pt x="333" y="255"/>
                </a:lnTo>
                <a:lnTo>
                  <a:pt x="333" y="257"/>
                </a:lnTo>
                <a:lnTo>
                  <a:pt x="324" y="257"/>
                </a:lnTo>
                <a:lnTo>
                  <a:pt x="324" y="255"/>
                </a:lnTo>
                <a:close/>
                <a:moveTo>
                  <a:pt x="336" y="255"/>
                </a:moveTo>
                <a:lnTo>
                  <a:pt x="346" y="255"/>
                </a:lnTo>
                <a:lnTo>
                  <a:pt x="346" y="257"/>
                </a:lnTo>
                <a:lnTo>
                  <a:pt x="336" y="257"/>
                </a:lnTo>
                <a:lnTo>
                  <a:pt x="336" y="255"/>
                </a:lnTo>
                <a:close/>
                <a:moveTo>
                  <a:pt x="349" y="255"/>
                </a:moveTo>
                <a:lnTo>
                  <a:pt x="358" y="255"/>
                </a:lnTo>
                <a:lnTo>
                  <a:pt x="358" y="257"/>
                </a:lnTo>
                <a:lnTo>
                  <a:pt x="349" y="257"/>
                </a:lnTo>
                <a:lnTo>
                  <a:pt x="349" y="255"/>
                </a:lnTo>
                <a:close/>
                <a:moveTo>
                  <a:pt x="361" y="255"/>
                </a:moveTo>
                <a:lnTo>
                  <a:pt x="370" y="255"/>
                </a:lnTo>
                <a:lnTo>
                  <a:pt x="370" y="257"/>
                </a:lnTo>
                <a:lnTo>
                  <a:pt x="361" y="257"/>
                </a:lnTo>
                <a:lnTo>
                  <a:pt x="361" y="255"/>
                </a:lnTo>
                <a:close/>
                <a:moveTo>
                  <a:pt x="373" y="255"/>
                </a:moveTo>
                <a:lnTo>
                  <a:pt x="383" y="255"/>
                </a:lnTo>
                <a:lnTo>
                  <a:pt x="383" y="257"/>
                </a:lnTo>
                <a:lnTo>
                  <a:pt x="373" y="257"/>
                </a:lnTo>
                <a:lnTo>
                  <a:pt x="373" y="255"/>
                </a:lnTo>
                <a:close/>
                <a:moveTo>
                  <a:pt x="386" y="255"/>
                </a:moveTo>
                <a:lnTo>
                  <a:pt x="395" y="255"/>
                </a:lnTo>
                <a:lnTo>
                  <a:pt x="395" y="257"/>
                </a:lnTo>
                <a:lnTo>
                  <a:pt x="386" y="257"/>
                </a:lnTo>
                <a:lnTo>
                  <a:pt x="386" y="255"/>
                </a:lnTo>
                <a:close/>
                <a:moveTo>
                  <a:pt x="398" y="255"/>
                </a:moveTo>
                <a:lnTo>
                  <a:pt x="408" y="255"/>
                </a:lnTo>
                <a:lnTo>
                  <a:pt x="408" y="257"/>
                </a:lnTo>
                <a:lnTo>
                  <a:pt x="398" y="257"/>
                </a:lnTo>
                <a:lnTo>
                  <a:pt x="398" y="255"/>
                </a:lnTo>
                <a:close/>
                <a:moveTo>
                  <a:pt x="411" y="255"/>
                </a:moveTo>
                <a:lnTo>
                  <a:pt x="420" y="255"/>
                </a:lnTo>
                <a:lnTo>
                  <a:pt x="420" y="257"/>
                </a:lnTo>
                <a:lnTo>
                  <a:pt x="411" y="257"/>
                </a:lnTo>
                <a:lnTo>
                  <a:pt x="411" y="255"/>
                </a:lnTo>
                <a:close/>
                <a:moveTo>
                  <a:pt x="423" y="255"/>
                </a:moveTo>
                <a:lnTo>
                  <a:pt x="433" y="255"/>
                </a:lnTo>
                <a:lnTo>
                  <a:pt x="433" y="257"/>
                </a:lnTo>
                <a:lnTo>
                  <a:pt x="423" y="257"/>
                </a:lnTo>
                <a:lnTo>
                  <a:pt x="423" y="255"/>
                </a:lnTo>
                <a:close/>
                <a:moveTo>
                  <a:pt x="436" y="255"/>
                </a:moveTo>
                <a:lnTo>
                  <a:pt x="445" y="255"/>
                </a:lnTo>
                <a:lnTo>
                  <a:pt x="445" y="257"/>
                </a:lnTo>
                <a:lnTo>
                  <a:pt x="436" y="257"/>
                </a:lnTo>
                <a:lnTo>
                  <a:pt x="436" y="255"/>
                </a:lnTo>
                <a:close/>
                <a:moveTo>
                  <a:pt x="448" y="255"/>
                </a:moveTo>
                <a:lnTo>
                  <a:pt x="457" y="255"/>
                </a:lnTo>
                <a:lnTo>
                  <a:pt x="457" y="257"/>
                </a:lnTo>
                <a:lnTo>
                  <a:pt x="448" y="257"/>
                </a:lnTo>
                <a:lnTo>
                  <a:pt x="448" y="255"/>
                </a:lnTo>
                <a:close/>
                <a:moveTo>
                  <a:pt x="461" y="255"/>
                </a:moveTo>
                <a:lnTo>
                  <a:pt x="470" y="255"/>
                </a:lnTo>
                <a:lnTo>
                  <a:pt x="470" y="257"/>
                </a:lnTo>
                <a:lnTo>
                  <a:pt x="461" y="257"/>
                </a:lnTo>
                <a:lnTo>
                  <a:pt x="461" y="255"/>
                </a:lnTo>
                <a:close/>
                <a:moveTo>
                  <a:pt x="473" y="255"/>
                </a:moveTo>
                <a:lnTo>
                  <a:pt x="482" y="255"/>
                </a:lnTo>
                <a:lnTo>
                  <a:pt x="482" y="257"/>
                </a:lnTo>
                <a:lnTo>
                  <a:pt x="473" y="257"/>
                </a:lnTo>
                <a:lnTo>
                  <a:pt x="473" y="255"/>
                </a:lnTo>
                <a:close/>
                <a:moveTo>
                  <a:pt x="485" y="255"/>
                </a:moveTo>
                <a:lnTo>
                  <a:pt x="495" y="255"/>
                </a:lnTo>
                <a:lnTo>
                  <a:pt x="495" y="257"/>
                </a:lnTo>
                <a:lnTo>
                  <a:pt x="485" y="257"/>
                </a:lnTo>
                <a:lnTo>
                  <a:pt x="485" y="255"/>
                </a:lnTo>
                <a:close/>
                <a:moveTo>
                  <a:pt x="498" y="255"/>
                </a:moveTo>
                <a:lnTo>
                  <a:pt x="507" y="255"/>
                </a:lnTo>
                <a:lnTo>
                  <a:pt x="507" y="257"/>
                </a:lnTo>
                <a:lnTo>
                  <a:pt x="498" y="257"/>
                </a:lnTo>
                <a:lnTo>
                  <a:pt x="498" y="255"/>
                </a:lnTo>
                <a:close/>
                <a:moveTo>
                  <a:pt x="510" y="255"/>
                </a:moveTo>
                <a:lnTo>
                  <a:pt x="520" y="255"/>
                </a:lnTo>
                <a:lnTo>
                  <a:pt x="520" y="257"/>
                </a:lnTo>
                <a:lnTo>
                  <a:pt x="510" y="257"/>
                </a:lnTo>
                <a:lnTo>
                  <a:pt x="510" y="255"/>
                </a:lnTo>
                <a:close/>
                <a:moveTo>
                  <a:pt x="523" y="255"/>
                </a:moveTo>
                <a:lnTo>
                  <a:pt x="532" y="255"/>
                </a:lnTo>
                <a:lnTo>
                  <a:pt x="532" y="257"/>
                </a:lnTo>
                <a:lnTo>
                  <a:pt x="523" y="257"/>
                </a:lnTo>
                <a:lnTo>
                  <a:pt x="523" y="255"/>
                </a:lnTo>
                <a:close/>
                <a:moveTo>
                  <a:pt x="535" y="255"/>
                </a:moveTo>
                <a:lnTo>
                  <a:pt x="545" y="255"/>
                </a:lnTo>
                <a:lnTo>
                  <a:pt x="545" y="257"/>
                </a:lnTo>
                <a:lnTo>
                  <a:pt x="535" y="257"/>
                </a:lnTo>
                <a:lnTo>
                  <a:pt x="535" y="255"/>
                </a:lnTo>
                <a:close/>
                <a:moveTo>
                  <a:pt x="548" y="255"/>
                </a:moveTo>
                <a:lnTo>
                  <a:pt x="557" y="255"/>
                </a:lnTo>
                <a:lnTo>
                  <a:pt x="557" y="257"/>
                </a:lnTo>
                <a:lnTo>
                  <a:pt x="548" y="257"/>
                </a:lnTo>
                <a:lnTo>
                  <a:pt x="548" y="255"/>
                </a:lnTo>
                <a:close/>
                <a:moveTo>
                  <a:pt x="560" y="255"/>
                </a:moveTo>
                <a:lnTo>
                  <a:pt x="569" y="255"/>
                </a:lnTo>
                <a:lnTo>
                  <a:pt x="569" y="257"/>
                </a:lnTo>
                <a:lnTo>
                  <a:pt x="560" y="257"/>
                </a:lnTo>
                <a:lnTo>
                  <a:pt x="560" y="255"/>
                </a:lnTo>
                <a:close/>
                <a:moveTo>
                  <a:pt x="573" y="255"/>
                </a:moveTo>
                <a:lnTo>
                  <a:pt x="582" y="255"/>
                </a:lnTo>
                <a:lnTo>
                  <a:pt x="582" y="257"/>
                </a:lnTo>
                <a:lnTo>
                  <a:pt x="573" y="257"/>
                </a:lnTo>
                <a:lnTo>
                  <a:pt x="573" y="255"/>
                </a:lnTo>
                <a:close/>
                <a:moveTo>
                  <a:pt x="585" y="255"/>
                </a:moveTo>
                <a:lnTo>
                  <a:pt x="594" y="255"/>
                </a:lnTo>
                <a:lnTo>
                  <a:pt x="594" y="257"/>
                </a:lnTo>
                <a:lnTo>
                  <a:pt x="585" y="257"/>
                </a:lnTo>
                <a:lnTo>
                  <a:pt x="585" y="255"/>
                </a:lnTo>
                <a:close/>
                <a:moveTo>
                  <a:pt x="597" y="255"/>
                </a:moveTo>
                <a:lnTo>
                  <a:pt x="607" y="255"/>
                </a:lnTo>
                <a:lnTo>
                  <a:pt x="607" y="257"/>
                </a:lnTo>
                <a:lnTo>
                  <a:pt x="597" y="257"/>
                </a:lnTo>
                <a:lnTo>
                  <a:pt x="597" y="255"/>
                </a:lnTo>
                <a:close/>
                <a:moveTo>
                  <a:pt x="610" y="255"/>
                </a:moveTo>
                <a:lnTo>
                  <a:pt x="619" y="255"/>
                </a:lnTo>
                <a:lnTo>
                  <a:pt x="619" y="257"/>
                </a:lnTo>
                <a:lnTo>
                  <a:pt x="610" y="257"/>
                </a:lnTo>
                <a:lnTo>
                  <a:pt x="610" y="255"/>
                </a:lnTo>
                <a:close/>
                <a:moveTo>
                  <a:pt x="622" y="255"/>
                </a:moveTo>
                <a:lnTo>
                  <a:pt x="632" y="255"/>
                </a:lnTo>
                <a:lnTo>
                  <a:pt x="632" y="257"/>
                </a:lnTo>
                <a:lnTo>
                  <a:pt x="622" y="257"/>
                </a:lnTo>
                <a:lnTo>
                  <a:pt x="622" y="255"/>
                </a:lnTo>
                <a:close/>
                <a:moveTo>
                  <a:pt x="635" y="255"/>
                </a:moveTo>
                <a:lnTo>
                  <a:pt x="644" y="255"/>
                </a:lnTo>
                <a:lnTo>
                  <a:pt x="644" y="257"/>
                </a:lnTo>
                <a:lnTo>
                  <a:pt x="635" y="257"/>
                </a:lnTo>
                <a:lnTo>
                  <a:pt x="635" y="255"/>
                </a:lnTo>
                <a:close/>
                <a:moveTo>
                  <a:pt x="647" y="255"/>
                </a:moveTo>
                <a:lnTo>
                  <a:pt x="656" y="255"/>
                </a:lnTo>
                <a:lnTo>
                  <a:pt x="656" y="257"/>
                </a:lnTo>
                <a:lnTo>
                  <a:pt x="647" y="257"/>
                </a:lnTo>
                <a:lnTo>
                  <a:pt x="647" y="255"/>
                </a:lnTo>
                <a:close/>
                <a:moveTo>
                  <a:pt x="660" y="255"/>
                </a:moveTo>
                <a:lnTo>
                  <a:pt x="669" y="255"/>
                </a:lnTo>
                <a:lnTo>
                  <a:pt x="669" y="257"/>
                </a:lnTo>
                <a:lnTo>
                  <a:pt x="660" y="257"/>
                </a:lnTo>
                <a:lnTo>
                  <a:pt x="660" y="255"/>
                </a:lnTo>
                <a:close/>
                <a:moveTo>
                  <a:pt x="672" y="255"/>
                </a:moveTo>
                <a:lnTo>
                  <a:pt x="681" y="255"/>
                </a:lnTo>
                <a:lnTo>
                  <a:pt x="681" y="257"/>
                </a:lnTo>
                <a:lnTo>
                  <a:pt x="672" y="257"/>
                </a:lnTo>
                <a:lnTo>
                  <a:pt x="672" y="255"/>
                </a:lnTo>
                <a:close/>
                <a:moveTo>
                  <a:pt x="684" y="255"/>
                </a:moveTo>
                <a:lnTo>
                  <a:pt x="694" y="255"/>
                </a:lnTo>
                <a:lnTo>
                  <a:pt x="694" y="257"/>
                </a:lnTo>
                <a:lnTo>
                  <a:pt x="684" y="257"/>
                </a:lnTo>
                <a:lnTo>
                  <a:pt x="684" y="255"/>
                </a:lnTo>
                <a:close/>
                <a:moveTo>
                  <a:pt x="697" y="255"/>
                </a:moveTo>
                <a:lnTo>
                  <a:pt x="706" y="255"/>
                </a:lnTo>
                <a:lnTo>
                  <a:pt x="706" y="257"/>
                </a:lnTo>
                <a:lnTo>
                  <a:pt x="697" y="257"/>
                </a:lnTo>
                <a:lnTo>
                  <a:pt x="697" y="255"/>
                </a:lnTo>
                <a:close/>
                <a:moveTo>
                  <a:pt x="709" y="255"/>
                </a:moveTo>
                <a:lnTo>
                  <a:pt x="719" y="255"/>
                </a:lnTo>
                <a:lnTo>
                  <a:pt x="719" y="257"/>
                </a:lnTo>
                <a:lnTo>
                  <a:pt x="709" y="257"/>
                </a:lnTo>
                <a:lnTo>
                  <a:pt x="709" y="255"/>
                </a:lnTo>
                <a:close/>
                <a:moveTo>
                  <a:pt x="722" y="255"/>
                </a:moveTo>
                <a:lnTo>
                  <a:pt x="731" y="255"/>
                </a:lnTo>
                <a:lnTo>
                  <a:pt x="731" y="257"/>
                </a:lnTo>
                <a:lnTo>
                  <a:pt x="722" y="257"/>
                </a:lnTo>
                <a:lnTo>
                  <a:pt x="722" y="255"/>
                </a:lnTo>
                <a:close/>
                <a:moveTo>
                  <a:pt x="734" y="255"/>
                </a:moveTo>
                <a:lnTo>
                  <a:pt x="744" y="255"/>
                </a:lnTo>
                <a:lnTo>
                  <a:pt x="744" y="257"/>
                </a:lnTo>
                <a:lnTo>
                  <a:pt x="734" y="257"/>
                </a:lnTo>
                <a:lnTo>
                  <a:pt x="734" y="255"/>
                </a:lnTo>
                <a:close/>
                <a:moveTo>
                  <a:pt x="747" y="255"/>
                </a:moveTo>
                <a:lnTo>
                  <a:pt x="756" y="255"/>
                </a:lnTo>
                <a:lnTo>
                  <a:pt x="756" y="257"/>
                </a:lnTo>
                <a:lnTo>
                  <a:pt x="747" y="257"/>
                </a:lnTo>
                <a:lnTo>
                  <a:pt x="747" y="255"/>
                </a:lnTo>
                <a:close/>
                <a:moveTo>
                  <a:pt x="759" y="255"/>
                </a:moveTo>
                <a:lnTo>
                  <a:pt x="768" y="255"/>
                </a:lnTo>
                <a:lnTo>
                  <a:pt x="768" y="257"/>
                </a:lnTo>
                <a:lnTo>
                  <a:pt x="759" y="257"/>
                </a:lnTo>
                <a:lnTo>
                  <a:pt x="759" y="255"/>
                </a:lnTo>
                <a:close/>
                <a:moveTo>
                  <a:pt x="772" y="255"/>
                </a:moveTo>
                <a:lnTo>
                  <a:pt x="781" y="255"/>
                </a:lnTo>
                <a:lnTo>
                  <a:pt x="781" y="257"/>
                </a:lnTo>
                <a:lnTo>
                  <a:pt x="772" y="257"/>
                </a:lnTo>
                <a:lnTo>
                  <a:pt x="772" y="255"/>
                </a:lnTo>
                <a:close/>
                <a:moveTo>
                  <a:pt x="784" y="255"/>
                </a:moveTo>
                <a:lnTo>
                  <a:pt x="793" y="255"/>
                </a:lnTo>
                <a:lnTo>
                  <a:pt x="793" y="257"/>
                </a:lnTo>
                <a:lnTo>
                  <a:pt x="784" y="257"/>
                </a:lnTo>
                <a:lnTo>
                  <a:pt x="784" y="255"/>
                </a:lnTo>
                <a:close/>
                <a:moveTo>
                  <a:pt x="796" y="255"/>
                </a:moveTo>
                <a:lnTo>
                  <a:pt x="806" y="255"/>
                </a:lnTo>
                <a:lnTo>
                  <a:pt x="806" y="257"/>
                </a:lnTo>
                <a:lnTo>
                  <a:pt x="796" y="257"/>
                </a:lnTo>
                <a:lnTo>
                  <a:pt x="796" y="255"/>
                </a:lnTo>
                <a:close/>
                <a:moveTo>
                  <a:pt x="809" y="255"/>
                </a:moveTo>
                <a:lnTo>
                  <a:pt x="818" y="255"/>
                </a:lnTo>
                <a:lnTo>
                  <a:pt x="818" y="257"/>
                </a:lnTo>
                <a:lnTo>
                  <a:pt x="809" y="257"/>
                </a:lnTo>
                <a:lnTo>
                  <a:pt x="809" y="255"/>
                </a:lnTo>
                <a:close/>
                <a:moveTo>
                  <a:pt x="821" y="255"/>
                </a:moveTo>
                <a:lnTo>
                  <a:pt x="831" y="255"/>
                </a:lnTo>
                <a:lnTo>
                  <a:pt x="831" y="257"/>
                </a:lnTo>
                <a:lnTo>
                  <a:pt x="821" y="257"/>
                </a:lnTo>
                <a:lnTo>
                  <a:pt x="821" y="255"/>
                </a:lnTo>
                <a:close/>
                <a:moveTo>
                  <a:pt x="834" y="255"/>
                </a:moveTo>
                <a:lnTo>
                  <a:pt x="843" y="255"/>
                </a:lnTo>
                <a:lnTo>
                  <a:pt x="843" y="257"/>
                </a:lnTo>
                <a:lnTo>
                  <a:pt x="834" y="257"/>
                </a:lnTo>
                <a:lnTo>
                  <a:pt x="834" y="255"/>
                </a:lnTo>
                <a:close/>
                <a:moveTo>
                  <a:pt x="846" y="255"/>
                </a:moveTo>
                <a:lnTo>
                  <a:pt x="855" y="255"/>
                </a:lnTo>
                <a:lnTo>
                  <a:pt x="855" y="257"/>
                </a:lnTo>
                <a:lnTo>
                  <a:pt x="846" y="257"/>
                </a:lnTo>
                <a:lnTo>
                  <a:pt x="846" y="255"/>
                </a:lnTo>
                <a:close/>
                <a:moveTo>
                  <a:pt x="859" y="255"/>
                </a:moveTo>
                <a:lnTo>
                  <a:pt x="868" y="255"/>
                </a:lnTo>
                <a:lnTo>
                  <a:pt x="868" y="257"/>
                </a:lnTo>
                <a:lnTo>
                  <a:pt x="859" y="257"/>
                </a:lnTo>
                <a:lnTo>
                  <a:pt x="859" y="255"/>
                </a:lnTo>
                <a:close/>
                <a:moveTo>
                  <a:pt x="871" y="255"/>
                </a:moveTo>
                <a:lnTo>
                  <a:pt x="880" y="255"/>
                </a:lnTo>
                <a:lnTo>
                  <a:pt x="880" y="257"/>
                </a:lnTo>
                <a:lnTo>
                  <a:pt x="871" y="257"/>
                </a:lnTo>
                <a:lnTo>
                  <a:pt x="871" y="255"/>
                </a:lnTo>
                <a:close/>
                <a:moveTo>
                  <a:pt x="883" y="255"/>
                </a:moveTo>
                <a:lnTo>
                  <a:pt x="893" y="255"/>
                </a:lnTo>
                <a:lnTo>
                  <a:pt x="893" y="257"/>
                </a:lnTo>
                <a:lnTo>
                  <a:pt x="883" y="257"/>
                </a:lnTo>
                <a:lnTo>
                  <a:pt x="883" y="255"/>
                </a:lnTo>
                <a:close/>
                <a:moveTo>
                  <a:pt x="896" y="255"/>
                </a:moveTo>
                <a:lnTo>
                  <a:pt x="905" y="255"/>
                </a:lnTo>
                <a:lnTo>
                  <a:pt x="905" y="257"/>
                </a:lnTo>
                <a:lnTo>
                  <a:pt x="896" y="257"/>
                </a:lnTo>
                <a:lnTo>
                  <a:pt x="896" y="255"/>
                </a:lnTo>
                <a:close/>
                <a:moveTo>
                  <a:pt x="908" y="255"/>
                </a:moveTo>
                <a:lnTo>
                  <a:pt x="918" y="255"/>
                </a:lnTo>
                <a:lnTo>
                  <a:pt x="918" y="257"/>
                </a:lnTo>
                <a:lnTo>
                  <a:pt x="908" y="257"/>
                </a:lnTo>
                <a:lnTo>
                  <a:pt x="908" y="255"/>
                </a:lnTo>
                <a:close/>
                <a:moveTo>
                  <a:pt x="921" y="255"/>
                </a:moveTo>
                <a:lnTo>
                  <a:pt x="930" y="255"/>
                </a:lnTo>
                <a:lnTo>
                  <a:pt x="930" y="257"/>
                </a:lnTo>
                <a:lnTo>
                  <a:pt x="921" y="257"/>
                </a:lnTo>
                <a:lnTo>
                  <a:pt x="921" y="255"/>
                </a:lnTo>
                <a:close/>
                <a:moveTo>
                  <a:pt x="933" y="255"/>
                </a:moveTo>
                <a:lnTo>
                  <a:pt x="943" y="255"/>
                </a:lnTo>
                <a:lnTo>
                  <a:pt x="943" y="257"/>
                </a:lnTo>
                <a:lnTo>
                  <a:pt x="933" y="257"/>
                </a:lnTo>
                <a:lnTo>
                  <a:pt x="933" y="255"/>
                </a:lnTo>
                <a:close/>
                <a:moveTo>
                  <a:pt x="946" y="255"/>
                </a:moveTo>
                <a:lnTo>
                  <a:pt x="955" y="255"/>
                </a:lnTo>
                <a:lnTo>
                  <a:pt x="955" y="257"/>
                </a:lnTo>
                <a:lnTo>
                  <a:pt x="946" y="257"/>
                </a:lnTo>
                <a:lnTo>
                  <a:pt x="946" y="255"/>
                </a:lnTo>
                <a:close/>
                <a:moveTo>
                  <a:pt x="958" y="255"/>
                </a:moveTo>
                <a:lnTo>
                  <a:pt x="967" y="255"/>
                </a:lnTo>
                <a:lnTo>
                  <a:pt x="967" y="257"/>
                </a:lnTo>
                <a:lnTo>
                  <a:pt x="958" y="257"/>
                </a:lnTo>
                <a:lnTo>
                  <a:pt x="958" y="255"/>
                </a:lnTo>
                <a:close/>
                <a:moveTo>
                  <a:pt x="971" y="255"/>
                </a:moveTo>
                <a:lnTo>
                  <a:pt x="980" y="255"/>
                </a:lnTo>
                <a:lnTo>
                  <a:pt x="980" y="257"/>
                </a:lnTo>
                <a:lnTo>
                  <a:pt x="971" y="257"/>
                </a:lnTo>
                <a:lnTo>
                  <a:pt x="971" y="255"/>
                </a:lnTo>
                <a:close/>
                <a:moveTo>
                  <a:pt x="983" y="255"/>
                </a:moveTo>
                <a:lnTo>
                  <a:pt x="992" y="255"/>
                </a:lnTo>
                <a:lnTo>
                  <a:pt x="992" y="257"/>
                </a:lnTo>
                <a:lnTo>
                  <a:pt x="983" y="257"/>
                </a:lnTo>
                <a:lnTo>
                  <a:pt x="983" y="255"/>
                </a:lnTo>
                <a:close/>
                <a:moveTo>
                  <a:pt x="995" y="255"/>
                </a:moveTo>
                <a:lnTo>
                  <a:pt x="1005" y="255"/>
                </a:lnTo>
                <a:lnTo>
                  <a:pt x="1005" y="257"/>
                </a:lnTo>
                <a:lnTo>
                  <a:pt x="995" y="257"/>
                </a:lnTo>
                <a:lnTo>
                  <a:pt x="995" y="255"/>
                </a:lnTo>
                <a:close/>
                <a:moveTo>
                  <a:pt x="1008" y="255"/>
                </a:moveTo>
                <a:lnTo>
                  <a:pt x="1017" y="255"/>
                </a:lnTo>
                <a:lnTo>
                  <a:pt x="1017" y="257"/>
                </a:lnTo>
                <a:lnTo>
                  <a:pt x="1008" y="257"/>
                </a:lnTo>
                <a:lnTo>
                  <a:pt x="1008" y="255"/>
                </a:lnTo>
                <a:close/>
                <a:moveTo>
                  <a:pt x="1020" y="255"/>
                </a:moveTo>
                <a:lnTo>
                  <a:pt x="1030" y="255"/>
                </a:lnTo>
                <a:lnTo>
                  <a:pt x="1030" y="257"/>
                </a:lnTo>
                <a:lnTo>
                  <a:pt x="1020" y="257"/>
                </a:lnTo>
                <a:lnTo>
                  <a:pt x="1020" y="255"/>
                </a:lnTo>
                <a:close/>
                <a:moveTo>
                  <a:pt x="1033" y="255"/>
                </a:moveTo>
                <a:lnTo>
                  <a:pt x="1042" y="255"/>
                </a:lnTo>
                <a:lnTo>
                  <a:pt x="1042" y="257"/>
                </a:lnTo>
                <a:lnTo>
                  <a:pt x="1033" y="257"/>
                </a:lnTo>
                <a:lnTo>
                  <a:pt x="1033" y="255"/>
                </a:lnTo>
                <a:close/>
                <a:moveTo>
                  <a:pt x="1045" y="255"/>
                </a:moveTo>
                <a:lnTo>
                  <a:pt x="1054" y="255"/>
                </a:lnTo>
                <a:lnTo>
                  <a:pt x="1054" y="257"/>
                </a:lnTo>
                <a:lnTo>
                  <a:pt x="1045" y="257"/>
                </a:lnTo>
                <a:lnTo>
                  <a:pt x="1045" y="255"/>
                </a:lnTo>
                <a:close/>
                <a:moveTo>
                  <a:pt x="1058" y="255"/>
                </a:moveTo>
                <a:lnTo>
                  <a:pt x="1067" y="255"/>
                </a:lnTo>
                <a:lnTo>
                  <a:pt x="1067" y="257"/>
                </a:lnTo>
                <a:lnTo>
                  <a:pt x="1058" y="257"/>
                </a:lnTo>
                <a:lnTo>
                  <a:pt x="1058" y="255"/>
                </a:lnTo>
                <a:close/>
                <a:moveTo>
                  <a:pt x="1070" y="255"/>
                </a:moveTo>
                <a:lnTo>
                  <a:pt x="1079" y="255"/>
                </a:lnTo>
                <a:lnTo>
                  <a:pt x="1079" y="257"/>
                </a:lnTo>
                <a:lnTo>
                  <a:pt x="1070" y="257"/>
                </a:lnTo>
                <a:lnTo>
                  <a:pt x="1070" y="255"/>
                </a:lnTo>
                <a:close/>
                <a:moveTo>
                  <a:pt x="1082" y="255"/>
                </a:moveTo>
                <a:lnTo>
                  <a:pt x="1092" y="255"/>
                </a:lnTo>
                <a:lnTo>
                  <a:pt x="1092" y="257"/>
                </a:lnTo>
                <a:lnTo>
                  <a:pt x="1082" y="257"/>
                </a:lnTo>
                <a:lnTo>
                  <a:pt x="1082" y="255"/>
                </a:lnTo>
                <a:close/>
                <a:moveTo>
                  <a:pt x="1095" y="255"/>
                </a:moveTo>
                <a:lnTo>
                  <a:pt x="1104" y="255"/>
                </a:lnTo>
                <a:lnTo>
                  <a:pt x="1104" y="257"/>
                </a:lnTo>
                <a:lnTo>
                  <a:pt x="1095" y="257"/>
                </a:lnTo>
                <a:lnTo>
                  <a:pt x="1095" y="255"/>
                </a:lnTo>
                <a:close/>
                <a:moveTo>
                  <a:pt x="1107" y="255"/>
                </a:moveTo>
                <a:lnTo>
                  <a:pt x="1117" y="255"/>
                </a:lnTo>
                <a:lnTo>
                  <a:pt x="1117" y="257"/>
                </a:lnTo>
                <a:lnTo>
                  <a:pt x="1107" y="257"/>
                </a:lnTo>
                <a:lnTo>
                  <a:pt x="1107" y="255"/>
                </a:lnTo>
                <a:close/>
                <a:moveTo>
                  <a:pt x="1120" y="255"/>
                </a:moveTo>
                <a:lnTo>
                  <a:pt x="1129" y="255"/>
                </a:lnTo>
                <a:lnTo>
                  <a:pt x="1129" y="257"/>
                </a:lnTo>
                <a:lnTo>
                  <a:pt x="1120" y="257"/>
                </a:lnTo>
                <a:lnTo>
                  <a:pt x="1120" y="255"/>
                </a:lnTo>
                <a:close/>
                <a:moveTo>
                  <a:pt x="1132" y="255"/>
                </a:moveTo>
                <a:lnTo>
                  <a:pt x="1142" y="255"/>
                </a:lnTo>
                <a:lnTo>
                  <a:pt x="1142" y="257"/>
                </a:lnTo>
                <a:lnTo>
                  <a:pt x="1132" y="257"/>
                </a:lnTo>
                <a:lnTo>
                  <a:pt x="1132" y="255"/>
                </a:lnTo>
                <a:close/>
                <a:moveTo>
                  <a:pt x="1145" y="255"/>
                </a:moveTo>
                <a:lnTo>
                  <a:pt x="1154" y="255"/>
                </a:lnTo>
                <a:lnTo>
                  <a:pt x="1154" y="257"/>
                </a:lnTo>
                <a:lnTo>
                  <a:pt x="1145" y="257"/>
                </a:lnTo>
                <a:lnTo>
                  <a:pt x="1145" y="255"/>
                </a:lnTo>
                <a:close/>
                <a:moveTo>
                  <a:pt x="1157" y="255"/>
                </a:moveTo>
                <a:lnTo>
                  <a:pt x="1166" y="255"/>
                </a:lnTo>
                <a:lnTo>
                  <a:pt x="1166" y="257"/>
                </a:lnTo>
                <a:lnTo>
                  <a:pt x="1157" y="257"/>
                </a:lnTo>
                <a:lnTo>
                  <a:pt x="1157" y="255"/>
                </a:lnTo>
                <a:close/>
                <a:moveTo>
                  <a:pt x="1170" y="255"/>
                </a:moveTo>
                <a:lnTo>
                  <a:pt x="1179" y="255"/>
                </a:lnTo>
                <a:lnTo>
                  <a:pt x="1179" y="257"/>
                </a:lnTo>
                <a:lnTo>
                  <a:pt x="1170" y="257"/>
                </a:lnTo>
                <a:lnTo>
                  <a:pt x="1170" y="255"/>
                </a:lnTo>
                <a:close/>
                <a:moveTo>
                  <a:pt x="1182" y="255"/>
                </a:moveTo>
                <a:lnTo>
                  <a:pt x="1191" y="255"/>
                </a:lnTo>
                <a:lnTo>
                  <a:pt x="1191" y="257"/>
                </a:lnTo>
                <a:lnTo>
                  <a:pt x="1182" y="257"/>
                </a:lnTo>
                <a:lnTo>
                  <a:pt x="1182" y="255"/>
                </a:lnTo>
                <a:close/>
                <a:moveTo>
                  <a:pt x="1194" y="255"/>
                </a:moveTo>
                <a:lnTo>
                  <a:pt x="1204" y="255"/>
                </a:lnTo>
                <a:lnTo>
                  <a:pt x="1204" y="257"/>
                </a:lnTo>
                <a:lnTo>
                  <a:pt x="1194" y="257"/>
                </a:lnTo>
                <a:lnTo>
                  <a:pt x="1194" y="255"/>
                </a:lnTo>
                <a:close/>
                <a:moveTo>
                  <a:pt x="1207" y="255"/>
                </a:moveTo>
                <a:lnTo>
                  <a:pt x="1216" y="255"/>
                </a:lnTo>
                <a:lnTo>
                  <a:pt x="1216" y="257"/>
                </a:lnTo>
                <a:lnTo>
                  <a:pt x="1207" y="257"/>
                </a:lnTo>
                <a:lnTo>
                  <a:pt x="1207" y="255"/>
                </a:lnTo>
                <a:close/>
                <a:moveTo>
                  <a:pt x="1219" y="255"/>
                </a:moveTo>
                <a:lnTo>
                  <a:pt x="1229" y="255"/>
                </a:lnTo>
                <a:lnTo>
                  <a:pt x="1229" y="257"/>
                </a:lnTo>
                <a:lnTo>
                  <a:pt x="1219" y="257"/>
                </a:lnTo>
                <a:lnTo>
                  <a:pt x="1219" y="255"/>
                </a:lnTo>
                <a:close/>
                <a:moveTo>
                  <a:pt x="1232" y="255"/>
                </a:moveTo>
                <a:lnTo>
                  <a:pt x="1241" y="255"/>
                </a:lnTo>
                <a:lnTo>
                  <a:pt x="1241" y="257"/>
                </a:lnTo>
                <a:lnTo>
                  <a:pt x="1232" y="257"/>
                </a:lnTo>
                <a:lnTo>
                  <a:pt x="1232" y="255"/>
                </a:lnTo>
                <a:close/>
                <a:moveTo>
                  <a:pt x="1244" y="255"/>
                </a:moveTo>
                <a:lnTo>
                  <a:pt x="1253" y="255"/>
                </a:lnTo>
                <a:lnTo>
                  <a:pt x="1253" y="257"/>
                </a:lnTo>
                <a:lnTo>
                  <a:pt x="1244" y="257"/>
                </a:lnTo>
                <a:lnTo>
                  <a:pt x="1244" y="255"/>
                </a:lnTo>
                <a:close/>
                <a:moveTo>
                  <a:pt x="1257" y="255"/>
                </a:moveTo>
                <a:lnTo>
                  <a:pt x="1266" y="255"/>
                </a:lnTo>
                <a:lnTo>
                  <a:pt x="1266" y="257"/>
                </a:lnTo>
                <a:lnTo>
                  <a:pt x="1257" y="257"/>
                </a:lnTo>
                <a:lnTo>
                  <a:pt x="1257" y="255"/>
                </a:lnTo>
                <a:close/>
                <a:moveTo>
                  <a:pt x="1269" y="255"/>
                </a:moveTo>
                <a:lnTo>
                  <a:pt x="1278" y="255"/>
                </a:lnTo>
                <a:lnTo>
                  <a:pt x="1278" y="257"/>
                </a:lnTo>
                <a:lnTo>
                  <a:pt x="1269" y="257"/>
                </a:lnTo>
                <a:lnTo>
                  <a:pt x="1269" y="255"/>
                </a:lnTo>
                <a:close/>
                <a:moveTo>
                  <a:pt x="1281" y="255"/>
                </a:moveTo>
                <a:lnTo>
                  <a:pt x="1291" y="255"/>
                </a:lnTo>
                <a:lnTo>
                  <a:pt x="1291" y="257"/>
                </a:lnTo>
                <a:lnTo>
                  <a:pt x="1281" y="257"/>
                </a:lnTo>
                <a:lnTo>
                  <a:pt x="1281" y="255"/>
                </a:lnTo>
                <a:close/>
                <a:moveTo>
                  <a:pt x="1294" y="255"/>
                </a:moveTo>
                <a:lnTo>
                  <a:pt x="1303" y="255"/>
                </a:lnTo>
                <a:lnTo>
                  <a:pt x="1303" y="257"/>
                </a:lnTo>
                <a:lnTo>
                  <a:pt x="1294" y="257"/>
                </a:lnTo>
                <a:lnTo>
                  <a:pt x="1294" y="255"/>
                </a:lnTo>
                <a:close/>
                <a:moveTo>
                  <a:pt x="1306" y="255"/>
                </a:moveTo>
                <a:lnTo>
                  <a:pt x="1316" y="255"/>
                </a:lnTo>
                <a:lnTo>
                  <a:pt x="1316" y="257"/>
                </a:lnTo>
                <a:lnTo>
                  <a:pt x="1306" y="257"/>
                </a:lnTo>
                <a:lnTo>
                  <a:pt x="1306" y="255"/>
                </a:lnTo>
                <a:close/>
                <a:moveTo>
                  <a:pt x="1319" y="255"/>
                </a:moveTo>
                <a:lnTo>
                  <a:pt x="1328" y="255"/>
                </a:lnTo>
                <a:lnTo>
                  <a:pt x="1328" y="257"/>
                </a:lnTo>
                <a:lnTo>
                  <a:pt x="1319" y="257"/>
                </a:lnTo>
                <a:lnTo>
                  <a:pt x="1319" y="255"/>
                </a:lnTo>
                <a:close/>
                <a:moveTo>
                  <a:pt x="1331" y="255"/>
                </a:moveTo>
                <a:lnTo>
                  <a:pt x="1341" y="255"/>
                </a:lnTo>
                <a:lnTo>
                  <a:pt x="1341" y="257"/>
                </a:lnTo>
                <a:lnTo>
                  <a:pt x="1331" y="257"/>
                </a:lnTo>
                <a:lnTo>
                  <a:pt x="1331" y="255"/>
                </a:lnTo>
                <a:close/>
                <a:moveTo>
                  <a:pt x="1344" y="255"/>
                </a:moveTo>
                <a:lnTo>
                  <a:pt x="1353" y="255"/>
                </a:lnTo>
                <a:lnTo>
                  <a:pt x="1353" y="257"/>
                </a:lnTo>
                <a:lnTo>
                  <a:pt x="1344" y="257"/>
                </a:lnTo>
                <a:lnTo>
                  <a:pt x="1344" y="255"/>
                </a:lnTo>
                <a:close/>
                <a:moveTo>
                  <a:pt x="1356" y="255"/>
                </a:moveTo>
                <a:lnTo>
                  <a:pt x="1365" y="255"/>
                </a:lnTo>
                <a:lnTo>
                  <a:pt x="1365" y="257"/>
                </a:lnTo>
                <a:lnTo>
                  <a:pt x="1356" y="257"/>
                </a:lnTo>
                <a:lnTo>
                  <a:pt x="1356" y="255"/>
                </a:lnTo>
                <a:close/>
                <a:moveTo>
                  <a:pt x="1369" y="255"/>
                </a:moveTo>
                <a:lnTo>
                  <a:pt x="1378" y="255"/>
                </a:lnTo>
                <a:lnTo>
                  <a:pt x="1378" y="257"/>
                </a:lnTo>
                <a:lnTo>
                  <a:pt x="1369" y="257"/>
                </a:lnTo>
                <a:lnTo>
                  <a:pt x="1369" y="255"/>
                </a:lnTo>
                <a:close/>
                <a:moveTo>
                  <a:pt x="1381" y="255"/>
                </a:moveTo>
                <a:lnTo>
                  <a:pt x="1390" y="255"/>
                </a:lnTo>
                <a:lnTo>
                  <a:pt x="1390" y="257"/>
                </a:lnTo>
                <a:lnTo>
                  <a:pt x="1381" y="257"/>
                </a:lnTo>
                <a:lnTo>
                  <a:pt x="1381" y="255"/>
                </a:lnTo>
                <a:close/>
                <a:moveTo>
                  <a:pt x="1393" y="255"/>
                </a:moveTo>
                <a:lnTo>
                  <a:pt x="1403" y="255"/>
                </a:lnTo>
                <a:lnTo>
                  <a:pt x="1403" y="257"/>
                </a:lnTo>
                <a:lnTo>
                  <a:pt x="1393" y="257"/>
                </a:lnTo>
                <a:lnTo>
                  <a:pt x="1393" y="255"/>
                </a:lnTo>
                <a:close/>
                <a:moveTo>
                  <a:pt x="1406" y="255"/>
                </a:moveTo>
                <a:lnTo>
                  <a:pt x="1415" y="255"/>
                </a:lnTo>
                <a:lnTo>
                  <a:pt x="1415" y="257"/>
                </a:lnTo>
                <a:lnTo>
                  <a:pt x="1406" y="257"/>
                </a:lnTo>
                <a:lnTo>
                  <a:pt x="1406" y="255"/>
                </a:lnTo>
                <a:close/>
                <a:moveTo>
                  <a:pt x="1418" y="255"/>
                </a:moveTo>
                <a:lnTo>
                  <a:pt x="1428" y="255"/>
                </a:lnTo>
                <a:lnTo>
                  <a:pt x="1428" y="257"/>
                </a:lnTo>
                <a:lnTo>
                  <a:pt x="1418" y="257"/>
                </a:lnTo>
                <a:lnTo>
                  <a:pt x="1418" y="255"/>
                </a:lnTo>
                <a:close/>
                <a:moveTo>
                  <a:pt x="1431" y="255"/>
                </a:moveTo>
                <a:lnTo>
                  <a:pt x="1440" y="255"/>
                </a:lnTo>
                <a:lnTo>
                  <a:pt x="1440" y="257"/>
                </a:lnTo>
                <a:lnTo>
                  <a:pt x="1431" y="257"/>
                </a:lnTo>
                <a:lnTo>
                  <a:pt x="1431" y="255"/>
                </a:lnTo>
                <a:close/>
                <a:moveTo>
                  <a:pt x="1443" y="255"/>
                </a:moveTo>
                <a:lnTo>
                  <a:pt x="1453" y="255"/>
                </a:lnTo>
                <a:lnTo>
                  <a:pt x="1453" y="257"/>
                </a:lnTo>
                <a:lnTo>
                  <a:pt x="1443" y="257"/>
                </a:lnTo>
                <a:lnTo>
                  <a:pt x="1443" y="255"/>
                </a:lnTo>
                <a:close/>
                <a:moveTo>
                  <a:pt x="1456" y="255"/>
                </a:moveTo>
                <a:lnTo>
                  <a:pt x="1465" y="255"/>
                </a:lnTo>
                <a:lnTo>
                  <a:pt x="1465" y="257"/>
                </a:lnTo>
                <a:lnTo>
                  <a:pt x="1456" y="257"/>
                </a:lnTo>
                <a:lnTo>
                  <a:pt x="1456" y="255"/>
                </a:lnTo>
                <a:close/>
                <a:moveTo>
                  <a:pt x="1468" y="255"/>
                </a:moveTo>
                <a:lnTo>
                  <a:pt x="1477" y="255"/>
                </a:lnTo>
                <a:lnTo>
                  <a:pt x="1477" y="257"/>
                </a:lnTo>
                <a:lnTo>
                  <a:pt x="1468" y="257"/>
                </a:lnTo>
                <a:lnTo>
                  <a:pt x="1468" y="255"/>
                </a:lnTo>
                <a:close/>
                <a:moveTo>
                  <a:pt x="1480" y="255"/>
                </a:moveTo>
                <a:lnTo>
                  <a:pt x="1490" y="255"/>
                </a:lnTo>
                <a:lnTo>
                  <a:pt x="1490" y="257"/>
                </a:lnTo>
                <a:lnTo>
                  <a:pt x="1480" y="257"/>
                </a:lnTo>
                <a:lnTo>
                  <a:pt x="1480" y="255"/>
                </a:lnTo>
                <a:close/>
                <a:moveTo>
                  <a:pt x="1493" y="255"/>
                </a:moveTo>
                <a:lnTo>
                  <a:pt x="1502" y="255"/>
                </a:lnTo>
                <a:lnTo>
                  <a:pt x="1502" y="257"/>
                </a:lnTo>
                <a:lnTo>
                  <a:pt x="1493" y="257"/>
                </a:lnTo>
                <a:lnTo>
                  <a:pt x="1493" y="255"/>
                </a:lnTo>
                <a:close/>
                <a:moveTo>
                  <a:pt x="1505" y="255"/>
                </a:moveTo>
                <a:lnTo>
                  <a:pt x="1515" y="255"/>
                </a:lnTo>
                <a:lnTo>
                  <a:pt x="1515" y="257"/>
                </a:lnTo>
                <a:lnTo>
                  <a:pt x="1505" y="257"/>
                </a:lnTo>
                <a:lnTo>
                  <a:pt x="1505" y="255"/>
                </a:lnTo>
                <a:close/>
                <a:moveTo>
                  <a:pt x="1518" y="255"/>
                </a:moveTo>
                <a:lnTo>
                  <a:pt x="1527" y="255"/>
                </a:lnTo>
                <a:lnTo>
                  <a:pt x="1527" y="257"/>
                </a:lnTo>
                <a:lnTo>
                  <a:pt x="1518" y="257"/>
                </a:lnTo>
                <a:lnTo>
                  <a:pt x="1518" y="255"/>
                </a:lnTo>
                <a:close/>
                <a:moveTo>
                  <a:pt x="1530" y="255"/>
                </a:moveTo>
                <a:lnTo>
                  <a:pt x="1540" y="255"/>
                </a:lnTo>
                <a:lnTo>
                  <a:pt x="1540" y="257"/>
                </a:lnTo>
                <a:lnTo>
                  <a:pt x="1530" y="257"/>
                </a:lnTo>
                <a:lnTo>
                  <a:pt x="1530" y="255"/>
                </a:lnTo>
                <a:close/>
                <a:moveTo>
                  <a:pt x="1543" y="255"/>
                </a:moveTo>
                <a:lnTo>
                  <a:pt x="1552" y="255"/>
                </a:lnTo>
                <a:lnTo>
                  <a:pt x="1552" y="257"/>
                </a:lnTo>
                <a:lnTo>
                  <a:pt x="1543" y="257"/>
                </a:lnTo>
                <a:lnTo>
                  <a:pt x="1543" y="255"/>
                </a:lnTo>
                <a:close/>
                <a:moveTo>
                  <a:pt x="1555" y="255"/>
                </a:moveTo>
                <a:lnTo>
                  <a:pt x="1564" y="255"/>
                </a:lnTo>
                <a:lnTo>
                  <a:pt x="1564" y="257"/>
                </a:lnTo>
                <a:lnTo>
                  <a:pt x="1555" y="257"/>
                </a:lnTo>
                <a:lnTo>
                  <a:pt x="1555" y="255"/>
                </a:lnTo>
                <a:close/>
                <a:moveTo>
                  <a:pt x="1568" y="255"/>
                </a:moveTo>
                <a:lnTo>
                  <a:pt x="1577" y="255"/>
                </a:lnTo>
                <a:lnTo>
                  <a:pt x="1577" y="257"/>
                </a:lnTo>
                <a:lnTo>
                  <a:pt x="1568" y="257"/>
                </a:lnTo>
                <a:lnTo>
                  <a:pt x="1568" y="255"/>
                </a:lnTo>
                <a:close/>
                <a:moveTo>
                  <a:pt x="1580" y="255"/>
                </a:moveTo>
                <a:lnTo>
                  <a:pt x="1589" y="255"/>
                </a:lnTo>
                <a:lnTo>
                  <a:pt x="1589" y="257"/>
                </a:lnTo>
                <a:lnTo>
                  <a:pt x="1580" y="257"/>
                </a:lnTo>
                <a:lnTo>
                  <a:pt x="1580" y="255"/>
                </a:lnTo>
                <a:close/>
                <a:moveTo>
                  <a:pt x="1592" y="255"/>
                </a:moveTo>
                <a:lnTo>
                  <a:pt x="1602" y="255"/>
                </a:lnTo>
                <a:lnTo>
                  <a:pt x="1602" y="257"/>
                </a:lnTo>
                <a:lnTo>
                  <a:pt x="1592" y="257"/>
                </a:lnTo>
                <a:lnTo>
                  <a:pt x="1592" y="255"/>
                </a:lnTo>
                <a:close/>
                <a:moveTo>
                  <a:pt x="1605" y="255"/>
                </a:moveTo>
                <a:lnTo>
                  <a:pt x="1614" y="255"/>
                </a:lnTo>
                <a:lnTo>
                  <a:pt x="1614" y="257"/>
                </a:lnTo>
                <a:lnTo>
                  <a:pt x="1605" y="257"/>
                </a:lnTo>
                <a:lnTo>
                  <a:pt x="1605" y="255"/>
                </a:lnTo>
                <a:close/>
                <a:moveTo>
                  <a:pt x="1617" y="255"/>
                </a:moveTo>
                <a:lnTo>
                  <a:pt x="1627" y="255"/>
                </a:lnTo>
                <a:lnTo>
                  <a:pt x="1627" y="257"/>
                </a:lnTo>
                <a:lnTo>
                  <a:pt x="1617" y="257"/>
                </a:lnTo>
                <a:lnTo>
                  <a:pt x="1617" y="255"/>
                </a:lnTo>
                <a:close/>
                <a:moveTo>
                  <a:pt x="1630" y="255"/>
                </a:moveTo>
                <a:lnTo>
                  <a:pt x="1639" y="255"/>
                </a:lnTo>
                <a:lnTo>
                  <a:pt x="1639" y="257"/>
                </a:lnTo>
                <a:lnTo>
                  <a:pt x="1630" y="257"/>
                </a:lnTo>
                <a:lnTo>
                  <a:pt x="1630" y="255"/>
                </a:lnTo>
                <a:close/>
                <a:moveTo>
                  <a:pt x="1642" y="255"/>
                </a:moveTo>
                <a:lnTo>
                  <a:pt x="1652" y="255"/>
                </a:lnTo>
                <a:lnTo>
                  <a:pt x="1652" y="257"/>
                </a:lnTo>
                <a:lnTo>
                  <a:pt x="1642" y="257"/>
                </a:lnTo>
                <a:lnTo>
                  <a:pt x="1642" y="255"/>
                </a:lnTo>
                <a:close/>
                <a:moveTo>
                  <a:pt x="1655" y="255"/>
                </a:moveTo>
                <a:lnTo>
                  <a:pt x="1664" y="255"/>
                </a:lnTo>
                <a:lnTo>
                  <a:pt x="1664" y="257"/>
                </a:lnTo>
                <a:lnTo>
                  <a:pt x="1655" y="257"/>
                </a:lnTo>
                <a:lnTo>
                  <a:pt x="1655" y="255"/>
                </a:lnTo>
                <a:close/>
                <a:moveTo>
                  <a:pt x="1667" y="255"/>
                </a:moveTo>
                <a:lnTo>
                  <a:pt x="1676" y="255"/>
                </a:lnTo>
                <a:lnTo>
                  <a:pt x="1676" y="257"/>
                </a:lnTo>
                <a:lnTo>
                  <a:pt x="1667" y="257"/>
                </a:lnTo>
                <a:lnTo>
                  <a:pt x="1667" y="255"/>
                </a:lnTo>
                <a:close/>
                <a:moveTo>
                  <a:pt x="1680" y="255"/>
                </a:moveTo>
                <a:lnTo>
                  <a:pt x="1689" y="255"/>
                </a:lnTo>
                <a:lnTo>
                  <a:pt x="1689" y="257"/>
                </a:lnTo>
                <a:lnTo>
                  <a:pt x="1680" y="257"/>
                </a:lnTo>
                <a:lnTo>
                  <a:pt x="1680" y="255"/>
                </a:lnTo>
                <a:close/>
                <a:moveTo>
                  <a:pt x="1692" y="255"/>
                </a:moveTo>
                <a:lnTo>
                  <a:pt x="1701" y="255"/>
                </a:lnTo>
                <a:lnTo>
                  <a:pt x="1701" y="257"/>
                </a:lnTo>
                <a:lnTo>
                  <a:pt x="1692" y="257"/>
                </a:lnTo>
                <a:lnTo>
                  <a:pt x="1692" y="255"/>
                </a:lnTo>
                <a:close/>
                <a:moveTo>
                  <a:pt x="1704" y="255"/>
                </a:moveTo>
                <a:lnTo>
                  <a:pt x="1714" y="255"/>
                </a:lnTo>
                <a:lnTo>
                  <a:pt x="1714" y="257"/>
                </a:lnTo>
                <a:lnTo>
                  <a:pt x="1704" y="257"/>
                </a:lnTo>
                <a:lnTo>
                  <a:pt x="1704" y="255"/>
                </a:lnTo>
                <a:close/>
                <a:moveTo>
                  <a:pt x="1717" y="255"/>
                </a:moveTo>
                <a:lnTo>
                  <a:pt x="1726" y="255"/>
                </a:lnTo>
                <a:lnTo>
                  <a:pt x="1726" y="257"/>
                </a:lnTo>
                <a:lnTo>
                  <a:pt x="1717" y="257"/>
                </a:lnTo>
                <a:lnTo>
                  <a:pt x="1717" y="255"/>
                </a:lnTo>
                <a:close/>
                <a:moveTo>
                  <a:pt x="1729" y="255"/>
                </a:moveTo>
                <a:lnTo>
                  <a:pt x="1739" y="255"/>
                </a:lnTo>
                <a:lnTo>
                  <a:pt x="1739" y="257"/>
                </a:lnTo>
                <a:lnTo>
                  <a:pt x="1729" y="257"/>
                </a:lnTo>
                <a:lnTo>
                  <a:pt x="1729" y="255"/>
                </a:lnTo>
                <a:close/>
                <a:moveTo>
                  <a:pt x="1742" y="255"/>
                </a:moveTo>
                <a:lnTo>
                  <a:pt x="1751" y="255"/>
                </a:lnTo>
                <a:lnTo>
                  <a:pt x="1751" y="257"/>
                </a:lnTo>
                <a:lnTo>
                  <a:pt x="1742" y="257"/>
                </a:lnTo>
                <a:lnTo>
                  <a:pt x="1742" y="255"/>
                </a:lnTo>
                <a:close/>
                <a:moveTo>
                  <a:pt x="1754" y="255"/>
                </a:moveTo>
                <a:lnTo>
                  <a:pt x="1763" y="255"/>
                </a:lnTo>
                <a:lnTo>
                  <a:pt x="1763" y="257"/>
                </a:lnTo>
                <a:lnTo>
                  <a:pt x="1754" y="257"/>
                </a:lnTo>
                <a:lnTo>
                  <a:pt x="1754" y="255"/>
                </a:lnTo>
                <a:close/>
                <a:moveTo>
                  <a:pt x="1767" y="255"/>
                </a:moveTo>
                <a:lnTo>
                  <a:pt x="1776" y="255"/>
                </a:lnTo>
                <a:lnTo>
                  <a:pt x="1776" y="257"/>
                </a:lnTo>
                <a:lnTo>
                  <a:pt x="1767" y="257"/>
                </a:lnTo>
                <a:lnTo>
                  <a:pt x="1767" y="255"/>
                </a:lnTo>
                <a:close/>
                <a:moveTo>
                  <a:pt x="1779" y="255"/>
                </a:moveTo>
                <a:lnTo>
                  <a:pt x="1788" y="255"/>
                </a:lnTo>
                <a:lnTo>
                  <a:pt x="1788" y="257"/>
                </a:lnTo>
                <a:lnTo>
                  <a:pt x="1779" y="257"/>
                </a:lnTo>
                <a:lnTo>
                  <a:pt x="1779" y="255"/>
                </a:lnTo>
                <a:close/>
                <a:moveTo>
                  <a:pt x="1791" y="255"/>
                </a:moveTo>
                <a:lnTo>
                  <a:pt x="1801" y="255"/>
                </a:lnTo>
                <a:lnTo>
                  <a:pt x="1801" y="257"/>
                </a:lnTo>
                <a:lnTo>
                  <a:pt x="1791" y="257"/>
                </a:lnTo>
                <a:lnTo>
                  <a:pt x="1791" y="255"/>
                </a:lnTo>
                <a:close/>
                <a:moveTo>
                  <a:pt x="1804" y="255"/>
                </a:moveTo>
                <a:lnTo>
                  <a:pt x="1813" y="255"/>
                </a:lnTo>
                <a:lnTo>
                  <a:pt x="1813" y="257"/>
                </a:lnTo>
                <a:lnTo>
                  <a:pt x="1804" y="257"/>
                </a:lnTo>
                <a:lnTo>
                  <a:pt x="1804" y="255"/>
                </a:lnTo>
                <a:close/>
                <a:moveTo>
                  <a:pt x="1816" y="255"/>
                </a:moveTo>
                <a:lnTo>
                  <a:pt x="1826" y="255"/>
                </a:lnTo>
                <a:lnTo>
                  <a:pt x="1826" y="257"/>
                </a:lnTo>
                <a:lnTo>
                  <a:pt x="1816" y="257"/>
                </a:lnTo>
                <a:lnTo>
                  <a:pt x="1816" y="255"/>
                </a:lnTo>
                <a:close/>
                <a:moveTo>
                  <a:pt x="1829" y="255"/>
                </a:moveTo>
                <a:lnTo>
                  <a:pt x="1838" y="255"/>
                </a:lnTo>
                <a:lnTo>
                  <a:pt x="1838" y="257"/>
                </a:lnTo>
                <a:lnTo>
                  <a:pt x="1829" y="257"/>
                </a:lnTo>
                <a:lnTo>
                  <a:pt x="1829" y="255"/>
                </a:lnTo>
                <a:close/>
                <a:moveTo>
                  <a:pt x="1841" y="255"/>
                </a:moveTo>
                <a:lnTo>
                  <a:pt x="1851" y="255"/>
                </a:lnTo>
                <a:lnTo>
                  <a:pt x="1851" y="257"/>
                </a:lnTo>
                <a:lnTo>
                  <a:pt x="1841" y="257"/>
                </a:lnTo>
                <a:lnTo>
                  <a:pt x="1841" y="255"/>
                </a:lnTo>
                <a:close/>
                <a:moveTo>
                  <a:pt x="1854" y="255"/>
                </a:moveTo>
                <a:lnTo>
                  <a:pt x="1863" y="255"/>
                </a:lnTo>
                <a:lnTo>
                  <a:pt x="1863" y="257"/>
                </a:lnTo>
                <a:lnTo>
                  <a:pt x="1854" y="257"/>
                </a:lnTo>
                <a:lnTo>
                  <a:pt x="1854" y="255"/>
                </a:lnTo>
                <a:close/>
                <a:moveTo>
                  <a:pt x="1866" y="255"/>
                </a:moveTo>
                <a:lnTo>
                  <a:pt x="1875" y="255"/>
                </a:lnTo>
                <a:lnTo>
                  <a:pt x="1875" y="257"/>
                </a:lnTo>
                <a:lnTo>
                  <a:pt x="1866" y="257"/>
                </a:lnTo>
                <a:lnTo>
                  <a:pt x="1866" y="255"/>
                </a:lnTo>
                <a:close/>
                <a:moveTo>
                  <a:pt x="1879" y="255"/>
                </a:moveTo>
                <a:lnTo>
                  <a:pt x="1888" y="255"/>
                </a:lnTo>
                <a:lnTo>
                  <a:pt x="1888" y="257"/>
                </a:lnTo>
                <a:lnTo>
                  <a:pt x="1879" y="257"/>
                </a:lnTo>
                <a:lnTo>
                  <a:pt x="1879" y="255"/>
                </a:lnTo>
                <a:close/>
                <a:moveTo>
                  <a:pt x="1891" y="255"/>
                </a:moveTo>
                <a:lnTo>
                  <a:pt x="1900" y="255"/>
                </a:lnTo>
                <a:lnTo>
                  <a:pt x="1900" y="257"/>
                </a:lnTo>
                <a:lnTo>
                  <a:pt x="1891" y="257"/>
                </a:lnTo>
                <a:lnTo>
                  <a:pt x="1891" y="255"/>
                </a:lnTo>
                <a:close/>
                <a:moveTo>
                  <a:pt x="1903" y="255"/>
                </a:moveTo>
                <a:lnTo>
                  <a:pt x="1913" y="255"/>
                </a:lnTo>
                <a:lnTo>
                  <a:pt x="1913" y="257"/>
                </a:lnTo>
                <a:lnTo>
                  <a:pt x="1903" y="257"/>
                </a:lnTo>
                <a:lnTo>
                  <a:pt x="1903" y="255"/>
                </a:lnTo>
                <a:close/>
                <a:moveTo>
                  <a:pt x="1916" y="255"/>
                </a:moveTo>
                <a:lnTo>
                  <a:pt x="1925" y="255"/>
                </a:lnTo>
                <a:lnTo>
                  <a:pt x="1925" y="257"/>
                </a:lnTo>
                <a:lnTo>
                  <a:pt x="1916" y="257"/>
                </a:lnTo>
                <a:lnTo>
                  <a:pt x="1916" y="255"/>
                </a:lnTo>
                <a:close/>
                <a:moveTo>
                  <a:pt x="1928" y="255"/>
                </a:moveTo>
                <a:lnTo>
                  <a:pt x="1938" y="255"/>
                </a:lnTo>
                <a:lnTo>
                  <a:pt x="1938" y="257"/>
                </a:lnTo>
                <a:lnTo>
                  <a:pt x="1928" y="257"/>
                </a:lnTo>
                <a:lnTo>
                  <a:pt x="1928" y="255"/>
                </a:lnTo>
                <a:close/>
                <a:moveTo>
                  <a:pt x="1941" y="255"/>
                </a:moveTo>
                <a:lnTo>
                  <a:pt x="1950" y="255"/>
                </a:lnTo>
                <a:lnTo>
                  <a:pt x="1950" y="257"/>
                </a:lnTo>
                <a:lnTo>
                  <a:pt x="1941" y="257"/>
                </a:lnTo>
                <a:lnTo>
                  <a:pt x="1941" y="255"/>
                </a:lnTo>
                <a:close/>
                <a:moveTo>
                  <a:pt x="1953" y="255"/>
                </a:moveTo>
                <a:lnTo>
                  <a:pt x="1962" y="255"/>
                </a:lnTo>
                <a:lnTo>
                  <a:pt x="1962" y="257"/>
                </a:lnTo>
                <a:lnTo>
                  <a:pt x="1953" y="257"/>
                </a:lnTo>
                <a:lnTo>
                  <a:pt x="1953" y="255"/>
                </a:lnTo>
                <a:close/>
                <a:moveTo>
                  <a:pt x="1966" y="255"/>
                </a:moveTo>
                <a:lnTo>
                  <a:pt x="1975" y="255"/>
                </a:lnTo>
                <a:lnTo>
                  <a:pt x="1975" y="257"/>
                </a:lnTo>
                <a:lnTo>
                  <a:pt x="1966" y="257"/>
                </a:lnTo>
                <a:lnTo>
                  <a:pt x="1966" y="255"/>
                </a:lnTo>
                <a:close/>
                <a:moveTo>
                  <a:pt x="1978" y="255"/>
                </a:moveTo>
                <a:lnTo>
                  <a:pt x="1987" y="255"/>
                </a:lnTo>
                <a:lnTo>
                  <a:pt x="1987" y="257"/>
                </a:lnTo>
                <a:lnTo>
                  <a:pt x="1978" y="257"/>
                </a:lnTo>
                <a:lnTo>
                  <a:pt x="1978" y="255"/>
                </a:lnTo>
                <a:close/>
                <a:moveTo>
                  <a:pt x="1990" y="255"/>
                </a:moveTo>
                <a:lnTo>
                  <a:pt x="2000" y="255"/>
                </a:lnTo>
                <a:lnTo>
                  <a:pt x="2000" y="257"/>
                </a:lnTo>
                <a:lnTo>
                  <a:pt x="1990" y="257"/>
                </a:lnTo>
                <a:lnTo>
                  <a:pt x="1990" y="255"/>
                </a:lnTo>
                <a:close/>
                <a:moveTo>
                  <a:pt x="2003" y="255"/>
                </a:moveTo>
                <a:lnTo>
                  <a:pt x="2012" y="255"/>
                </a:lnTo>
                <a:lnTo>
                  <a:pt x="2012" y="257"/>
                </a:lnTo>
                <a:lnTo>
                  <a:pt x="2003" y="257"/>
                </a:lnTo>
                <a:lnTo>
                  <a:pt x="2003" y="255"/>
                </a:lnTo>
                <a:close/>
                <a:moveTo>
                  <a:pt x="2015" y="255"/>
                </a:moveTo>
                <a:lnTo>
                  <a:pt x="2025" y="255"/>
                </a:lnTo>
                <a:lnTo>
                  <a:pt x="2025" y="257"/>
                </a:lnTo>
                <a:lnTo>
                  <a:pt x="2015" y="257"/>
                </a:lnTo>
                <a:lnTo>
                  <a:pt x="2015" y="255"/>
                </a:lnTo>
                <a:close/>
                <a:moveTo>
                  <a:pt x="2028" y="255"/>
                </a:moveTo>
                <a:lnTo>
                  <a:pt x="2037" y="255"/>
                </a:lnTo>
                <a:lnTo>
                  <a:pt x="2037" y="257"/>
                </a:lnTo>
                <a:lnTo>
                  <a:pt x="2028" y="257"/>
                </a:lnTo>
                <a:lnTo>
                  <a:pt x="2028" y="255"/>
                </a:lnTo>
                <a:close/>
                <a:moveTo>
                  <a:pt x="2040" y="255"/>
                </a:moveTo>
                <a:lnTo>
                  <a:pt x="2050" y="255"/>
                </a:lnTo>
                <a:lnTo>
                  <a:pt x="2050" y="257"/>
                </a:lnTo>
                <a:lnTo>
                  <a:pt x="2040" y="257"/>
                </a:lnTo>
                <a:lnTo>
                  <a:pt x="2040" y="255"/>
                </a:lnTo>
                <a:close/>
                <a:moveTo>
                  <a:pt x="2053" y="255"/>
                </a:moveTo>
                <a:lnTo>
                  <a:pt x="2062" y="255"/>
                </a:lnTo>
                <a:lnTo>
                  <a:pt x="2062" y="257"/>
                </a:lnTo>
                <a:lnTo>
                  <a:pt x="2053" y="257"/>
                </a:lnTo>
                <a:lnTo>
                  <a:pt x="2053" y="255"/>
                </a:lnTo>
                <a:close/>
                <a:moveTo>
                  <a:pt x="2065" y="255"/>
                </a:moveTo>
                <a:lnTo>
                  <a:pt x="2074" y="255"/>
                </a:lnTo>
                <a:lnTo>
                  <a:pt x="2074" y="257"/>
                </a:lnTo>
                <a:lnTo>
                  <a:pt x="2065" y="257"/>
                </a:lnTo>
                <a:lnTo>
                  <a:pt x="2065" y="255"/>
                </a:lnTo>
                <a:close/>
                <a:moveTo>
                  <a:pt x="2078" y="255"/>
                </a:moveTo>
                <a:lnTo>
                  <a:pt x="2087" y="255"/>
                </a:lnTo>
                <a:lnTo>
                  <a:pt x="2087" y="257"/>
                </a:lnTo>
                <a:lnTo>
                  <a:pt x="2078" y="257"/>
                </a:lnTo>
                <a:lnTo>
                  <a:pt x="2078" y="255"/>
                </a:lnTo>
                <a:close/>
                <a:moveTo>
                  <a:pt x="2090" y="255"/>
                </a:moveTo>
                <a:lnTo>
                  <a:pt x="2099" y="255"/>
                </a:lnTo>
                <a:lnTo>
                  <a:pt x="2099" y="257"/>
                </a:lnTo>
                <a:lnTo>
                  <a:pt x="2090" y="257"/>
                </a:lnTo>
                <a:lnTo>
                  <a:pt x="2090" y="255"/>
                </a:lnTo>
                <a:close/>
                <a:moveTo>
                  <a:pt x="2102" y="255"/>
                </a:moveTo>
                <a:lnTo>
                  <a:pt x="2112" y="255"/>
                </a:lnTo>
                <a:lnTo>
                  <a:pt x="2112" y="257"/>
                </a:lnTo>
                <a:lnTo>
                  <a:pt x="2102" y="257"/>
                </a:lnTo>
                <a:lnTo>
                  <a:pt x="2102" y="255"/>
                </a:lnTo>
                <a:close/>
                <a:moveTo>
                  <a:pt x="2115" y="255"/>
                </a:moveTo>
                <a:lnTo>
                  <a:pt x="2124" y="255"/>
                </a:lnTo>
                <a:lnTo>
                  <a:pt x="2124" y="257"/>
                </a:lnTo>
                <a:lnTo>
                  <a:pt x="2115" y="257"/>
                </a:lnTo>
                <a:lnTo>
                  <a:pt x="2115" y="255"/>
                </a:lnTo>
                <a:close/>
                <a:moveTo>
                  <a:pt x="2127" y="255"/>
                </a:moveTo>
                <a:lnTo>
                  <a:pt x="2137" y="255"/>
                </a:lnTo>
                <a:lnTo>
                  <a:pt x="2137" y="257"/>
                </a:lnTo>
                <a:lnTo>
                  <a:pt x="2127" y="257"/>
                </a:lnTo>
                <a:lnTo>
                  <a:pt x="2127" y="255"/>
                </a:lnTo>
                <a:close/>
                <a:moveTo>
                  <a:pt x="2140" y="255"/>
                </a:moveTo>
                <a:lnTo>
                  <a:pt x="2149" y="255"/>
                </a:lnTo>
                <a:lnTo>
                  <a:pt x="2149" y="257"/>
                </a:lnTo>
                <a:lnTo>
                  <a:pt x="2140" y="257"/>
                </a:lnTo>
                <a:lnTo>
                  <a:pt x="2140" y="255"/>
                </a:lnTo>
                <a:close/>
                <a:moveTo>
                  <a:pt x="2152" y="255"/>
                </a:moveTo>
                <a:lnTo>
                  <a:pt x="2161" y="255"/>
                </a:lnTo>
                <a:lnTo>
                  <a:pt x="2161" y="257"/>
                </a:lnTo>
                <a:lnTo>
                  <a:pt x="2152" y="257"/>
                </a:lnTo>
                <a:lnTo>
                  <a:pt x="2152" y="255"/>
                </a:lnTo>
                <a:close/>
                <a:moveTo>
                  <a:pt x="2165" y="255"/>
                </a:moveTo>
                <a:lnTo>
                  <a:pt x="2174" y="255"/>
                </a:lnTo>
                <a:lnTo>
                  <a:pt x="2174" y="257"/>
                </a:lnTo>
                <a:lnTo>
                  <a:pt x="2165" y="257"/>
                </a:lnTo>
                <a:lnTo>
                  <a:pt x="2165" y="255"/>
                </a:lnTo>
                <a:close/>
                <a:moveTo>
                  <a:pt x="2177" y="255"/>
                </a:moveTo>
                <a:lnTo>
                  <a:pt x="2186" y="255"/>
                </a:lnTo>
                <a:lnTo>
                  <a:pt x="2186" y="257"/>
                </a:lnTo>
                <a:lnTo>
                  <a:pt x="2177" y="257"/>
                </a:lnTo>
                <a:lnTo>
                  <a:pt x="2177" y="255"/>
                </a:lnTo>
                <a:close/>
                <a:moveTo>
                  <a:pt x="2189" y="255"/>
                </a:moveTo>
                <a:lnTo>
                  <a:pt x="2199" y="255"/>
                </a:lnTo>
                <a:lnTo>
                  <a:pt x="2199" y="257"/>
                </a:lnTo>
                <a:lnTo>
                  <a:pt x="2189" y="257"/>
                </a:lnTo>
                <a:lnTo>
                  <a:pt x="2189" y="255"/>
                </a:lnTo>
                <a:close/>
                <a:moveTo>
                  <a:pt x="2202" y="255"/>
                </a:moveTo>
                <a:lnTo>
                  <a:pt x="2211" y="255"/>
                </a:lnTo>
                <a:lnTo>
                  <a:pt x="2211" y="257"/>
                </a:lnTo>
                <a:lnTo>
                  <a:pt x="2202" y="257"/>
                </a:lnTo>
                <a:lnTo>
                  <a:pt x="2202" y="255"/>
                </a:lnTo>
                <a:close/>
                <a:moveTo>
                  <a:pt x="2214" y="255"/>
                </a:moveTo>
                <a:lnTo>
                  <a:pt x="2224" y="255"/>
                </a:lnTo>
                <a:lnTo>
                  <a:pt x="2224" y="257"/>
                </a:lnTo>
                <a:lnTo>
                  <a:pt x="2214" y="257"/>
                </a:lnTo>
                <a:lnTo>
                  <a:pt x="2214" y="255"/>
                </a:lnTo>
                <a:close/>
                <a:moveTo>
                  <a:pt x="2227" y="255"/>
                </a:moveTo>
                <a:lnTo>
                  <a:pt x="2236" y="255"/>
                </a:lnTo>
                <a:lnTo>
                  <a:pt x="2236" y="257"/>
                </a:lnTo>
                <a:lnTo>
                  <a:pt x="2227" y="257"/>
                </a:lnTo>
                <a:lnTo>
                  <a:pt x="2227" y="255"/>
                </a:lnTo>
                <a:close/>
                <a:moveTo>
                  <a:pt x="2239" y="255"/>
                </a:moveTo>
                <a:lnTo>
                  <a:pt x="2249" y="255"/>
                </a:lnTo>
                <a:lnTo>
                  <a:pt x="2249" y="257"/>
                </a:lnTo>
                <a:lnTo>
                  <a:pt x="2239" y="257"/>
                </a:lnTo>
                <a:lnTo>
                  <a:pt x="2239" y="255"/>
                </a:lnTo>
                <a:close/>
                <a:moveTo>
                  <a:pt x="2252" y="255"/>
                </a:moveTo>
                <a:lnTo>
                  <a:pt x="2261" y="255"/>
                </a:lnTo>
                <a:lnTo>
                  <a:pt x="2261" y="257"/>
                </a:lnTo>
                <a:lnTo>
                  <a:pt x="2252" y="257"/>
                </a:lnTo>
                <a:lnTo>
                  <a:pt x="2252" y="255"/>
                </a:lnTo>
                <a:close/>
                <a:moveTo>
                  <a:pt x="2264" y="255"/>
                </a:moveTo>
                <a:lnTo>
                  <a:pt x="2273" y="255"/>
                </a:lnTo>
                <a:lnTo>
                  <a:pt x="2273" y="257"/>
                </a:lnTo>
                <a:lnTo>
                  <a:pt x="2264" y="257"/>
                </a:lnTo>
                <a:lnTo>
                  <a:pt x="2264" y="255"/>
                </a:lnTo>
                <a:close/>
                <a:moveTo>
                  <a:pt x="2277" y="255"/>
                </a:moveTo>
                <a:lnTo>
                  <a:pt x="2286" y="255"/>
                </a:lnTo>
                <a:lnTo>
                  <a:pt x="2286" y="257"/>
                </a:lnTo>
                <a:lnTo>
                  <a:pt x="2277" y="257"/>
                </a:lnTo>
                <a:lnTo>
                  <a:pt x="2277" y="255"/>
                </a:lnTo>
                <a:close/>
                <a:moveTo>
                  <a:pt x="2289" y="255"/>
                </a:moveTo>
                <a:lnTo>
                  <a:pt x="2298" y="255"/>
                </a:lnTo>
                <a:lnTo>
                  <a:pt x="2298" y="257"/>
                </a:lnTo>
                <a:lnTo>
                  <a:pt x="2289" y="257"/>
                </a:lnTo>
                <a:lnTo>
                  <a:pt x="2289" y="255"/>
                </a:lnTo>
                <a:close/>
                <a:moveTo>
                  <a:pt x="2301" y="255"/>
                </a:moveTo>
                <a:lnTo>
                  <a:pt x="2311" y="255"/>
                </a:lnTo>
                <a:lnTo>
                  <a:pt x="2311" y="257"/>
                </a:lnTo>
                <a:lnTo>
                  <a:pt x="2301" y="257"/>
                </a:lnTo>
                <a:lnTo>
                  <a:pt x="2301" y="255"/>
                </a:lnTo>
                <a:close/>
                <a:moveTo>
                  <a:pt x="2314" y="255"/>
                </a:moveTo>
                <a:lnTo>
                  <a:pt x="2323" y="255"/>
                </a:lnTo>
                <a:lnTo>
                  <a:pt x="2323" y="257"/>
                </a:lnTo>
                <a:lnTo>
                  <a:pt x="2314" y="257"/>
                </a:lnTo>
                <a:lnTo>
                  <a:pt x="2314" y="255"/>
                </a:lnTo>
                <a:close/>
                <a:moveTo>
                  <a:pt x="2326" y="255"/>
                </a:moveTo>
                <a:lnTo>
                  <a:pt x="2336" y="255"/>
                </a:lnTo>
                <a:lnTo>
                  <a:pt x="2336" y="257"/>
                </a:lnTo>
                <a:lnTo>
                  <a:pt x="2326" y="257"/>
                </a:lnTo>
                <a:lnTo>
                  <a:pt x="2326" y="255"/>
                </a:lnTo>
                <a:close/>
                <a:moveTo>
                  <a:pt x="2339" y="255"/>
                </a:moveTo>
                <a:lnTo>
                  <a:pt x="2348" y="255"/>
                </a:lnTo>
                <a:lnTo>
                  <a:pt x="2348" y="257"/>
                </a:lnTo>
                <a:lnTo>
                  <a:pt x="2339" y="257"/>
                </a:lnTo>
                <a:lnTo>
                  <a:pt x="2339" y="255"/>
                </a:lnTo>
                <a:close/>
                <a:moveTo>
                  <a:pt x="2351" y="255"/>
                </a:moveTo>
                <a:lnTo>
                  <a:pt x="2360" y="255"/>
                </a:lnTo>
                <a:lnTo>
                  <a:pt x="2360" y="257"/>
                </a:lnTo>
                <a:lnTo>
                  <a:pt x="2351" y="257"/>
                </a:lnTo>
                <a:lnTo>
                  <a:pt x="2351" y="255"/>
                </a:lnTo>
                <a:close/>
                <a:moveTo>
                  <a:pt x="2364" y="255"/>
                </a:moveTo>
                <a:lnTo>
                  <a:pt x="2373" y="255"/>
                </a:lnTo>
                <a:lnTo>
                  <a:pt x="2373" y="257"/>
                </a:lnTo>
                <a:lnTo>
                  <a:pt x="2364" y="257"/>
                </a:lnTo>
                <a:lnTo>
                  <a:pt x="2364" y="255"/>
                </a:lnTo>
                <a:close/>
                <a:moveTo>
                  <a:pt x="2376" y="255"/>
                </a:moveTo>
                <a:lnTo>
                  <a:pt x="2385" y="255"/>
                </a:lnTo>
                <a:lnTo>
                  <a:pt x="2385" y="257"/>
                </a:lnTo>
                <a:lnTo>
                  <a:pt x="2376" y="257"/>
                </a:lnTo>
                <a:lnTo>
                  <a:pt x="2376" y="255"/>
                </a:lnTo>
                <a:close/>
                <a:moveTo>
                  <a:pt x="2388" y="255"/>
                </a:moveTo>
                <a:lnTo>
                  <a:pt x="2398" y="255"/>
                </a:lnTo>
                <a:lnTo>
                  <a:pt x="2398" y="257"/>
                </a:lnTo>
                <a:lnTo>
                  <a:pt x="2388" y="257"/>
                </a:lnTo>
                <a:lnTo>
                  <a:pt x="2388" y="255"/>
                </a:lnTo>
                <a:close/>
                <a:moveTo>
                  <a:pt x="2401" y="255"/>
                </a:moveTo>
                <a:lnTo>
                  <a:pt x="2410" y="255"/>
                </a:lnTo>
                <a:lnTo>
                  <a:pt x="2410" y="257"/>
                </a:lnTo>
                <a:lnTo>
                  <a:pt x="2401" y="257"/>
                </a:lnTo>
                <a:lnTo>
                  <a:pt x="2401" y="255"/>
                </a:lnTo>
                <a:close/>
                <a:moveTo>
                  <a:pt x="2413" y="255"/>
                </a:moveTo>
                <a:lnTo>
                  <a:pt x="2423" y="255"/>
                </a:lnTo>
                <a:lnTo>
                  <a:pt x="2423" y="257"/>
                </a:lnTo>
                <a:lnTo>
                  <a:pt x="2413" y="257"/>
                </a:lnTo>
                <a:lnTo>
                  <a:pt x="2413" y="255"/>
                </a:lnTo>
                <a:close/>
                <a:moveTo>
                  <a:pt x="2426" y="255"/>
                </a:moveTo>
                <a:lnTo>
                  <a:pt x="2435" y="255"/>
                </a:lnTo>
                <a:lnTo>
                  <a:pt x="2435" y="257"/>
                </a:lnTo>
                <a:lnTo>
                  <a:pt x="2426" y="257"/>
                </a:lnTo>
                <a:lnTo>
                  <a:pt x="2426" y="255"/>
                </a:lnTo>
                <a:close/>
                <a:moveTo>
                  <a:pt x="2438" y="255"/>
                </a:moveTo>
                <a:lnTo>
                  <a:pt x="2448" y="255"/>
                </a:lnTo>
                <a:lnTo>
                  <a:pt x="2448" y="257"/>
                </a:lnTo>
                <a:lnTo>
                  <a:pt x="2438" y="257"/>
                </a:lnTo>
                <a:lnTo>
                  <a:pt x="2438" y="255"/>
                </a:lnTo>
                <a:close/>
                <a:moveTo>
                  <a:pt x="2451" y="255"/>
                </a:moveTo>
                <a:lnTo>
                  <a:pt x="2460" y="255"/>
                </a:lnTo>
                <a:lnTo>
                  <a:pt x="2460" y="257"/>
                </a:lnTo>
                <a:lnTo>
                  <a:pt x="2451" y="257"/>
                </a:lnTo>
                <a:lnTo>
                  <a:pt x="2451" y="255"/>
                </a:lnTo>
                <a:close/>
                <a:moveTo>
                  <a:pt x="2463" y="255"/>
                </a:moveTo>
                <a:lnTo>
                  <a:pt x="2472" y="255"/>
                </a:lnTo>
                <a:lnTo>
                  <a:pt x="2472" y="257"/>
                </a:lnTo>
                <a:lnTo>
                  <a:pt x="2463" y="257"/>
                </a:lnTo>
                <a:lnTo>
                  <a:pt x="2463" y="255"/>
                </a:lnTo>
                <a:close/>
                <a:moveTo>
                  <a:pt x="2476" y="255"/>
                </a:moveTo>
                <a:lnTo>
                  <a:pt x="2485" y="255"/>
                </a:lnTo>
                <a:lnTo>
                  <a:pt x="2485" y="257"/>
                </a:lnTo>
                <a:lnTo>
                  <a:pt x="2476" y="257"/>
                </a:lnTo>
                <a:lnTo>
                  <a:pt x="2476" y="255"/>
                </a:lnTo>
                <a:close/>
                <a:moveTo>
                  <a:pt x="2488" y="255"/>
                </a:moveTo>
                <a:lnTo>
                  <a:pt x="2497" y="255"/>
                </a:lnTo>
                <a:lnTo>
                  <a:pt x="2497" y="257"/>
                </a:lnTo>
                <a:lnTo>
                  <a:pt x="2488" y="257"/>
                </a:lnTo>
                <a:lnTo>
                  <a:pt x="2488" y="255"/>
                </a:lnTo>
                <a:close/>
                <a:moveTo>
                  <a:pt x="2500" y="255"/>
                </a:moveTo>
                <a:lnTo>
                  <a:pt x="2510" y="255"/>
                </a:lnTo>
                <a:lnTo>
                  <a:pt x="2510" y="257"/>
                </a:lnTo>
                <a:lnTo>
                  <a:pt x="2500" y="257"/>
                </a:lnTo>
                <a:lnTo>
                  <a:pt x="2500" y="255"/>
                </a:lnTo>
                <a:close/>
                <a:moveTo>
                  <a:pt x="2513" y="255"/>
                </a:moveTo>
                <a:lnTo>
                  <a:pt x="2522" y="255"/>
                </a:lnTo>
                <a:lnTo>
                  <a:pt x="2522" y="257"/>
                </a:lnTo>
                <a:lnTo>
                  <a:pt x="2513" y="257"/>
                </a:lnTo>
                <a:lnTo>
                  <a:pt x="2513" y="255"/>
                </a:lnTo>
                <a:close/>
                <a:moveTo>
                  <a:pt x="2525" y="255"/>
                </a:moveTo>
                <a:lnTo>
                  <a:pt x="2535" y="255"/>
                </a:lnTo>
                <a:lnTo>
                  <a:pt x="2535" y="257"/>
                </a:lnTo>
                <a:lnTo>
                  <a:pt x="2525" y="257"/>
                </a:lnTo>
                <a:lnTo>
                  <a:pt x="2525" y="255"/>
                </a:lnTo>
                <a:close/>
                <a:moveTo>
                  <a:pt x="2538" y="255"/>
                </a:moveTo>
                <a:lnTo>
                  <a:pt x="2547" y="255"/>
                </a:lnTo>
                <a:lnTo>
                  <a:pt x="2547" y="257"/>
                </a:lnTo>
                <a:lnTo>
                  <a:pt x="2538" y="257"/>
                </a:lnTo>
                <a:lnTo>
                  <a:pt x="2538" y="255"/>
                </a:lnTo>
                <a:close/>
                <a:moveTo>
                  <a:pt x="2550" y="255"/>
                </a:moveTo>
                <a:lnTo>
                  <a:pt x="2560" y="255"/>
                </a:lnTo>
                <a:lnTo>
                  <a:pt x="2560" y="257"/>
                </a:lnTo>
                <a:lnTo>
                  <a:pt x="2550" y="257"/>
                </a:lnTo>
                <a:lnTo>
                  <a:pt x="2550" y="255"/>
                </a:lnTo>
                <a:close/>
                <a:moveTo>
                  <a:pt x="2563" y="255"/>
                </a:moveTo>
                <a:lnTo>
                  <a:pt x="2572" y="255"/>
                </a:lnTo>
                <a:lnTo>
                  <a:pt x="2572" y="257"/>
                </a:lnTo>
                <a:lnTo>
                  <a:pt x="2563" y="257"/>
                </a:lnTo>
                <a:lnTo>
                  <a:pt x="2563" y="255"/>
                </a:lnTo>
                <a:close/>
                <a:moveTo>
                  <a:pt x="2575" y="255"/>
                </a:moveTo>
                <a:lnTo>
                  <a:pt x="2584" y="255"/>
                </a:lnTo>
                <a:lnTo>
                  <a:pt x="2584" y="257"/>
                </a:lnTo>
                <a:lnTo>
                  <a:pt x="2575" y="257"/>
                </a:lnTo>
                <a:lnTo>
                  <a:pt x="2575" y="255"/>
                </a:lnTo>
                <a:close/>
                <a:moveTo>
                  <a:pt x="2587" y="255"/>
                </a:moveTo>
                <a:lnTo>
                  <a:pt x="2597" y="255"/>
                </a:lnTo>
                <a:lnTo>
                  <a:pt x="2597" y="257"/>
                </a:lnTo>
                <a:lnTo>
                  <a:pt x="2587" y="257"/>
                </a:lnTo>
                <a:lnTo>
                  <a:pt x="2587" y="255"/>
                </a:lnTo>
                <a:close/>
                <a:moveTo>
                  <a:pt x="2600" y="255"/>
                </a:moveTo>
                <a:lnTo>
                  <a:pt x="2609" y="255"/>
                </a:lnTo>
                <a:lnTo>
                  <a:pt x="2609" y="257"/>
                </a:lnTo>
                <a:lnTo>
                  <a:pt x="2600" y="257"/>
                </a:lnTo>
                <a:lnTo>
                  <a:pt x="2600" y="255"/>
                </a:lnTo>
                <a:close/>
                <a:moveTo>
                  <a:pt x="2612" y="255"/>
                </a:moveTo>
                <a:lnTo>
                  <a:pt x="2622" y="255"/>
                </a:lnTo>
                <a:lnTo>
                  <a:pt x="2622" y="257"/>
                </a:lnTo>
                <a:lnTo>
                  <a:pt x="2612" y="257"/>
                </a:lnTo>
                <a:lnTo>
                  <a:pt x="2612" y="255"/>
                </a:lnTo>
                <a:close/>
                <a:moveTo>
                  <a:pt x="2625" y="255"/>
                </a:moveTo>
                <a:lnTo>
                  <a:pt x="2634" y="255"/>
                </a:lnTo>
                <a:lnTo>
                  <a:pt x="2634" y="257"/>
                </a:lnTo>
                <a:lnTo>
                  <a:pt x="2625" y="257"/>
                </a:lnTo>
                <a:lnTo>
                  <a:pt x="2625" y="255"/>
                </a:lnTo>
                <a:close/>
                <a:moveTo>
                  <a:pt x="2637" y="255"/>
                </a:moveTo>
                <a:lnTo>
                  <a:pt x="2647" y="255"/>
                </a:lnTo>
                <a:lnTo>
                  <a:pt x="2647" y="257"/>
                </a:lnTo>
                <a:lnTo>
                  <a:pt x="2637" y="257"/>
                </a:lnTo>
                <a:lnTo>
                  <a:pt x="2637" y="255"/>
                </a:lnTo>
                <a:close/>
                <a:moveTo>
                  <a:pt x="2650" y="255"/>
                </a:moveTo>
                <a:lnTo>
                  <a:pt x="2659" y="255"/>
                </a:lnTo>
                <a:lnTo>
                  <a:pt x="2659" y="257"/>
                </a:lnTo>
                <a:lnTo>
                  <a:pt x="2650" y="257"/>
                </a:lnTo>
                <a:lnTo>
                  <a:pt x="2650" y="255"/>
                </a:lnTo>
                <a:close/>
                <a:moveTo>
                  <a:pt x="2662" y="255"/>
                </a:moveTo>
                <a:lnTo>
                  <a:pt x="2671" y="255"/>
                </a:lnTo>
                <a:lnTo>
                  <a:pt x="2671" y="257"/>
                </a:lnTo>
                <a:lnTo>
                  <a:pt x="2662" y="257"/>
                </a:lnTo>
                <a:lnTo>
                  <a:pt x="2662" y="255"/>
                </a:lnTo>
                <a:close/>
                <a:moveTo>
                  <a:pt x="2675" y="255"/>
                </a:moveTo>
                <a:lnTo>
                  <a:pt x="2684" y="255"/>
                </a:lnTo>
                <a:lnTo>
                  <a:pt x="2684" y="257"/>
                </a:lnTo>
                <a:lnTo>
                  <a:pt x="2675" y="257"/>
                </a:lnTo>
                <a:lnTo>
                  <a:pt x="2675" y="255"/>
                </a:lnTo>
                <a:close/>
                <a:moveTo>
                  <a:pt x="2687" y="255"/>
                </a:moveTo>
                <a:lnTo>
                  <a:pt x="2696" y="255"/>
                </a:lnTo>
                <a:lnTo>
                  <a:pt x="2696" y="257"/>
                </a:lnTo>
                <a:lnTo>
                  <a:pt x="2687" y="257"/>
                </a:lnTo>
                <a:lnTo>
                  <a:pt x="2687" y="255"/>
                </a:lnTo>
                <a:close/>
                <a:moveTo>
                  <a:pt x="2699" y="255"/>
                </a:moveTo>
                <a:lnTo>
                  <a:pt x="2709" y="255"/>
                </a:lnTo>
                <a:lnTo>
                  <a:pt x="2709" y="257"/>
                </a:lnTo>
                <a:lnTo>
                  <a:pt x="2699" y="257"/>
                </a:lnTo>
                <a:lnTo>
                  <a:pt x="2699" y="255"/>
                </a:lnTo>
                <a:close/>
                <a:moveTo>
                  <a:pt x="2712" y="255"/>
                </a:moveTo>
                <a:lnTo>
                  <a:pt x="2721" y="255"/>
                </a:lnTo>
                <a:lnTo>
                  <a:pt x="2721" y="257"/>
                </a:lnTo>
                <a:lnTo>
                  <a:pt x="2712" y="257"/>
                </a:lnTo>
                <a:lnTo>
                  <a:pt x="2712" y="255"/>
                </a:lnTo>
                <a:close/>
                <a:moveTo>
                  <a:pt x="2724" y="255"/>
                </a:moveTo>
                <a:lnTo>
                  <a:pt x="2734" y="255"/>
                </a:lnTo>
                <a:lnTo>
                  <a:pt x="2734" y="257"/>
                </a:lnTo>
                <a:lnTo>
                  <a:pt x="2724" y="257"/>
                </a:lnTo>
                <a:lnTo>
                  <a:pt x="2724" y="255"/>
                </a:lnTo>
                <a:close/>
                <a:moveTo>
                  <a:pt x="2737" y="255"/>
                </a:moveTo>
                <a:lnTo>
                  <a:pt x="2746" y="255"/>
                </a:lnTo>
                <a:lnTo>
                  <a:pt x="2746" y="257"/>
                </a:lnTo>
                <a:lnTo>
                  <a:pt x="2737" y="257"/>
                </a:lnTo>
                <a:lnTo>
                  <a:pt x="2737" y="255"/>
                </a:lnTo>
                <a:close/>
                <a:moveTo>
                  <a:pt x="2749" y="255"/>
                </a:moveTo>
                <a:lnTo>
                  <a:pt x="2759" y="255"/>
                </a:lnTo>
                <a:lnTo>
                  <a:pt x="2759" y="257"/>
                </a:lnTo>
                <a:lnTo>
                  <a:pt x="2749" y="257"/>
                </a:lnTo>
                <a:lnTo>
                  <a:pt x="2749" y="255"/>
                </a:lnTo>
                <a:close/>
                <a:moveTo>
                  <a:pt x="2762" y="255"/>
                </a:moveTo>
                <a:lnTo>
                  <a:pt x="2771" y="255"/>
                </a:lnTo>
                <a:lnTo>
                  <a:pt x="2771" y="257"/>
                </a:lnTo>
                <a:lnTo>
                  <a:pt x="2762" y="257"/>
                </a:lnTo>
                <a:lnTo>
                  <a:pt x="2762" y="255"/>
                </a:lnTo>
                <a:close/>
                <a:moveTo>
                  <a:pt x="2774" y="255"/>
                </a:moveTo>
                <a:lnTo>
                  <a:pt x="2783" y="255"/>
                </a:lnTo>
                <a:lnTo>
                  <a:pt x="2783" y="257"/>
                </a:lnTo>
                <a:lnTo>
                  <a:pt x="2774" y="257"/>
                </a:lnTo>
                <a:lnTo>
                  <a:pt x="2774" y="255"/>
                </a:lnTo>
                <a:close/>
                <a:moveTo>
                  <a:pt x="2787" y="255"/>
                </a:moveTo>
                <a:lnTo>
                  <a:pt x="2796" y="255"/>
                </a:lnTo>
                <a:lnTo>
                  <a:pt x="2796" y="257"/>
                </a:lnTo>
                <a:lnTo>
                  <a:pt x="2787" y="257"/>
                </a:lnTo>
                <a:lnTo>
                  <a:pt x="2787" y="255"/>
                </a:lnTo>
                <a:close/>
                <a:moveTo>
                  <a:pt x="2799" y="255"/>
                </a:moveTo>
                <a:lnTo>
                  <a:pt x="2808" y="255"/>
                </a:lnTo>
                <a:lnTo>
                  <a:pt x="2808" y="257"/>
                </a:lnTo>
                <a:lnTo>
                  <a:pt x="2799" y="257"/>
                </a:lnTo>
                <a:lnTo>
                  <a:pt x="2799" y="255"/>
                </a:lnTo>
                <a:close/>
                <a:moveTo>
                  <a:pt x="2811" y="255"/>
                </a:moveTo>
                <a:lnTo>
                  <a:pt x="2821" y="255"/>
                </a:lnTo>
                <a:lnTo>
                  <a:pt x="2821" y="257"/>
                </a:lnTo>
                <a:lnTo>
                  <a:pt x="2811" y="257"/>
                </a:lnTo>
                <a:lnTo>
                  <a:pt x="2811" y="255"/>
                </a:lnTo>
                <a:close/>
                <a:moveTo>
                  <a:pt x="2824" y="255"/>
                </a:moveTo>
                <a:lnTo>
                  <a:pt x="2833" y="255"/>
                </a:lnTo>
                <a:lnTo>
                  <a:pt x="2833" y="257"/>
                </a:lnTo>
                <a:lnTo>
                  <a:pt x="2824" y="257"/>
                </a:lnTo>
                <a:lnTo>
                  <a:pt x="2824" y="255"/>
                </a:lnTo>
                <a:close/>
                <a:moveTo>
                  <a:pt x="2836" y="255"/>
                </a:moveTo>
                <a:lnTo>
                  <a:pt x="2846" y="255"/>
                </a:lnTo>
                <a:lnTo>
                  <a:pt x="2846" y="257"/>
                </a:lnTo>
                <a:lnTo>
                  <a:pt x="2836" y="257"/>
                </a:lnTo>
                <a:lnTo>
                  <a:pt x="2836" y="255"/>
                </a:lnTo>
                <a:close/>
                <a:moveTo>
                  <a:pt x="2849" y="255"/>
                </a:moveTo>
                <a:lnTo>
                  <a:pt x="2858" y="255"/>
                </a:lnTo>
                <a:lnTo>
                  <a:pt x="2858" y="257"/>
                </a:lnTo>
                <a:lnTo>
                  <a:pt x="2849" y="257"/>
                </a:lnTo>
                <a:lnTo>
                  <a:pt x="2849" y="255"/>
                </a:lnTo>
                <a:close/>
                <a:moveTo>
                  <a:pt x="2861" y="255"/>
                </a:moveTo>
                <a:lnTo>
                  <a:pt x="2870" y="255"/>
                </a:lnTo>
                <a:lnTo>
                  <a:pt x="2870" y="257"/>
                </a:lnTo>
                <a:lnTo>
                  <a:pt x="2861" y="257"/>
                </a:lnTo>
                <a:lnTo>
                  <a:pt x="2861" y="255"/>
                </a:lnTo>
                <a:close/>
                <a:moveTo>
                  <a:pt x="2874" y="255"/>
                </a:moveTo>
                <a:lnTo>
                  <a:pt x="2883" y="255"/>
                </a:lnTo>
                <a:lnTo>
                  <a:pt x="2883" y="257"/>
                </a:lnTo>
                <a:lnTo>
                  <a:pt x="2874" y="257"/>
                </a:lnTo>
                <a:lnTo>
                  <a:pt x="2874" y="255"/>
                </a:lnTo>
                <a:close/>
                <a:moveTo>
                  <a:pt x="2886" y="255"/>
                </a:moveTo>
                <a:lnTo>
                  <a:pt x="2895" y="255"/>
                </a:lnTo>
                <a:lnTo>
                  <a:pt x="2895" y="257"/>
                </a:lnTo>
                <a:lnTo>
                  <a:pt x="2886" y="257"/>
                </a:lnTo>
                <a:lnTo>
                  <a:pt x="2886" y="255"/>
                </a:lnTo>
                <a:close/>
                <a:moveTo>
                  <a:pt x="2898" y="255"/>
                </a:moveTo>
                <a:lnTo>
                  <a:pt x="2908" y="255"/>
                </a:lnTo>
                <a:lnTo>
                  <a:pt x="2908" y="257"/>
                </a:lnTo>
                <a:lnTo>
                  <a:pt x="2898" y="257"/>
                </a:lnTo>
                <a:lnTo>
                  <a:pt x="2898" y="255"/>
                </a:lnTo>
                <a:close/>
                <a:moveTo>
                  <a:pt x="2911" y="255"/>
                </a:moveTo>
                <a:lnTo>
                  <a:pt x="2920" y="255"/>
                </a:lnTo>
                <a:lnTo>
                  <a:pt x="2920" y="257"/>
                </a:lnTo>
                <a:lnTo>
                  <a:pt x="2911" y="257"/>
                </a:lnTo>
                <a:lnTo>
                  <a:pt x="2911" y="255"/>
                </a:lnTo>
                <a:close/>
                <a:moveTo>
                  <a:pt x="2923" y="255"/>
                </a:moveTo>
                <a:lnTo>
                  <a:pt x="2933" y="255"/>
                </a:lnTo>
                <a:lnTo>
                  <a:pt x="2933" y="257"/>
                </a:lnTo>
                <a:lnTo>
                  <a:pt x="2923" y="257"/>
                </a:lnTo>
                <a:lnTo>
                  <a:pt x="2923" y="255"/>
                </a:lnTo>
                <a:close/>
                <a:moveTo>
                  <a:pt x="2936" y="255"/>
                </a:moveTo>
                <a:lnTo>
                  <a:pt x="2945" y="255"/>
                </a:lnTo>
                <a:lnTo>
                  <a:pt x="2945" y="257"/>
                </a:lnTo>
                <a:lnTo>
                  <a:pt x="2936" y="257"/>
                </a:lnTo>
                <a:lnTo>
                  <a:pt x="2936" y="255"/>
                </a:lnTo>
                <a:close/>
                <a:moveTo>
                  <a:pt x="2948" y="255"/>
                </a:moveTo>
                <a:lnTo>
                  <a:pt x="2958" y="255"/>
                </a:lnTo>
                <a:lnTo>
                  <a:pt x="2958" y="257"/>
                </a:lnTo>
                <a:lnTo>
                  <a:pt x="2948" y="257"/>
                </a:lnTo>
                <a:lnTo>
                  <a:pt x="2948" y="255"/>
                </a:lnTo>
                <a:close/>
                <a:moveTo>
                  <a:pt x="2961" y="255"/>
                </a:moveTo>
                <a:lnTo>
                  <a:pt x="2970" y="255"/>
                </a:lnTo>
                <a:lnTo>
                  <a:pt x="2970" y="257"/>
                </a:lnTo>
                <a:lnTo>
                  <a:pt x="2961" y="257"/>
                </a:lnTo>
                <a:lnTo>
                  <a:pt x="2961" y="255"/>
                </a:lnTo>
                <a:close/>
                <a:moveTo>
                  <a:pt x="2973" y="255"/>
                </a:moveTo>
                <a:lnTo>
                  <a:pt x="2982" y="255"/>
                </a:lnTo>
                <a:lnTo>
                  <a:pt x="2982" y="257"/>
                </a:lnTo>
                <a:lnTo>
                  <a:pt x="2973" y="257"/>
                </a:lnTo>
                <a:lnTo>
                  <a:pt x="2973" y="255"/>
                </a:lnTo>
                <a:close/>
                <a:moveTo>
                  <a:pt x="2986" y="255"/>
                </a:moveTo>
                <a:lnTo>
                  <a:pt x="2995" y="255"/>
                </a:lnTo>
                <a:lnTo>
                  <a:pt x="2995" y="257"/>
                </a:lnTo>
                <a:lnTo>
                  <a:pt x="2986" y="257"/>
                </a:lnTo>
                <a:lnTo>
                  <a:pt x="2986" y="255"/>
                </a:lnTo>
                <a:close/>
                <a:moveTo>
                  <a:pt x="2998" y="255"/>
                </a:moveTo>
                <a:lnTo>
                  <a:pt x="3007" y="255"/>
                </a:lnTo>
                <a:lnTo>
                  <a:pt x="3007" y="257"/>
                </a:lnTo>
                <a:lnTo>
                  <a:pt x="2998" y="257"/>
                </a:lnTo>
                <a:lnTo>
                  <a:pt x="2998" y="255"/>
                </a:lnTo>
                <a:close/>
                <a:moveTo>
                  <a:pt x="3010" y="255"/>
                </a:moveTo>
                <a:lnTo>
                  <a:pt x="3020" y="255"/>
                </a:lnTo>
                <a:lnTo>
                  <a:pt x="3020" y="257"/>
                </a:lnTo>
                <a:lnTo>
                  <a:pt x="3010" y="257"/>
                </a:lnTo>
                <a:lnTo>
                  <a:pt x="3010" y="255"/>
                </a:lnTo>
                <a:close/>
                <a:moveTo>
                  <a:pt x="3023" y="255"/>
                </a:moveTo>
                <a:lnTo>
                  <a:pt x="3032" y="255"/>
                </a:lnTo>
                <a:lnTo>
                  <a:pt x="3032" y="257"/>
                </a:lnTo>
                <a:lnTo>
                  <a:pt x="3023" y="257"/>
                </a:lnTo>
                <a:lnTo>
                  <a:pt x="3023" y="255"/>
                </a:lnTo>
                <a:close/>
                <a:moveTo>
                  <a:pt x="3035" y="255"/>
                </a:moveTo>
                <a:lnTo>
                  <a:pt x="3045" y="255"/>
                </a:lnTo>
                <a:lnTo>
                  <a:pt x="3045" y="257"/>
                </a:lnTo>
                <a:lnTo>
                  <a:pt x="3035" y="257"/>
                </a:lnTo>
                <a:lnTo>
                  <a:pt x="3035" y="255"/>
                </a:lnTo>
                <a:close/>
                <a:moveTo>
                  <a:pt x="3048" y="255"/>
                </a:moveTo>
                <a:lnTo>
                  <a:pt x="3057" y="255"/>
                </a:lnTo>
                <a:lnTo>
                  <a:pt x="3057" y="257"/>
                </a:lnTo>
                <a:lnTo>
                  <a:pt x="3048" y="257"/>
                </a:lnTo>
                <a:lnTo>
                  <a:pt x="3048" y="255"/>
                </a:lnTo>
                <a:close/>
                <a:moveTo>
                  <a:pt x="3060" y="255"/>
                </a:moveTo>
                <a:lnTo>
                  <a:pt x="3069" y="255"/>
                </a:lnTo>
                <a:lnTo>
                  <a:pt x="3069" y="257"/>
                </a:lnTo>
                <a:lnTo>
                  <a:pt x="3060" y="257"/>
                </a:lnTo>
                <a:lnTo>
                  <a:pt x="3060" y="255"/>
                </a:lnTo>
                <a:close/>
                <a:moveTo>
                  <a:pt x="3073" y="255"/>
                </a:moveTo>
                <a:lnTo>
                  <a:pt x="3082" y="255"/>
                </a:lnTo>
                <a:lnTo>
                  <a:pt x="3082" y="257"/>
                </a:lnTo>
                <a:lnTo>
                  <a:pt x="3073" y="257"/>
                </a:lnTo>
                <a:lnTo>
                  <a:pt x="3073" y="255"/>
                </a:lnTo>
                <a:close/>
                <a:moveTo>
                  <a:pt x="3085" y="255"/>
                </a:moveTo>
                <a:lnTo>
                  <a:pt x="3094" y="255"/>
                </a:lnTo>
                <a:lnTo>
                  <a:pt x="3094" y="257"/>
                </a:lnTo>
                <a:lnTo>
                  <a:pt x="3085" y="257"/>
                </a:lnTo>
                <a:lnTo>
                  <a:pt x="3085" y="255"/>
                </a:lnTo>
                <a:close/>
                <a:moveTo>
                  <a:pt x="3097" y="255"/>
                </a:moveTo>
                <a:lnTo>
                  <a:pt x="3107" y="255"/>
                </a:lnTo>
                <a:lnTo>
                  <a:pt x="3107" y="257"/>
                </a:lnTo>
                <a:lnTo>
                  <a:pt x="3097" y="257"/>
                </a:lnTo>
                <a:lnTo>
                  <a:pt x="3097" y="255"/>
                </a:lnTo>
                <a:close/>
                <a:moveTo>
                  <a:pt x="3110" y="255"/>
                </a:moveTo>
                <a:lnTo>
                  <a:pt x="3119" y="255"/>
                </a:lnTo>
                <a:lnTo>
                  <a:pt x="3119" y="257"/>
                </a:lnTo>
                <a:lnTo>
                  <a:pt x="3110" y="257"/>
                </a:lnTo>
                <a:lnTo>
                  <a:pt x="3110" y="255"/>
                </a:lnTo>
                <a:close/>
                <a:moveTo>
                  <a:pt x="3122" y="255"/>
                </a:moveTo>
                <a:lnTo>
                  <a:pt x="3132" y="255"/>
                </a:lnTo>
                <a:lnTo>
                  <a:pt x="3132" y="257"/>
                </a:lnTo>
                <a:lnTo>
                  <a:pt x="3122" y="257"/>
                </a:lnTo>
                <a:lnTo>
                  <a:pt x="3122" y="255"/>
                </a:lnTo>
                <a:close/>
                <a:moveTo>
                  <a:pt x="3135" y="255"/>
                </a:moveTo>
                <a:lnTo>
                  <a:pt x="3144" y="255"/>
                </a:lnTo>
                <a:lnTo>
                  <a:pt x="3144" y="257"/>
                </a:lnTo>
                <a:lnTo>
                  <a:pt x="3135" y="257"/>
                </a:lnTo>
                <a:lnTo>
                  <a:pt x="3135" y="255"/>
                </a:lnTo>
                <a:close/>
                <a:moveTo>
                  <a:pt x="3147" y="255"/>
                </a:moveTo>
                <a:lnTo>
                  <a:pt x="3157" y="255"/>
                </a:lnTo>
                <a:lnTo>
                  <a:pt x="3157" y="257"/>
                </a:lnTo>
                <a:lnTo>
                  <a:pt x="3147" y="257"/>
                </a:lnTo>
                <a:lnTo>
                  <a:pt x="3147" y="255"/>
                </a:lnTo>
                <a:close/>
                <a:moveTo>
                  <a:pt x="3160" y="255"/>
                </a:moveTo>
                <a:lnTo>
                  <a:pt x="3169" y="255"/>
                </a:lnTo>
                <a:lnTo>
                  <a:pt x="3169" y="257"/>
                </a:lnTo>
                <a:lnTo>
                  <a:pt x="3160" y="257"/>
                </a:lnTo>
                <a:lnTo>
                  <a:pt x="3160" y="255"/>
                </a:lnTo>
                <a:close/>
                <a:moveTo>
                  <a:pt x="3172" y="255"/>
                </a:moveTo>
                <a:lnTo>
                  <a:pt x="3181" y="255"/>
                </a:lnTo>
                <a:lnTo>
                  <a:pt x="3181" y="257"/>
                </a:lnTo>
                <a:lnTo>
                  <a:pt x="3172" y="257"/>
                </a:lnTo>
                <a:lnTo>
                  <a:pt x="3172" y="255"/>
                </a:lnTo>
                <a:close/>
                <a:moveTo>
                  <a:pt x="3185" y="255"/>
                </a:moveTo>
                <a:lnTo>
                  <a:pt x="3194" y="255"/>
                </a:lnTo>
                <a:lnTo>
                  <a:pt x="3194" y="257"/>
                </a:lnTo>
                <a:lnTo>
                  <a:pt x="3185" y="257"/>
                </a:lnTo>
                <a:lnTo>
                  <a:pt x="3185" y="255"/>
                </a:lnTo>
                <a:close/>
                <a:moveTo>
                  <a:pt x="3197" y="255"/>
                </a:moveTo>
                <a:lnTo>
                  <a:pt x="3206" y="255"/>
                </a:lnTo>
                <a:lnTo>
                  <a:pt x="3206" y="257"/>
                </a:lnTo>
                <a:lnTo>
                  <a:pt x="3197" y="257"/>
                </a:lnTo>
                <a:lnTo>
                  <a:pt x="3197" y="255"/>
                </a:lnTo>
                <a:close/>
                <a:moveTo>
                  <a:pt x="3209" y="255"/>
                </a:moveTo>
                <a:lnTo>
                  <a:pt x="3219" y="255"/>
                </a:lnTo>
                <a:lnTo>
                  <a:pt x="3219" y="257"/>
                </a:lnTo>
                <a:lnTo>
                  <a:pt x="3209" y="257"/>
                </a:lnTo>
                <a:lnTo>
                  <a:pt x="3209" y="255"/>
                </a:lnTo>
                <a:close/>
                <a:moveTo>
                  <a:pt x="3222" y="255"/>
                </a:moveTo>
                <a:lnTo>
                  <a:pt x="3231" y="255"/>
                </a:lnTo>
                <a:lnTo>
                  <a:pt x="3231" y="257"/>
                </a:lnTo>
                <a:lnTo>
                  <a:pt x="3222" y="257"/>
                </a:lnTo>
                <a:lnTo>
                  <a:pt x="3222" y="255"/>
                </a:lnTo>
                <a:close/>
                <a:moveTo>
                  <a:pt x="3234" y="255"/>
                </a:moveTo>
                <a:lnTo>
                  <a:pt x="3244" y="255"/>
                </a:lnTo>
                <a:lnTo>
                  <a:pt x="3244" y="257"/>
                </a:lnTo>
                <a:lnTo>
                  <a:pt x="3234" y="257"/>
                </a:lnTo>
                <a:lnTo>
                  <a:pt x="3234" y="255"/>
                </a:lnTo>
                <a:close/>
                <a:moveTo>
                  <a:pt x="3247" y="255"/>
                </a:moveTo>
                <a:lnTo>
                  <a:pt x="3256" y="255"/>
                </a:lnTo>
                <a:lnTo>
                  <a:pt x="3256" y="257"/>
                </a:lnTo>
                <a:lnTo>
                  <a:pt x="3247" y="257"/>
                </a:lnTo>
                <a:lnTo>
                  <a:pt x="3247" y="255"/>
                </a:lnTo>
                <a:close/>
                <a:moveTo>
                  <a:pt x="3259" y="255"/>
                </a:moveTo>
                <a:lnTo>
                  <a:pt x="3268" y="255"/>
                </a:lnTo>
                <a:lnTo>
                  <a:pt x="3268" y="257"/>
                </a:lnTo>
                <a:lnTo>
                  <a:pt x="3259" y="257"/>
                </a:lnTo>
                <a:lnTo>
                  <a:pt x="3259" y="255"/>
                </a:lnTo>
                <a:close/>
                <a:moveTo>
                  <a:pt x="3272" y="255"/>
                </a:moveTo>
                <a:lnTo>
                  <a:pt x="3281" y="255"/>
                </a:lnTo>
                <a:lnTo>
                  <a:pt x="3281" y="257"/>
                </a:lnTo>
                <a:lnTo>
                  <a:pt x="3272" y="257"/>
                </a:lnTo>
                <a:lnTo>
                  <a:pt x="3272" y="255"/>
                </a:lnTo>
                <a:close/>
                <a:moveTo>
                  <a:pt x="3284" y="255"/>
                </a:moveTo>
                <a:lnTo>
                  <a:pt x="3293" y="255"/>
                </a:lnTo>
                <a:lnTo>
                  <a:pt x="3293" y="257"/>
                </a:lnTo>
                <a:lnTo>
                  <a:pt x="3284" y="257"/>
                </a:lnTo>
                <a:lnTo>
                  <a:pt x="3284" y="255"/>
                </a:lnTo>
                <a:close/>
                <a:moveTo>
                  <a:pt x="3296" y="255"/>
                </a:moveTo>
                <a:lnTo>
                  <a:pt x="3306" y="255"/>
                </a:lnTo>
                <a:lnTo>
                  <a:pt x="3306" y="257"/>
                </a:lnTo>
                <a:lnTo>
                  <a:pt x="3296" y="257"/>
                </a:lnTo>
                <a:lnTo>
                  <a:pt x="3296" y="255"/>
                </a:lnTo>
                <a:close/>
                <a:moveTo>
                  <a:pt x="3309" y="255"/>
                </a:moveTo>
                <a:lnTo>
                  <a:pt x="3318" y="255"/>
                </a:lnTo>
                <a:lnTo>
                  <a:pt x="3318" y="257"/>
                </a:lnTo>
                <a:lnTo>
                  <a:pt x="3309" y="257"/>
                </a:lnTo>
                <a:lnTo>
                  <a:pt x="3309" y="255"/>
                </a:lnTo>
                <a:close/>
                <a:moveTo>
                  <a:pt x="3321" y="255"/>
                </a:moveTo>
                <a:lnTo>
                  <a:pt x="3331" y="255"/>
                </a:lnTo>
                <a:lnTo>
                  <a:pt x="3331" y="257"/>
                </a:lnTo>
                <a:lnTo>
                  <a:pt x="3321" y="257"/>
                </a:lnTo>
                <a:lnTo>
                  <a:pt x="3321" y="255"/>
                </a:lnTo>
                <a:close/>
                <a:moveTo>
                  <a:pt x="3334" y="255"/>
                </a:moveTo>
                <a:lnTo>
                  <a:pt x="3343" y="255"/>
                </a:lnTo>
                <a:lnTo>
                  <a:pt x="3343" y="257"/>
                </a:lnTo>
                <a:lnTo>
                  <a:pt x="3334" y="257"/>
                </a:lnTo>
                <a:lnTo>
                  <a:pt x="3334" y="255"/>
                </a:lnTo>
                <a:close/>
                <a:moveTo>
                  <a:pt x="3346" y="255"/>
                </a:moveTo>
                <a:lnTo>
                  <a:pt x="3356" y="255"/>
                </a:lnTo>
                <a:lnTo>
                  <a:pt x="3356" y="257"/>
                </a:lnTo>
                <a:lnTo>
                  <a:pt x="3346" y="257"/>
                </a:lnTo>
                <a:lnTo>
                  <a:pt x="3346" y="255"/>
                </a:lnTo>
                <a:close/>
                <a:moveTo>
                  <a:pt x="3359" y="255"/>
                </a:moveTo>
                <a:lnTo>
                  <a:pt x="3368" y="255"/>
                </a:lnTo>
                <a:lnTo>
                  <a:pt x="3368" y="257"/>
                </a:lnTo>
                <a:lnTo>
                  <a:pt x="3359" y="257"/>
                </a:lnTo>
                <a:lnTo>
                  <a:pt x="3359" y="255"/>
                </a:lnTo>
                <a:close/>
                <a:moveTo>
                  <a:pt x="3371" y="255"/>
                </a:moveTo>
                <a:lnTo>
                  <a:pt x="3380" y="255"/>
                </a:lnTo>
                <a:lnTo>
                  <a:pt x="3380" y="257"/>
                </a:lnTo>
                <a:lnTo>
                  <a:pt x="3371" y="257"/>
                </a:lnTo>
                <a:lnTo>
                  <a:pt x="3371" y="255"/>
                </a:lnTo>
                <a:close/>
                <a:moveTo>
                  <a:pt x="3384" y="255"/>
                </a:moveTo>
                <a:lnTo>
                  <a:pt x="3393" y="255"/>
                </a:lnTo>
                <a:lnTo>
                  <a:pt x="3393" y="257"/>
                </a:lnTo>
                <a:lnTo>
                  <a:pt x="3384" y="257"/>
                </a:lnTo>
                <a:lnTo>
                  <a:pt x="3384" y="255"/>
                </a:lnTo>
                <a:close/>
                <a:moveTo>
                  <a:pt x="3396" y="255"/>
                </a:moveTo>
                <a:lnTo>
                  <a:pt x="3405" y="255"/>
                </a:lnTo>
                <a:lnTo>
                  <a:pt x="3405" y="257"/>
                </a:lnTo>
                <a:lnTo>
                  <a:pt x="3396" y="257"/>
                </a:lnTo>
                <a:lnTo>
                  <a:pt x="3396" y="255"/>
                </a:lnTo>
                <a:close/>
                <a:moveTo>
                  <a:pt x="3408" y="255"/>
                </a:moveTo>
                <a:lnTo>
                  <a:pt x="3418" y="255"/>
                </a:lnTo>
                <a:lnTo>
                  <a:pt x="3418" y="257"/>
                </a:lnTo>
                <a:lnTo>
                  <a:pt x="3408" y="257"/>
                </a:lnTo>
                <a:lnTo>
                  <a:pt x="3408" y="255"/>
                </a:lnTo>
                <a:close/>
                <a:moveTo>
                  <a:pt x="3421" y="255"/>
                </a:moveTo>
                <a:lnTo>
                  <a:pt x="3430" y="255"/>
                </a:lnTo>
                <a:lnTo>
                  <a:pt x="3430" y="257"/>
                </a:lnTo>
                <a:lnTo>
                  <a:pt x="3421" y="257"/>
                </a:lnTo>
                <a:lnTo>
                  <a:pt x="3421" y="255"/>
                </a:lnTo>
                <a:close/>
                <a:moveTo>
                  <a:pt x="3433" y="255"/>
                </a:moveTo>
                <a:lnTo>
                  <a:pt x="3443" y="255"/>
                </a:lnTo>
                <a:lnTo>
                  <a:pt x="3443" y="257"/>
                </a:lnTo>
                <a:lnTo>
                  <a:pt x="3433" y="257"/>
                </a:lnTo>
                <a:lnTo>
                  <a:pt x="3433" y="255"/>
                </a:lnTo>
                <a:close/>
                <a:moveTo>
                  <a:pt x="3446" y="255"/>
                </a:moveTo>
                <a:lnTo>
                  <a:pt x="3455" y="255"/>
                </a:lnTo>
                <a:lnTo>
                  <a:pt x="3455" y="257"/>
                </a:lnTo>
                <a:lnTo>
                  <a:pt x="3446" y="257"/>
                </a:lnTo>
                <a:lnTo>
                  <a:pt x="3446" y="255"/>
                </a:lnTo>
                <a:close/>
                <a:moveTo>
                  <a:pt x="3458" y="255"/>
                </a:moveTo>
                <a:lnTo>
                  <a:pt x="3467" y="255"/>
                </a:lnTo>
                <a:lnTo>
                  <a:pt x="3467" y="257"/>
                </a:lnTo>
                <a:lnTo>
                  <a:pt x="3458" y="257"/>
                </a:lnTo>
                <a:lnTo>
                  <a:pt x="3458" y="255"/>
                </a:lnTo>
                <a:close/>
                <a:moveTo>
                  <a:pt x="3471" y="255"/>
                </a:moveTo>
                <a:lnTo>
                  <a:pt x="3480" y="255"/>
                </a:lnTo>
                <a:lnTo>
                  <a:pt x="3480" y="257"/>
                </a:lnTo>
                <a:lnTo>
                  <a:pt x="3471" y="257"/>
                </a:lnTo>
                <a:lnTo>
                  <a:pt x="3471" y="255"/>
                </a:lnTo>
                <a:close/>
                <a:moveTo>
                  <a:pt x="3483" y="255"/>
                </a:moveTo>
                <a:lnTo>
                  <a:pt x="3492" y="255"/>
                </a:lnTo>
                <a:lnTo>
                  <a:pt x="3492" y="257"/>
                </a:lnTo>
                <a:lnTo>
                  <a:pt x="3483" y="257"/>
                </a:lnTo>
                <a:lnTo>
                  <a:pt x="3483" y="255"/>
                </a:lnTo>
                <a:close/>
                <a:moveTo>
                  <a:pt x="3495" y="255"/>
                </a:moveTo>
                <a:lnTo>
                  <a:pt x="3505" y="255"/>
                </a:lnTo>
                <a:lnTo>
                  <a:pt x="3505" y="257"/>
                </a:lnTo>
                <a:lnTo>
                  <a:pt x="3495" y="257"/>
                </a:lnTo>
                <a:lnTo>
                  <a:pt x="3495" y="255"/>
                </a:lnTo>
                <a:close/>
                <a:moveTo>
                  <a:pt x="3508" y="255"/>
                </a:moveTo>
                <a:lnTo>
                  <a:pt x="3517" y="255"/>
                </a:lnTo>
                <a:lnTo>
                  <a:pt x="3517" y="257"/>
                </a:lnTo>
                <a:lnTo>
                  <a:pt x="3508" y="257"/>
                </a:lnTo>
                <a:lnTo>
                  <a:pt x="3508" y="255"/>
                </a:lnTo>
                <a:close/>
                <a:moveTo>
                  <a:pt x="3520" y="255"/>
                </a:moveTo>
                <a:lnTo>
                  <a:pt x="3530" y="255"/>
                </a:lnTo>
                <a:lnTo>
                  <a:pt x="3530" y="257"/>
                </a:lnTo>
                <a:lnTo>
                  <a:pt x="3520" y="257"/>
                </a:lnTo>
                <a:lnTo>
                  <a:pt x="3520" y="255"/>
                </a:lnTo>
                <a:close/>
                <a:moveTo>
                  <a:pt x="3533" y="255"/>
                </a:moveTo>
                <a:lnTo>
                  <a:pt x="3542" y="255"/>
                </a:lnTo>
                <a:lnTo>
                  <a:pt x="3542" y="257"/>
                </a:lnTo>
                <a:lnTo>
                  <a:pt x="3533" y="257"/>
                </a:lnTo>
                <a:lnTo>
                  <a:pt x="3533" y="255"/>
                </a:lnTo>
                <a:close/>
                <a:moveTo>
                  <a:pt x="3545" y="255"/>
                </a:moveTo>
                <a:lnTo>
                  <a:pt x="3555" y="255"/>
                </a:lnTo>
                <a:lnTo>
                  <a:pt x="3555" y="257"/>
                </a:lnTo>
                <a:lnTo>
                  <a:pt x="3545" y="257"/>
                </a:lnTo>
                <a:lnTo>
                  <a:pt x="3545" y="255"/>
                </a:lnTo>
                <a:close/>
                <a:moveTo>
                  <a:pt x="3558" y="255"/>
                </a:moveTo>
                <a:lnTo>
                  <a:pt x="3567" y="255"/>
                </a:lnTo>
                <a:lnTo>
                  <a:pt x="3567" y="257"/>
                </a:lnTo>
                <a:lnTo>
                  <a:pt x="3558" y="257"/>
                </a:lnTo>
                <a:lnTo>
                  <a:pt x="3558" y="255"/>
                </a:lnTo>
                <a:close/>
                <a:moveTo>
                  <a:pt x="3570" y="255"/>
                </a:moveTo>
                <a:lnTo>
                  <a:pt x="3579" y="255"/>
                </a:lnTo>
                <a:lnTo>
                  <a:pt x="3579" y="257"/>
                </a:lnTo>
                <a:lnTo>
                  <a:pt x="3570" y="257"/>
                </a:lnTo>
                <a:lnTo>
                  <a:pt x="3570" y="255"/>
                </a:lnTo>
                <a:close/>
                <a:moveTo>
                  <a:pt x="3583" y="255"/>
                </a:moveTo>
                <a:lnTo>
                  <a:pt x="3592" y="255"/>
                </a:lnTo>
                <a:lnTo>
                  <a:pt x="3592" y="257"/>
                </a:lnTo>
                <a:lnTo>
                  <a:pt x="3583" y="257"/>
                </a:lnTo>
                <a:lnTo>
                  <a:pt x="3583" y="255"/>
                </a:lnTo>
                <a:close/>
                <a:moveTo>
                  <a:pt x="3595" y="255"/>
                </a:moveTo>
                <a:lnTo>
                  <a:pt x="3604" y="255"/>
                </a:lnTo>
                <a:lnTo>
                  <a:pt x="3604" y="257"/>
                </a:lnTo>
                <a:lnTo>
                  <a:pt x="3595" y="257"/>
                </a:lnTo>
                <a:lnTo>
                  <a:pt x="3595" y="255"/>
                </a:lnTo>
                <a:close/>
                <a:moveTo>
                  <a:pt x="3607" y="255"/>
                </a:moveTo>
                <a:lnTo>
                  <a:pt x="3617" y="255"/>
                </a:lnTo>
                <a:lnTo>
                  <a:pt x="3617" y="257"/>
                </a:lnTo>
                <a:lnTo>
                  <a:pt x="3607" y="257"/>
                </a:lnTo>
                <a:lnTo>
                  <a:pt x="3607" y="255"/>
                </a:lnTo>
                <a:close/>
                <a:moveTo>
                  <a:pt x="3620" y="255"/>
                </a:moveTo>
                <a:lnTo>
                  <a:pt x="3629" y="255"/>
                </a:lnTo>
                <a:lnTo>
                  <a:pt x="3629" y="257"/>
                </a:lnTo>
                <a:lnTo>
                  <a:pt x="3620" y="257"/>
                </a:lnTo>
                <a:lnTo>
                  <a:pt x="3620" y="255"/>
                </a:lnTo>
                <a:close/>
                <a:moveTo>
                  <a:pt x="3632" y="255"/>
                </a:moveTo>
                <a:lnTo>
                  <a:pt x="3642" y="255"/>
                </a:lnTo>
                <a:lnTo>
                  <a:pt x="3642" y="257"/>
                </a:lnTo>
                <a:lnTo>
                  <a:pt x="3632" y="257"/>
                </a:lnTo>
                <a:lnTo>
                  <a:pt x="3632" y="255"/>
                </a:lnTo>
                <a:close/>
                <a:moveTo>
                  <a:pt x="3645" y="255"/>
                </a:moveTo>
                <a:lnTo>
                  <a:pt x="3654" y="255"/>
                </a:lnTo>
                <a:lnTo>
                  <a:pt x="3654" y="257"/>
                </a:lnTo>
                <a:lnTo>
                  <a:pt x="3645" y="257"/>
                </a:lnTo>
                <a:lnTo>
                  <a:pt x="3645" y="255"/>
                </a:lnTo>
                <a:close/>
                <a:moveTo>
                  <a:pt x="3657" y="255"/>
                </a:moveTo>
                <a:lnTo>
                  <a:pt x="3667" y="255"/>
                </a:lnTo>
                <a:lnTo>
                  <a:pt x="3667" y="257"/>
                </a:lnTo>
                <a:lnTo>
                  <a:pt x="3657" y="257"/>
                </a:lnTo>
                <a:lnTo>
                  <a:pt x="3657" y="255"/>
                </a:lnTo>
                <a:close/>
                <a:moveTo>
                  <a:pt x="3670" y="255"/>
                </a:moveTo>
                <a:lnTo>
                  <a:pt x="3679" y="255"/>
                </a:lnTo>
                <a:lnTo>
                  <a:pt x="3679" y="257"/>
                </a:lnTo>
                <a:lnTo>
                  <a:pt x="3670" y="257"/>
                </a:lnTo>
                <a:lnTo>
                  <a:pt x="3670" y="255"/>
                </a:lnTo>
                <a:close/>
                <a:moveTo>
                  <a:pt x="3682" y="255"/>
                </a:moveTo>
                <a:lnTo>
                  <a:pt x="3691" y="255"/>
                </a:lnTo>
                <a:lnTo>
                  <a:pt x="3691" y="257"/>
                </a:lnTo>
                <a:lnTo>
                  <a:pt x="3682" y="257"/>
                </a:lnTo>
                <a:lnTo>
                  <a:pt x="3682" y="255"/>
                </a:lnTo>
                <a:close/>
                <a:moveTo>
                  <a:pt x="3694" y="255"/>
                </a:moveTo>
                <a:lnTo>
                  <a:pt x="3704" y="255"/>
                </a:lnTo>
                <a:lnTo>
                  <a:pt x="3704" y="257"/>
                </a:lnTo>
                <a:lnTo>
                  <a:pt x="3694" y="257"/>
                </a:lnTo>
                <a:lnTo>
                  <a:pt x="3694" y="255"/>
                </a:lnTo>
                <a:close/>
                <a:moveTo>
                  <a:pt x="3707" y="255"/>
                </a:moveTo>
                <a:lnTo>
                  <a:pt x="3716" y="255"/>
                </a:lnTo>
                <a:lnTo>
                  <a:pt x="3716" y="257"/>
                </a:lnTo>
                <a:lnTo>
                  <a:pt x="3707" y="257"/>
                </a:lnTo>
                <a:lnTo>
                  <a:pt x="3707" y="255"/>
                </a:lnTo>
                <a:close/>
                <a:moveTo>
                  <a:pt x="3719" y="255"/>
                </a:moveTo>
                <a:lnTo>
                  <a:pt x="3729" y="255"/>
                </a:lnTo>
                <a:lnTo>
                  <a:pt x="3729" y="257"/>
                </a:lnTo>
                <a:lnTo>
                  <a:pt x="3719" y="257"/>
                </a:lnTo>
                <a:lnTo>
                  <a:pt x="3719" y="255"/>
                </a:lnTo>
                <a:close/>
                <a:moveTo>
                  <a:pt x="3732" y="255"/>
                </a:moveTo>
                <a:lnTo>
                  <a:pt x="3741" y="255"/>
                </a:lnTo>
                <a:lnTo>
                  <a:pt x="3741" y="257"/>
                </a:lnTo>
                <a:lnTo>
                  <a:pt x="3732" y="257"/>
                </a:lnTo>
                <a:lnTo>
                  <a:pt x="3732" y="255"/>
                </a:lnTo>
                <a:close/>
                <a:moveTo>
                  <a:pt x="3744" y="255"/>
                </a:moveTo>
                <a:lnTo>
                  <a:pt x="3754" y="255"/>
                </a:lnTo>
                <a:lnTo>
                  <a:pt x="3754" y="257"/>
                </a:lnTo>
                <a:lnTo>
                  <a:pt x="3744" y="257"/>
                </a:lnTo>
                <a:lnTo>
                  <a:pt x="3744" y="255"/>
                </a:lnTo>
                <a:close/>
                <a:moveTo>
                  <a:pt x="3757" y="255"/>
                </a:moveTo>
                <a:lnTo>
                  <a:pt x="3766" y="255"/>
                </a:lnTo>
                <a:lnTo>
                  <a:pt x="3766" y="257"/>
                </a:lnTo>
                <a:lnTo>
                  <a:pt x="3757" y="257"/>
                </a:lnTo>
                <a:lnTo>
                  <a:pt x="3757" y="255"/>
                </a:lnTo>
                <a:close/>
                <a:moveTo>
                  <a:pt x="3769" y="255"/>
                </a:moveTo>
                <a:lnTo>
                  <a:pt x="3778" y="255"/>
                </a:lnTo>
                <a:lnTo>
                  <a:pt x="3778" y="257"/>
                </a:lnTo>
                <a:lnTo>
                  <a:pt x="3769" y="257"/>
                </a:lnTo>
                <a:lnTo>
                  <a:pt x="3769" y="255"/>
                </a:lnTo>
                <a:close/>
                <a:moveTo>
                  <a:pt x="3782" y="255"/>
                </a:moveTo>
                <a:lnTo>
                  <a:pt x="3791" y="255"/>
                </a:lnTo>
                <a:lnTo>
                  <a:pt x="3791" y="257"/>
                </a:lnTo>
                <a:lnTo>
                  <a:pt x="3782" y="257"/>
                </a:lnTo>
                <a:lnTo>
                  <a:pt x="3782" y="255"/>
                </a:lnTo>
                <a:close/>
                <a:moveTo>
                  <a:pt x="3794" y="255"/>
                </a:moveTo>
                <a:lnTo>
                  <a:pt x="3800" y="255"/>
                </a:lnTo>
                <a:lnTo>
                  <a:pt x="3800" y="257"/>
                </a:lnTo>
                <a:lnTo>
                  <a:pt x="3794" y="257"/>
                </a:lnTo>
                <a:lnTo>
                  <a:pt x="3794" y="255"/>
                </a:lnTo>
                <a:close/>
                <a:moveTo>
                  <a:pt x="0" y="0"/>
                </a:moveTo>
                <a:lnTo>
                  <a:pt x="10" y="0"/>
                </a:lnTo>
                <a:lnTo>
                  <a:pt x="10" y="3"/>
                </a:lnTo>
                <a:lnTo>
                  <a:pt x="0" y="3"/>
                </a:lnTo>
                <a:lnTo>
                  <a:pt x="0" y="0"/>
                </a:lnTo>
                <a:close/>
                <a:moveTo>
                  <a:pt x="13" y="0"/>
                </a:moveTo>
                <a:lnTo>
                  <a:pt x="22" y="0"/>
                </a:lnTo>
                <a:lnTo>
                  <a:pt x="22" y="3"/>
                </a:lnTo>
                <a:lnTo>
                  <a:pt x="13" y="3"/>
                </a:lnTo>
                <a:lnTo>
                  <a:pt x="13" y="0"/>
                </a:lnTo>
                <a:close/>
                <a:moveTo>
                  <a:pt x="25" y="0"/>
                </a:moveTo>
                <a:lnTo>
                  <a:pt x="35" y="0"/>
                </a:lnTo>
                <a:lnTo>
                  <a:pt x="35" y="3"/>
                </a:lnTo>
                <a:lnTo>
                  <a:pt x="25" y="3"/>
                </a:lnTo>
                <a:lnTo>
                  <a:pt x="25" y="0"/>
                </a:lnTo>
                <a:close/>
                <a:moveTo>
                  <a:pt x="38" y="0"/>
                </a:moveTo>
                <a:lnTo>
                  <a:pt x="47" y="0"/>
                </a:lnTo>
                <a:lnTo>
                  <a:pt x="47" y="3"/>
                </a:lnTo>
                <a:lnTo>
                  <a:pt x="38" y="3"/>
                </a:lnTo>
                <a:lnTo>
                  <a:pt x="38" y="0"/>
                </a:lnTo>
                <a:close/>
                <a:moveTo>
                  <a:pt x="50" y="0"/>
                </a:moveTo>
                <a:lnTo>
                  <a:pt x="59" y="0"/>
                </a:lnTo>
                <a:lnTo>
                  <a:pt x="59" y="3"/>
                </a:lnTo>
                <a:lnTo>
                  <a:pt x="50" y="3"/>
                </a:lnTo>
                <a:lnTo>
                  <a:pt x="50" y="0"/>
                </a:lnTo>
                <a:close/>
                <a:moveTo>
                  <a:pt x="63" y="0"/>
                </a:moveTo>
                <a:lnTo>
                  <a:pt x="72" y="0"/>
                </a:lnTo>
                <a:lnTo>
                  <a:pt x="72" y="3"/>
                </a:lnTo>
                <a:lnTo>
                  <a:pt x="63" y="3"/>
                </a:lnTo>
                <a:lnTo>
                  <a:pt x="63" y="0"/>
                </a:lnTo>
                <a:close/>
                <a:moveTo>
                  <a:pt x="75" y="0"/>
                </a:moveTo>
                <a:lnTo>
                  <a:pt x="84" y="0"/>
                </a:lnTo>
                <a:lnTo>
                  <a:pt x="84" y="3"/>
                </a:lnTo>
                <a:lnTo>
                  <a:pt x="75" y="3"/>
                </a:lnTo>
                <a:lnTo>
                  <a:pt x="75" y="0"/>
                </a:lnTo>
                <a:close/>
                <a:moveTo>
                  <a:pt x="87" y="0"/>
                </a:moveTo>
                <a:lnTo>
                  <a:pt x="97" y="0"/>
                </a:lnTo>
                <a:lnTo>
                  <a:pt x="97" y="3"/>
                </a:lnTo>
                <a:lnTo>
                  <a:pt x="87" y="3"/>
                </a:lnTo>
                <a:lnTo>
                  <a:pt x="87" y="0"/>
                </a:lnTo>
                <a:close/>
                <a:moveTo>
                  <a:pt x="100" y="0"/>
                </a:moveTo>
                <a:lnTo>
                  <a:pt x="109" y="0"/>
                </a:lnTo>
                <a:lnTo>
                  <a:pt x="109" y="3"/>
                </a:lnTo>
                <a:lnTo>
                  <a:pt x="100" y="3"/>
                </a:lnTo>
                <a:lnTo>
                  <a:pt x="100" y="0"/>
                </a:lnTo>
                <a:close/>
                <a:moveTo>
                  <a:pt x="112" y="0"/>
                </a:moveTo>
                <a:lnTo>
                  <a:pt x="122" y="0"/>
                </a:lnTo>
                <a:lnTo>
                  <a:pt x="122" y="3"/>
                </a:lnTo>
                <a:lnTo>
                  <a:pt x="112" y="3"/>
                </a:lnTo>
                <a:lnTo>
                  <a:pt x="112" y="0"/>
                </a:lnTo>
                <a:close/>
                <a:moveTo>
                  <a:pt x="125" y="0"/>
                </a:moveTo>
                <a:lnTo>
                  <a:pt x="134" y="0"/>
                </a:lnTo>
                <a:lnTo>
                  <a:pt x="134" y="3"/>
                </a:lnTo>
                <a:lnTo>
                  <a:pt x="125" y="3"/>
                </a:lnTo>
                <a:lnTo>
                  <a:pt x="125" y="0"/>
                </a:lnTo>
                <a:close/>
                <a:moveTo>
                  <a:pt x="137" y="0"/>
                </a:moveTo>
                <a:lnTo>
                  <a:pt x="146" y="0"/>
                </a:lnTo>
                <a:lnTo>
                  <a:pt x="146" y="3"/>
                </a:lnTo>
                <a:lnTo>
                  <a:pt x="137" y="3"/>
                </a:lnTo>
                <a:lnTo>
                  <a:pt x="137" y="0"/>
                </a:lnTo>
                <a:close/>
                <a:moveTo>
                  <a:pt x="150" y="0"/>
                </a:moveTo>
                <a:lnTo>
                  <a:pt x="159" y="0"/>
                </a:lnTo>
                <a:lnTo>
                  <a:pt x="159" y="3"/>
                </a:lnTo>
                <a:lnTo>
                  <a:pt x="150" y="3"/>
                </a:lnTo>
                <a:lnTo>
                  <a:pt x="150" y="0"/>
                </a:lnTo>
                <a:close/>
                <a:moveTo>
                  <a:pt x="162" y="0"/>
                </a:moveTo>
                <a:lnTo>
                  <a:pt x="171" y="0"/>
                </a:lnTo>
                <a:lnTo>
                  <a:pt x="171" y="3"/>
                </a:lnTo>
                <a:lnTo>
                  <a:pt x="162" y="3"/>
                </a:lnTo>
                <a:lnTo>
                  <a:pt x="162" y="0"/>
                </a:lnTo>
                <a:close/>
                <a:moveTo>
                  <a:pt x="174" y="0"/>
                </a:moveTo>
                <a:lnTo>
                  <a:pt x="184" y="0"/>
                </a:lnTo>
                <a:lnTo>
                  <a:pt x="184" y="3"/>
                </a:lnTo>
                <a:lnTo>
                  <a:pt x="174" y="3"/>
                </a:lnTo>
                <a:lnTo>
                  <a:pt x="174" y="0"/>
                </a:lnTo>
                <a:close/>
                <a:moveTo>
                  <a:pt x="187" y="0"/>
                </a:moveTo>
                <a:lnTo>
                  <a:pt x="196" y="0"/>
                </a:lnTo>
                <a:lnTo>
                  <a:pt x="196" y="3"/>
                </a:lnTo>
                <a:lnTo>
                  <a:pt x="187" y="3"/>
                </a:lnTo>
                <a:lnTo>
                  <a:pt x="187" y="0"/>
                </a:lnTo>
                <a:close/>
                <a:moveTo>
                  <a:pt x="199" y="0"/>
                </a:moveTo>
                <a:lnTo>
                  <a:pt x="209" y="0"/>
                </a:lnTo>
                <a:lnTo>
                  <a:pt x="209" y="3"/>
                </a:lnTo>
                <a:lnTo>
                  <a:pt x="199" y="3"/>
                </a:lnTo>
                <a:lnTo>
                  <a:pt x="199" y="0"/>
                </a:lnTo>
                <a:close/>
                <a:moveTo>
                  <a:pt x="212" y="0"/>
                </a:moveTo>
                <a:lnTo>
                  <a:pt x="221" y="0"/>
                </a:lnTo>
                <a:lnTo>
                  <a:pt x="221" y="3"/>
                </a:lnTo>
                <a:lnTo>
                  <a:pt x="212" y="3"/>
                </a:lnTo>
                <a:lnTo>
                  <a:pt x="212" y="0"/>
                </a:lnTo>
                <a:close/>
                <a:moveTo>
                  <a:pt x="224" y="0"/>
                </a:moveTo>
                <a:lnTo>
                  <a:pt x="234" y="0"/>
                </a:lnTo>
                <a:lnTo>
                  <a:pt x="234" y="3"/>
                </a:lnTo>
                <a:lnTo>
                  <a:pt x="224" y="3"/>
                </a:lnTo>
                <a:lnTo>
                  <a:pt x="224" y="0"/>
                </a:lnTo>
                <a:close/>
                <a:moveTo>
                  <a:pt x="237" y="0"/>
                </a:moveTo>
                <a:lnTo>
                  <a:pt x="246" y="0"/>
                </a:lnTo>
                <a:lnTo>
                  <a:pt x="246" y="3"/>
                </a:lnTo>
                <a:lnTo>
                  <a:pt x="237" y="3"/>
                </a:lnTo>
                <a:lnTo>
                  <a:pt x="237" y="0"/>
                </a:lnTo>
                <a:close/>
                <a:moveTo>
                  <a:pt x="249" y="0"/>
                </a:moveTo>
                <a:lnTo>
                  <a:pt x="258" y="0"/>
                </a:lnTo>
                <a:lnTo>
                  <a:pt x="258" y="3"/>
                </a:lnTo>
                <a:lnTo>
                  <a:pt x="249" y="3"/>
                </a:lnTo>
                <a:lnTo>
                  <a:pt x="249" y="0"/>
                </a:lnTo>
                <a:close/>
                <a:moveTo>
                  <a:pt x="262" y="0"/>
                </a:moveTo>
                <a:lnTo>
                  <a:pt x="271" y="0"/>
                </a:lnTo>
                <a:lnTo>
                  <a:pt x="271" y="3"/>
                </a:lnTo>
                <a:lnTo>
                  <a:pt x="262" y="3"/>
                </a:lnTo>
                <a:lnTo>
                  <a:pt x="262" y="0"/>
                </a:lnTo>
                <a:close/>
                <a:moveTo>
                  <a:pt x="274" y="0"/>
                </a:moveTo>
                <a:lnTo>
                  <a:pt x="283" y="0"/>
                </a:lnTo>
                <a:lnTo>
                  <a:pt x="283" y="3"/>
                </a:lnTo>
                <a:lnTo>
                  <a:pt x="274" y="3"/>
                </a:lnTo>
                <a:lnTo>
                  <a:pt x="274" y="0"/>
                </a:lnTo>
                <a:close/>
                <a:moveTo>
                  <a:pt x="286" y="0"/>
                </a:moveTo>
                <a:lnTo>
                  <a:pt x="296" y="0"/>
                </a:lnTo>
                <a:lnTo>
                  <a:pt x="296" y="3"/>
                </a:lnTo>
                <a:lnTo>
                  <a:pt x="286" y="3"/>
                </a:lnTo>
                <a:lnTo>
                  <a:pt x="286" y="0"/>
                </a:lnTo>
                <a:close/>
                <a:moveTo>
                  <a:pt x="299" y="0"/>
                </a:moveTo>
                <a:lnTo>
                  <a:pt x="308" y="0"/>
                </a:lnTo>
                <a:lnTo>
                  <a:pt x="308" y="3"/>
                </a:lnTo>
                <a:lnTo>
                  <a:pt x="299" y="3"/>
                </a:lnTo>
                <a:lnTo>
                  <a:pt x="299" y="0"/>
                </a:lnTo>
                <a:close/>
                <a:moveTo>
                  <a:pt x="311" y="0"/>
                </a:moveTo>
                <a:lnTo>
                  <a:pt x="321" y="0"/>
                </a:lnTo>
                <a:lnTo>
                  <a:pt x="321" y="3"/>
                </a:lnTo>
                <a:lnTo>
                  <a:pt x="311" y="3"/>
                </a:lnTo>
                <a:lnTo>
                  <a:pt x="311" y="0"/>
                </a:lnTo>
                <a:close/>
                <a:moveTo>
                  <a:pt x="324" y="0"/>
                </a:moveTo>
                <a:lnTo>
                  <a:pt x="333" y="0"/>
                </a:lnTo>
                <a:lnTo>
                  <a:pt x="333" y="3"/>
                </a:lnTo>
                <a:lnTo>
                  <a:pt x="324" y="3"/>
                </a:lnTo>
                <a:lnTo>
                  <a:pt x="324" y="0"/>
                </a:lnTo>
                <a:close/>
                <a:moveTo>
                  <a:pt x="336" y="0"/>
                </a:moveTo>
                <a:lnTo>
                  <a:pt x="346" y="0"/>
                </a:lnTo>
                <a:lnTo>
                  <a:pt x="346" y="3"/>
                </a:lnTo>
                <a:lnTo>
                  <a:pt x="336" y="3"/>
                </a:lnTo>
                <a:lnTo>
                  <a:pt x="336" y="0"/>
                </a:lnTo>
                <a:close/>
                <a:moveTo>
                  <a:pt x="349" y="0"/>
                </a:moveTo>
                <a:lnTo>
                  <a:pt x="358" y="0"/>
                </a:lnTo>
                <a:lnTo>
                  <a:pt x="358" y="3"/>
                </a:lnTo>
                <a:lnTo>
                  <a:pt x="349" y="3"/>
                </a:lnTo>
                <a:lnTo>
                  <a:pt x="349" y="0"/>
                </a:lnTo>
                <a:close/>
                <a:moveTo>
                  <a:pt x="361" y="0"/>
                </a:moveTo>
                <a:lnTo>
                  <a:pt x="370" y="0"/>
                </a:lnTo>
                <a:lnTo>
                  <a:pt x="370" y="3"/>
                </a:lnTo>
                <a:lnTo>
                  <a:pt x="361" y="3"/>
                </a:lnTo>
                <a:lnTo>
                  <a:pt x="361" y="0"/>
                </a:lnTo>
                <a:close/>
                <a:moveTo>
                  <a:pt x="373" y="0"/>
                </a:moveTo>
                <a:lnTo>
                  <a:pt x="383" y="0"/>
                </a:lnTo>
                <a:lnTo>
                  <a:pt x="383" y="3"/>
                </a:lnTo>
                <a:lnTo>
                  <a:pt x="373" y="3"/>
                </a:lnTo>
                <a:lnTo>
                  <a:pt x="373" y="0"/>
                </a:lnTo>
                <a:close/>
                <a:moveTo>
                  <a:pt x="386" y="0"/>
                </a:moveTo>
                <a:lnTo>
                  <a:pt x="395" y="0"/>
                </a:lnTo>
                <a:lnTo>
                  <a:pt x="395" y="3"/>
                </a:lnTo>
                <a:lnTo>
                  <a:pt x="386" y="3"/>
                </a:lnTo>
                <a:lnTo>
                  <a:pt x="386" y="0"/>
                </a:lnTo>
                <a:close/>
                <a:moveTo>
                  <a:pt x="398" y="0"/>
                </a:moveTo>
                <a:lnTo>
                  <a:pt x="408" y="0"/>
                </a:lnTo>
                <a:lnTo>
                  <a:pt x="408" y="3"/>
                </a:lnTo>
                <a:lnTo>
                  <a:pt x="398" y="3"/>
                </a:lnTo>
                <a:lnTo>
                  <a:pt x="398" y="0"/>
                </a:lnTo>
                <a:close/>
                <a:moveTo>
                  <a:pt x="411" y="0"/>
                </a:moveTo>
                <a:lnTo>
                  <a:pt x="420" y="0"/>
                </a:lnTo>
                <a:lnTo>
                  <a:pt x="420" y="3"/>
                </a:lnTo>
                <a:lnTo>
                  <a:pt x="411" y="3"/>
                </a:lnTo>
                <a:lnTo>
                  <a:pt x="411" y="0"/>
                </a:lnTo>
                <a:close/>
                <a:moveTo>
                  <a:pt x="423" y="0"/>
                </a:moveTo>
                <a:lnTo>
                  <a:pt x="433" y="0"/>
                </a:lnTo>
                <a:lnTo>
                  <a:pt x="433" y="3"/>
                </a:lnTo>
                <a:lnTo>
                  <a:pt x="423" y="3"/>
                </a:lnTo>
                <a:lnTo>
                  <a:pt x="423" y="0"/>
                </a:lnTo>
                <a:close/>
                <a:moveTo>
                  <a:pt x="436" y="0"/>
                </a:moveTo>
                <a:lnTo>
                  <a:pt x="445" y="0"/>
                </a:lnTo>
                <a:lnTo>
                  <a:pt x="445" y="3"/>
                </a:lnTo>
                <a:lnTo>
                  <a:pt x="436" y="3"/>
                </a:lnTo>
                <a:lnTo>
                  <a:pt x="436" y="0"/>
                </a:lnTo>
                <a:close/>
                <a:moveTo>
                  <a:pt x="448" y="0"/>
                </a:moveTo>
                <a:lnTo>
                  <a:pt x="457" y="0"/>
                </a:lnTo>
                <a:lnTo>
                  <a:pt x="457" y="3"/>
                </a:lnTo>
                <a:lnTo>
                  <a:pt x="448" y="3"/>
                </a:lnTo>
                <a:lnTo>
                  <a:pt x="448" y="0"/>
                </a:lnTo>
                <a:close/>
                <a:moveTo>
                  <a:pt x="461" y="0"/>
                </a:moveTo>
                <a:lnTo>
                  <a:pt x="470" y="0"/>
                </a:lnTo>
                <a:lnTo>
                  <a:pt x="470" y="3"/>
                </a:lnTo>
                <a:lnTo>
                  <a:pt x="461" y="3"/>
                </a:lnTo>
                <a:lnTo>
                  <a:pt x="461" y="0"/>
                </a:lnTo>
                <a:close/>
                <a:moveTo>
                  <a:pt x="473" y="0"/>
                </a:moveTo>
                <a:lnTo>
                  <a:pt x="482" y="0"/>
                </a:lnTo>
                <a:lnTo>
                  <a:pt x="482" y="3"/>
                </a:lnTo>
                <a:lnTo>
                  <a:pt x="473" y="3"/>
                </a:lnTo>
                <a:lnTo>
                  <a:pt x="473" y="0"/>
                </a:lnTo>
                <a:close/>
                <a:moveTo>
                  <a:pt x="485" y="0"/>
                </a:moveTo>
                <a:lnTo>
                  <a:pt x="495" y="0"/>
                </a:lnTo>
                <a:lnTo>
                  <a:pt x="495" y="3"/>
                </a:lnTo>
                <a:lnTo>
                  <a:pt x="485" y="3"/>
                </a:lnTo>
                <a:lnTo>
                  <a:pt x="485" y="0"/>
                </a:lnTo>
                <a:close/>
                <a:moveTo>
                  <a:pt x="498" y="0"/>
                </a:moveTo>
                <a:lnTo>
                  <a:pt x="507" y="0"/>
                </a:lnTo>
                <a:lnTo>
                  <a:pt x="507" y="3"/>
                </a:lnTo>
                <a:lnTo>
                  <a:pt x="498" y="3"/>
                </a:lnTo>
                <a:lnTo>
                  <a:pt x="498" y="0"/>
                </a:lnTo>
                <a:close/>
                <a:moveTo>
                  <a:pt x="510" y="0"/>
                </a:moveTo>
                <a:lnTo>
                  <a:pt x="520" y="0"/>
                </a:lnTo>
                <a:lnTo>
                  <a:pt x="520" y="3"/>
                </a:lnTo>
                <a:lnTo>
                  <a:pt x="510" y="3"/>
                </a:lnTo>
                <a:lnTo>
                  <a:pt x="510" y="0"/>
                </a:lnTo>
                <a:close/>
                <a:moveTo>
                  <a:pt x="523" y="0"/>
                </a:moveTo>
                <a:lnTo>
                  <a:pt x="532" y="0"/>
                </a:lnTo>
                <a:lnTo>
                  <a:pt x="532" y="3"/>
                </a:lnTo>
                <a:lnTo>
                  <a:pt x="523" y="3"/>
                </a:lnTo>
                <a:lnTo>
                  <a:pt x="523" y="0"/>
                </a:lnTo>
                <a:close/>
                <a:moveTo>
                  <a:pt x="535" y="0"/>
                </a:moveTo>
                <a:lnTo>
                  <a:pt x="545" y="0"/>
                </a:lnTo>
                <a:lnTo>
                  <a:pt x="545" y="3"/>
                </a:lnTo>
                <a:lnTo>
                  <a:pt x="535" y="3"/>
                </a:lnTo>
                <a:lnTo>
                  <a:pt x="535" y="0"/>
                </a:lnTo>
                <a:close/>
                <a:moveTo>
                  <a:pt x="548" y="0"/>
                </a:moveTo>
                <a:lnTo>
                  <a:pt x="557" y="0"/>
                </a:lnTo>
                <a:lnTo>
                  <a:pt x="557" y="3"/>
                </a:lnTo>
                <a:lnTo>
                  <a:pt x="548" y="3"/>
                </a:lnTo>
                <a:lnTo>
                  <a:pt x="548" y="0"/>
                </a:lnTo>
                <a:close/>
                <a:moveTo>
                  <a:pt x="560" y="0"/>
                </a:moveTo>
                <a:lnTo>
                  <a:pt x="569" y="0"/>
                </a:lnTo>
                <a:lnTo>
                  <a:pt x="569" y="3"/>
                </a:lnTo>
                <a:lnTo>
                  <a:pt x="560" y="3"/>
                </a:lnTo>
                <a:lnTo>
                  <a:pt x="560" y="0"/>
                </a:lnTo>
                <a:close/>
                <a:moveTo>
                  <a:pt x="573" y="0"/>
                </a:moveTo>
                <a:lnTo>
                  <a:pt x="582" y="0"/>
                </a:lnTo>
                <a:lnTo>
                  <a:pt x="582" y="3"/>
                </a:lnTo>
                <a:lnTo>
                  <a:pt x="573" y="3"/>
                </a:lnTo>
                <a:lnTo>
                  <a:pt x="573" y="0"/>
                </a:lnTo>
                <a:close/>
                <a:moveTo>
                  <a:pt x="585" y="0"/>
                </a:moveTo>
                <a:lnTo>
                  <a:pt x="594" y="0"/>
                </a:lnTo>
                <a:lnTo>
                  <a:pt x="594" y="3"/>
                </a:lnTo>
                <a:lnTo>
                  <a:pt x="585" y="3"/>
                </a:lnTo>
                <a:lnTo>
                  <a:pt x="585" y="0"/>
                </a:lnTo>
                <a:close/>
                <a:moveTo>
                  <a:pt x="597" y="0"/>
                </a:moveTo>
                <a:lnTo>
                  <a:pt x="607" y="0"/>
                </a:lnTo>
                <a:lnTo>
                  <a:pt x="607" y="3"/>
                </a:lnTo>
                <a:lnTo>
                  <a:pt x="597" y="3"/>
                </a:lnTo>
                <a:lnTo>
                  <a:pt x="597" y="0"/>
                </a:lnTo>
                <a:close/>
                <a:moveTo>
                  <a:pt x="610" y="0"/>
                </a:moveTo>
                <a:lnTo>
                  <a:pt x="619" y="0"/>
                </a:lnTo>
                <a:lnTo>
                  <a:pt x="619" y="3"/>
                </a:lnTo>
                <a:lnTo>
                  <a:pt x="610" y="3"/>
                </a:lnTo>
                <a:lnTo>
                  <a:pt x="610" y="0"/>
                </a:lnTo>
                <a:close/>
                <a:moveTo>
                  <a:pt x="622" y="0"/>
                </a:moveTo>
                <a:lnTo>
                  <a:pt x="632" y="0"/>
                </a:lnTo>
                <a:lnTo>
                  <a:pt x="632" y="3"/>
                </a:lnTo>
                <a:lnTo>
                  <a:pt x="622" y="3"/>
                </a:lnTo>
                <a:lnTo>
                  <a:pt x="622" y="0"/>
                </a:lnTo>
                <a:close/>
                <a:moveTo>
                  <a:pt x="635" y="0"/>
                </a:moveTo>
                <a:lnTo>
                  <a:pt x="644" y="0"/>
                </a:lnTo>
                <a:lnTo>
                  <a:pt x="644" y="3"/>
                </a:lnTo>
                <a:lnTo>
                  <a:pt x="635" y="3"/>
                </a:lnTo>
                <a:lnTo>
                  <a:pt x="635" y="0"/>
                </a:lnTo>
                <a:close/>
                <a:moveTo>
                  <a:pt x="647" y="0"/>
                </a:moveTo>
                <a:lnTo>
                  <a:pt x="656" y="0"/>
                </a:lnTo>
                <a:lnTo>
                  <a:pt x="656" y="3"/>
                </a:lnTo>
                <a:lnTo>
                  <a:pt x="647" y="3"/>
                </a:lnTo>
                <a:lnTo>
                  <a:pt x="647" y="0"/>
                </a:lnTo>
                <a:close/>
                <a:moveTo>
                  <a:pt x="660" y="0"/>
                </a:moveTo>
                <a:lnTo>
                  <a:pt x="669" y="0"/>
                </a:lnTo>
                <a:lnTo>
                  <a:pt x="669" y="3"/>
                </a:lnTo>
                <a:lnTo>
                  <a:pt x="660" y="3"/>
                </a:lnTo>
                <a:lnTo>
                  <a:pt x="660" y="0"/>
                </a:lnTo>
                <a:close/>
                <a:moveTo>
                  <a:pt x="672" y="0"/>
                </a:moveTo>
                <a:lnTo>
                  <a:pt x="681" y="0"/>
                </a:lnTo>
                <a:lnTo>
                  <a:pt x="681" y="3"/>
                </a:lnTo>
                <a:lnTo>
                  <a:pt x="672" y="3"/>
                </a:lnTo>
                <a:lnTo>
                  <a:pt x="672" y="0"/>
                </a:lnTo>
                <a:close/>
                <a:moveTo>
                  <a:pt x="684" y="0"/>
                </a:moveTo>
                <a:lnTo>
                  <a:pt x="694" y="0"/>
                </a:lnTo>
                <a:lnTo>
                  <a:pt x="694" y="3"/>
                </a:lnTo>
                <a:lnTo>
                  <a:pt x="684" y="3"/>
                </a:lnTo>
                <a:lnTo>
                  <a:pt x="684" y="0"/>
                </a:lnTo>
                <a:close/>
                <a:moveTo>
                  <a:pt x="697" y="0"/>
                </a:moveTo>
                <a:lnTo>
                  <a:pt x="706" y="0"/>
                </a:lnTo>
                <a:lnTo>
                  <a:pt x="706" y="3"/>
                </a:lnTo>
                <a:lnTo>
                  <a:pt x="697" y="3"/>
                </a:lnTo>
                <a:lnTo>
                  <a:pt x="697" y="0"/>
                </a:lnTo>
                <a:close/>
                <a:moveTo>
                  <a:pt x="709" y="0"/>
                </a:moveTo>
                <a:lnTo>
                  <a:pt x="719" y="0"/>
                </a:lnTo>
                <a:lnTo>
                  <a:pt x="719" y="3"/>
                </a:lnTo>
                <a:lnTo>
                  <a:pt x="709" y="3"/>
                </a:lnTo>
                <a:lnTo>
                  <a:pt x="709" y="0"/>
                </a:lnTo>
                <a:close/>
                <a:moveTo>
                  <a:pt x="722" y="0"/>
                </a:moveTo>
                <a:lnTo>
                  <a:pt x="731" y="0"/>
                </a:lnTo>
                <a:lnTo>
                  <a:pt x="731" y="3"/>
                </a:lnTo>
                <a:lnTo>
                  <a:pt x="722" y="3"/>
                </a:lnTo>
                <a:lnTo>
                  <a:pt x="722" y="0"/>
                </a:lnTo>
                <a:close/>
                <a:moveTo>
                  <a:pt x="734" y="0"/>
                </a:moveTo>
                <a:lnTo>
                  <a:pt x="744" y="0"/>
                </a:lnTo>
                <a:lnTo>
                  <a:pt x="744" y="3"/>
                </a:lnTo>
                <a:lnTo>
                  <a:pt x="734" y="3"/>
                </a:lnTo>
                <a:lnTo>
                  <a:pt x="734" y="0"/>
                </a:lnTo>
                <a:close/>
                <a:moveTo>
                  <a:pt x="747" y="0"/>
                </a:moveTo>
                <a:lnTo>
                  <a:pt x="756" y="0"/>
                </a:lnTo>
                <a:lnTo>
                  <a:pt x="756" y="3"/>
                </a:lnTo>
                <a:lnTo>
                  <a:pt x="747" y="3"/>
                </a:lnTo>
                <a:lnTo>
                  <a:pt x="747" y="0"/>
                </a:lnTo>
                <a:close/>
                <a:moveTo>
                  <a:pt x="759" y="0"/>
                </a:moveTo>
                <a:lnTo>
                  <a:pt x="768" y="0"/>
                </a:lnTo>
                <a:lnTo>
                  <a:pt x="768" y="3"/>
                </a:lnTo>
                <a:lnTo>
                  <a:pt x="759" y="3"/>
                </a:lnTo>
                <a:lnTo>
                  <a:pt x="759" y="0"/>
                </a:lnTo>
                <a:close/>
                <a:moveTo>
                  <a:pt x="772" y="0"/>
                </a:moveTo>
                <a:lnTo>
                  <a:pt x="781" y="0"/>
                </a:lnTo>
                <a:lnTo>
                  <a:pt x="781" y="3"/>
                </a:lnTo>
                <a:lnTo>
                  <a:pt x="772" y="3"/>
                </a:lnTo>
                <a:lnTo>
                  <a:pt x="772" y="0"/>
                </a:lnTo>
                <a:close/>
                <a:moveTo>
                  <a:pt x="784" y="0"/>
                </a:moveTo>
                <a:lnTo>
                  <a:pt x="793" y="0"/>
                </a:lnTo>
                <a:lnTo>
                  <a:pt x="793" y="3"/>
                </a:lnTo>
                <a:lnTo>
                  <a:pt x="784" y="3"/>
                </a:lnTo>
                <a:lnTo>
                  <a:pt x="784" y="0"/>
                </a:lnTo>
                <a:close/>
                <a:moveTo>
                  <a:pt x="796" y="0"/>
                </a:moveTo>
                <a:lnTo>
                  <a:pt x="806" y="0"/>
                </a:lnTo>
                <a:lnTo>
                  <a:pt x="806" y="3"/>
                </a:lnTo>
                <a:lnTo>
                  <a:pt x="796" y="3"/>
                </a:lnTo>
                <a:lnTo>
                  <a:pt x="796" y="0"/>
                </a:lnTo>
                <a:close/>
                <a:moveTo>
                  <a:pt x="809" y="0"/>
                </a:moveTo>
                <a:lnTo>
                  <a:pt x="818" y="0"/>
                </a:lnTo>
                <a:lnTo>
                  <a:pt x="818" y="3"/>
                </a:lnTo>
                <a:lnTo>
                  <a:pt x="809" y="3"/>
                </a:lnTo>
                <a:lnTo>
                  <a:pt x="809" y="0"/>
                </a:lnTo>
                <a:close/>
                <a:moveTo>
                  <a:pt x="821" y="0"/>
                </a:moveTo>
                <a:lnTo>
                  <a:pt x="831" y="0"/>
                </a:lnTo>
                <a:lnTo>
                  <a:pt x="831" y="3"/>
                </a:lnTo>
                <a:lnTo>
                  <a:pt x="821" y="3"/>
                </a:lnTo>
                <a:lnTo>
                  <a:pt x="821" y="0"/>
                </a:lnTo>
                <a:close/>
                <a:moveTo>
                  <a:pt x="834" y="0"/>
                </a:moveTo>
                <a:lnTo>
                  <a:pt x="843" y="0"/>
                </a:lnTo>
                <a:lnTo>
                  <a:pt x="843" y="3"/>
                </a:lnTo>
                <a:lnTo>
                  <a:pt x="834" y="3"/>
                </a:lnTo>
                <a:lnTo>
                  <a:pt x="834" y="0"/>
                </a:lnTo>
                <a:close/>
                <a:moveTo>
                  <a:pt x="846" y="0"/>
                </a:moveTo>
                <a:lnTo>
                  <a:pt x="855" y="0"/>
                </a:lnTo>
                <a:lnTo>
                  <a:pt x="855" y="3"/>
                </a:lnTo>
                <a:lnTo>
                  <a:pt x="846" y="3"/>
                </a:lnTo>
                <a:lnTo>
                  <a:pt x="846" y="0"/>
                </a:lnTo>
                <a:close/>
                <a:moveTo>
                  <a:pt x="859" y="0"/>
                </a:moveTo>
                <a:lnTo>
                  <a:pt x="868" y="0"/>
                </a:lnTo>
                <a:lnTo>
                  <a:pt x="868" y="3"/>
                </a:lnTo>
                <a:lnTo>
                  <a:pt x="859" y="3"/>
                </a:lnTo>
                <a:lnTo>
                  <a:pt x="859" y="0"/>
                </a:lnTo>
                <a:close/>
                <a:moveTo>
                  <a:pt x="871" y="0"/>
                </a:moveTo>
                <a:lnTo>
                  <a:pt x="880" y="0"/>
                </a:lnTo>
                <a:lnTo>
                  <a:pt x="880" y="3"/>
                </a:lnTo>
                <a:lnTo>
                  <a:pt x="871" y="3"/>
                </a:lnTo>
                <a:lnTo>
                  <a:pt x="871" y="0"/>
                </a:lnTo>
                <a:close/>
                <a:moveTo>
                  <a:pt x="883" y="0"/>
                </a:moveTo>
                <a:lnTo>
                  <a:pt x="893" y="0"/>
                </a:lnTo>
                <a:lnTo>
                  <a:pt x="893" y="3"/>
                </a:lnTo>
                <a:lnTo>
                  <a:pt x="883" y="3"/>
                </a:lnTo>
                <a:lnTo>
                  <a:pt x="883" y="0"/>
                </a:lnTo>
                <a:close/>
                <a:moveTo>
                  <a:pt x="896" y="0"/>
                </a:moveTo>
                <a:lnTo>
                  <a:pt x="905" y="0"/>
                </a:lnTo>
                <a:lnTo>
                  <a:pt x="905" y="3"/>
                </a:lnTo>
                <a:lnTo>
                  <a:pt x="896" y="3"/>
                </a:lnTo>
                <a:lnTo>
                  <a:pt x="896" y="0"/>
                </a:lnTo>
                <a:close/>
                <a:moveTo>
                  <a:pt x="908" y="0"/>
                </a:moveTo>
                <a:lnTo>
                  <a:pt x="918" y="0"/>
                </a:lnTo>
                <a:lnTo>
                  <a:pt x="918" y="3"/>
                </a:lnTo>
                <a:lnTo>
                  <a:pt x="908" y="3"/>
                </a:lnTo>
                <a:lnTo>
                  <a:pt x="908" y="0"/>
                </a:lnTo>
                <a:close/>
                <a:moveTo>
                  <a:pt x="921" y="0"/>
                </a:moveTo>
                <a:lnTo>
                  <a:pt x="930" y="0"/>
                </a:lnTo>
                <a:lnTo>
                  <a:pt x="930" y="3"/>
                </a:lnTo>
                <a:lnTo>
                  <a:pt x="921" y="3"/>
                </a:lnTo>
                <a:lnTo>
                  <a:pt x="921" y="0"/>
                </a:lnTo>
                <a:close/>
                <a:moveTo>
                  <a:pt x="933" y="0"/>
                </a:moveTo>
                <a:lnTo>
                  <a:pt x="943" y="0"/>
                </a:lnTo>
                <a:lnTo>
                  <a:pt x="943" y="3"/>
                </a:lnTo>
                <a:lnTo>
                  <a:pt x="933" y="3"/>
                </a:lnTo>
                <a:lnTo>
                  <a:pt x="933" y="0"/>
                </a:lnTo>
                <a:close/>
                <a:moveTo>
                  <a:pt x="946" y="0"/>
                </a:moveTo>
                <a:lnTo>
                  <a:pt x="955" y="0"/>
                </a:lnTo>
                <a:lnTo>
                  <a:pt x="955" y="3"/>
                </a:lnTo>
                <a:lnTo>
                  <a:pt x="946" y="3"/>
                </a:lnTo>
                <a:lnTo>
                  <a:pt x="946" y="0"/>
                </a:lnTo>
                <a:close/>
                <a:moveTo>
                  <a:pt x="958" y="0"/>
                </a:moveTo>
                <a:lnTo>
                  <a:pt x="967" y="0"/>
                </a:lnTo>
                <a:lnTo>
                  <a:pt x="967" y="3"/>
                </a:lnTo>
                <a:lnTo>
                  <a:pt x="958" y="3"/>
                </a:lnTo>
                <a:lnTo>
                  <a:pt x="958" y="0"/>
                </a:lnTo>
                <a:close/>
                <a:moveTo>
                  <a:pt x="971" y="0"/>
                </a:moveTo>
                <a:lnTo>
                  <a:pt x="980" y="0"/>
                </a:lnTo>
                <a:lnTo>
                  <a:pt x="980" y="3"/>
                </a:lnTo>
                <a:lnTo>
                  <a:pt x="971" y="3"/>
                </a:lnTo>
                <a:lnTo>
                  <a:pt x="971" y="0"/>
                </a:lnTo>
                <a:close/>
                <a:moveTo>
                  <a:pt x="983" y="0"/>
                </a:moveTo>
                <a:lnTo>
                  <a:pt x="992" y="0"/>
                </a:lnTo>
                <a:lnTo>
                  <a:pt x="992" y="3"/>
                </a:lnTo>
                <a:lnTo>
                  <a:pt x="983" y="3"/>
                </a:lnTo>
                <a:lnTo>
                  <a:pt x="983" y="0"/>
                </a:lnTo>
                <a:close/>
                <a:moveTo>
                  <a:pt x="995" y="0"/>
                </a:moveTo>
                <a:lnTo>
                  <a:pt x="1005" y="0"/>
                </a:lnTo>
                <a:lnTo>
                  <a:pt x="1005" y="3"/>
                </a:lnTo>
                <a:lnTo>
                  <a:pt x="995" y="3"/>
                </a:lnTo>
                <a:lnTo>
                  <a:pt x="995" y="0"/>
                </a:lnTo>
                <a:close/>
                <a:moveTo>
                  <a:pt x="1008" y="0"/>
                </a:moveTo>
                <a:lnTo>
                  <a:pt x="1017" y="0"/>
                </a:lnTo>
                <a:lnTo>
                  <a:pt x="1017" y="3"/>
                </a:lnTo>
                <a:lnTo>
                  <a:pt x="1008" y="3"/>
                </a:lnTo>
                <a:lnTo>
                  <a:pt x="1008" y="0"/>
                </a:lnTo>
                <a:close/>
                <a:moveTo>
                  <a:pt x="1020" y="0"/>
                </a:moveTo>
                <a:lnTo>
                  <a:pt x="1030" y="0"/>
                </a:lnTo>
                <a:lnTo>
                  <a:pt x="1030" y="3"/>
                </a:lnTo>
                <a:lnTo>
                  <a:pt x="1020" y="3"/>
                </a:lnTo>
                <a:lnTo>
                  <a:pt x="1020" y="0"/>
                </a:lnTo>
                <a:close/>
                <a:moveTo>
                  <a:pt x="1033" y="0"/>
                </a:moveTo>
                <a:lnTo>
                  <a:pt x="1042" y="0"/>
                </a:lnTo>
                <a:lnTo>
                  <a:pt x="1042" y="3"/>
                </a:lnTo>
                <a:lnTo>
                  <a:pt x="1033" y="3"/>
                </a:lnTo>
                <a:lnTo>
                  <a:pt x="1033" y="0"/>
                </a:lnTo>
                <a:close/>
                <a:moveTo>
                  <a:pt x="1045" y="0"/>
                </a:moveTo>
                <a:lnTo>
                  <a:pt x="1054" y="0"/>
                </a:lnTo>
                <a:lnTo>
                  <a:pt x="1054" y="3"/>
                </a:lnTo>
                <a:lnTo>
                  <a:pt x="1045" y="3"/>
                </a:lnTo>
                <a:lnTo>
                  <a:pt x="1045" y="0"/>
                </a:lnTo>
                <a:close/>
                <a:moveTo>
                  <a:pt x="1058" y="0"/>
                </a:moveTo>
                <a:lnTo>
                  <a:pt x="1067" y="0"/>
                </a:lnTo>
                <a:lnTo>
                  <a:pt x="1067" y="3"/>
                </a:lnTo>
                <a:lnTo>
                  <a:pt x="1058" y="3"/>
                </a:lnTo>
                <a:lnTo>
                  <a:pt x="1058" y="0"/>
                </a:lnTo>
                <a:close/>
                <a:moveTo>
                  <a:pt x="1070" y="0"/>
                </a:moveTo>
                <a:lnTo>
                  <a:pt x="1079" y="0"/>
                </a:lnTo>
                <a:lnTo>
                  <a:pt x="1079" y="3"/>
                </a:lnTo>
                <a:lnTo>
                  <a:pt x="1070" y="3"/>
                </a:lnTo>
                <a:lnTo>
                  <a:pt x="1070" y="0"/>
                </a:lnTo>
                <a:close/>
                <a:moveTo>
                  <a:pt x="1082" y="0"/>
                </a:moveTo>
                <a:lnTo>
                  <a:pt x="1092" y="0"/>
                </a:lnTo>
                <a:lnTo>
                  <a:pt x="1092" y="3"/>
                </a:lnTo>
                <a:lnTo>
                  <a:pt x="1082" y="3"/>
                </a:lnTo>
                <a:lnTo>
                  <a:pt x="1082" y="0"/>
                </a:lnTo>
                <a:close/>
                <a:moveTo>
                  <a:pt x="1095" y="0"/>
                </a:moveTo>
                <a:lnTo>
                  <a:pt x="1104" y="0"/>
                </a:lnTo>
                <a:lnTo>
                  <a:pt x="1104" y="3"/>
                </a:lnTo>
                <a:lnTo>
                  <a:pt x="1095" y="3"/>
                </a:lnTo>
                <a:lnTo>
                  <a:pt x="1095" y="0"/>
                </a:lnTo>
                <a:close/>
                <a:moveTo>
                  <a:pt x="1107" y="0"/>
                </a:moveTo>
                <a:lnTo>
                  <a:pt x="1117" y="0"/>
                </a:lnTo>
                <a:lnTo>
                  <a:pt x="1117" y="3"/>
                </a:lnTo>
                <a:lnTo>
                  <a:pt x="1107" y="3"/>
                </a:lnTo>
                <a:lnTo>
                  <a:pt x="1107" y="0"/>
                </a:lnTo>
                <a:close/>
                <a:moveTo>
                  <a:pt x="1120" y="0"/>
                </a:moveTo>
                <a:lnTo>
                  <a:pt x="1129" y="0"/>
                </a:lnTo>
                <a:lnTo>
                  <a:pt x="1129" y="3"/>
                </a:lnTo>
                <a:lnTo>
                  <a:pt x="1120" y="3"/>
                </a:lnTo>
                <a:lnTo>
                  <a:pt x="1120" y="0"/>
                </a:lnTo>
                <a:close/>
                <a:moveTo>
                  <a:pt x="1132" y="0"/>
                </a:moveTo>
                <a:lnTo>
                  <a:pt x="1142" y="0"/>
                </a:lnTo>
                <a:lnTo>
                  <a:pt x="1142" y="3"/>
                </a:lnTo>
                <a:lnTo>
                  <a:pt x="1132" y="3"/>
                </a:lnTo>
                <a:lnTo>
                  <a:pt x="1132" y="0"/>
                </a:lnTo>
                <a:close/>
                <a:moveTo>
                  <a:pt x="1145" y="0"/>
                </a:moveTo>
                <a:lnTo>
                  <a:pt x="1154" y="0"/>
                </a:lnTo>
                <a:lnTo>
                  <a:pt x="1154" y="3"/>
                </a:lnTo>
                <a:lnTo>
                  <a:pt x="1145" y="3"/>
                </a:lnTo>
                <a:lnTo>
                  <a:pt x="1145" y="0"/>
                </a:lnTo>
                <a:close/>
                <a:moveTo>
                  <a:pt x="1157" y="0"/>
                </a:moveTo>
                <a:lnTo>
                  <a:pt x="1166" y="0"/>
                </a:lnTo>
                <a:lnTo>
                  <a:pt x="1166" y="3"/>
                </a:lnTo>
                <a:lnTo>
                  <a:pt x="1157" y="3"/>
                </a:lnTo>
                <a:lnTo>
                  <a:pt x="1157" y="0"/>
                </a:lnTo>
                <a:close/>
                <a:moveTo>
                  <a:pt x="1170" y="0"/>
                </a:moveTo>
                <a:lnTo>
                  <a:pt x="1179" y="0"/>
                </a:lnTo>
                <a:lnTo>
                  <a:pt x="1179" y="3"/>
                </a:lnTo>
                <a:lnTo>
                  <a:pt x="1170" y="3"/>
                </a:lnTo>
                <a:lnTo>
                  <a:pt x="1170" y="0"/>
                </a:lnTo>
                <a:close/>
                <a:moveTo>
                  <a:pt x="1182" y="0"/>
                </a:moveTo>
                <a:lnTo>
                  <a:pt x="1191" y="0"/>
                </a:lnTo>
                <a:lnTo>
                  <a:pt x="1191" y="3"/>
                </a:lnTo>
                <a:lnTo>
                  <a:pt x="1182" y="3"/>
                </a:lnTo>
                <a:lnTo>
                  <a:pt x="1182" y="0"/>
                </a:lnTo>
                <a:close/>
                <a:moveTo>
                  <a:pt x="1194" y="0"/>
                </a:moveTo>
                <a:lnTo>
                  <a:pt x="1204" y="0"/>
                </a:lnTo>
                <a:lnTo>
                  <a:pt x="1204" y="3"/>
                </a:lnTo>
                <a:lnTo>
                  <a:pt x="1194" y="3"/>
                </a:lnTo>
                <a:lnTo>
                  <a:pt x="1194" y="0"/>
                </a:lnTo>
                <a:close/>
                <a:moveTo>
                  <a:pt x="1207" y="0"/>
                </a:moveTo>
                <a:lnTo>
                  <a:pt x="1216" y="0"/>
                </a:lnTo>
                <a:lnTo>
                  <a:pt x="1216" y="3"/>
                </a:lnTo>
                <a:lnTo>
                  <a:pt x="1207" y="3"/>
                </a:lnTo>
                <a:lnTo>
                  <a:pt x="1207" y="0"/>
                </a:lnTo>
                <a:close/>
                <a:moveTo>
                  <a:pt x="1219" y="0"/>
                </a:moveTo>
                <a:lnTo>
                  <a:pt x="1229" y="0"/>
                </a:lnTo>
                <a:lnTo>
                  <a:pt x="1229" y="3"/>
                </a:lnTo>
                <a:lnTo>
                  <a:pt x="1219" y="3"/>
                </a:lnTo>
                <a:lnTo>
                  <a:pt x="1219" y="0"/>
                </a:lnTo>
                <a:close/>
                <a:moveTo>
                  <a:pt x="1232" y="0"/>
                </a:moveTo>
                <a:lnTo>
                  <a:pt x="1241" y="0"/>
                </a:lnTo>
                <a:lnTo>
                  <a:pt x="1241" y="3"/>
                </a:lnTo>
                <a:lnTo>
                  <a:pt x="1232" y="3"/>
                </a:lnTo>
                <a:lnTo>
                  <a:pt x="1232" y="0"/>
                </a:lnTo>
                <a:close/>
                <a:moveTo>
                  <a:pt x="1244" y="0"/>
                </a:moveTo>
                <a:lnTo>
                  <a:pt x="1253" y="0"/>
                </a:lnTo>
                <a:lnTo>
                  <a:pt x="1253" y="3"/>
                </a:lnTo>
                <a:lnTo>
                  <a:pt x="1244" y="3"/>
                </a:lnTo>
                <a:lnTo>
                  <a:pt x="1244" y="0"/>
                </a:lnTo>
                <a:close/>
                <a:moveTo>
                  <a:pt x="1257" y="0"/>
                </a:moveTo>
                <a:lnTo>
                  <a:pt x="1266" y="0"/>
                </a:lnTo>
                <a:lnTo>
                  <a:pt x="1266" y="3"/>
                </a:lnTo>
                <a:lnTo>
                  <a:pt x="1257" y="3"/>
                </a:lnTo>
                <a:lnTo>
                  <a:pt x="1257" y="0"/>
                </a:lnTo>
                <a:close/>
                <a:moveTo>
                  <a:pt x="1269" y="0"/>
                </a:moveTo>
                <a:lnTo>
                  <a:pt x="1278" y="0"/>
                </a:lnTo>
                <a:lnTo>
                  <a:pt x="1278" y="3"/>
                </a:lnTo>
                <a:lnTo>
                  <a:pt x="1269" y="3"/>
                </a:lnTo>
                <a:lnTo>
                  <a:pt x="1269" y="0"/>
                </a:lnTo>
                <a:close/>
                <a:moveTo>
                  <a:pt x="1281" y="0"/>
                </a:moveTo>
                <a:lnTo>
                  <a:pt x="1291" y="0"/>
                </a:lnTo>
                <a:lnTo>
                  <a:pt x="1291" y="3"/>
                </a:lnTo>
                <a:lnTo>
                  <a:pt x="1281" y="3"/>
                </a:lnTo>
                <a:lnTo>
                  <a:pt x="1281" y="0"/>
                </a:lnTo>
                <a:close/>
                <a:moveTo>
                  <a:pt x="1294" y="0"/>
                </a:moveTo>
                <a:lnTo>
                  <a:pt x="1303" y="0"/>
                </a:lnTo>
                <a:lnTo>
                  <a:pt x="1303" y="3"/>
                </a:lnTo>
                <a:lnTo>
                  <a:pt x="1294" y="3"/>
                </a:lnTo>
                <a:lnTo>
                  <a:pt x="1294" y="0"/>
                </a:lnTo>
                <a:close/>
                <a:moveTo>
                  <a:pt x="1306" y="0"/>
                </a:moveTo>
                <a:lnTo>
                  <a:pt x="1316" y="0"/>
                </a:lnTo>
                <a:lnTo>
                  <a:pt x="1316" y="3"/>
                </a:lnTo>
                <a:lnTo>
                  <a:pt x="1306" y="3"/>
                </a:lnTo>
                <a:lnTo>
                  <a:pt x="1306" y="0"/>
                </a:lnTo>
                <a:close/>
                <a:moveTo>
                  <a:pt x="1319" y="0"/>
                </a:moveTo>
                <a:lnTo>
                  <a:pt x="1328" y="0"/>
                </a:lnTo>
                <a:lnTo>
                  <a:pt x="1328" y="3"/>
                </a:lnTo>
                <a:lnTo>
                  <a:pt x="1319" y="3"/>
                </a:lnTo>
                <a:lnTo>
                  <a:pt x="1319" y="0"/>
                </a:lnTo>
                <a:close/>
                <a:moveTo>
                  <a:pt x="1331" y="0"/>
                </a:moveTo>
                <a:lnTo>
                  <a:pt x="1341" y="0"/>
                </a:lnTo>
                <a:lnTo>
                  <a:pt x="1341" y="3"/>
                </a:lnTo>
                <a:lnTo>
                  <a:pt x="1331" y="3"/>
                </a:lnTo>
                <a:lnTo>
                  <a:pt x="1331" y="0"/>
                </a:lnTo>
                <a:close/>
                <a:moveTo>
                  <a:pt x="1344" y="0"/>
                </a:moveTo>
                <a:lnTo>
                  <a:pt x="1353" y="0"/>
                </a:lnTo>
                <a:lnTo>
                  <a:pt x="1353" y="3"/>
                </a:lnTo>
                <a:lnTo>
                  <a:pt x="1344" y="3"/>
                </a:lnTo>
                <a:lnTo>
                  <a:pt x="1344" y="0"/>
                </a:lnTo>
                <a:close/>
                <a:moveTo>
                  <a:pt x="1356" y="0"/>
                </a:moveTo>
                <a:lnTo>
                  <a:pt x="1365" y="0"/>
                </a:lnTo>
                <a:lnTo>
                  <a:pt x="1365" y="3"/>
                </a:lnTo>
                <a:lnTo>
                  <a:pt x="1356" y="3"/>
                </a:lnTo>
                <a:lnTo>
                  <a:pt x="1356" y="0"/>
                </a:lnTo>
                <a:close/>
                <a:moveTo>
                  <a:pt x="1369" y="0"/>
                </a:moveTo>
                <a:lnTo>
                  <a:pt x="1378" y="0"/>
                </a:lnTo>
                <a:lnTo>
                  <a:pt x="1378" y="3"/>
                </a:lnTo>
                <a:lnTo>
                  <a:pt x="1369" y="3"/>
                </a:lnTo>
                <a:lnTo>
                  <a:pt x="1369" y="0"/>
                </a:lnTo>
                <a:close/>
                <a:moveTo>
                  <a:pt x="1381" y="0"/>
                </a:moveTo>
                <a:lnTo>
                  <a:pt x="1390" y="0"/>
                </a:lnTo>
                <a:lnTo>
                  <a:pt x="1390" y="3"/>
                </a:lnTo>
                <a:lnTo>
                  <a:pt x="1381" y="3"/>
                </a:lnTo>
                <a:lnTo>
                  <a:pt x="1381" y="0"/>
                </a:lnTo>
                <a:close/>
                <a:moveTo>
                  <a:pt x="1393" y="0"/>
                </a:moveTo>
                <a:lnTo>
                  <a:pt x="1403" y="0"/>
                </a:lnTo>
                <a:lnTo>
                  <a:pt x="1403" y="3"/>
                </a:lnTo>
                <a:lnTo>
                  <a:pt x="1393" y="3"/>
                </a:lnTo>
                <a:lnTo>
                  <a:pt x="1393" y="0"/>
                </a:lnTo>
                <a:close/>
                <a:moveTo>
                  <a:pt x="1406" y="0"/>
                </a:moveTo>
                <a:lnTo>
                  <a:pt x="1415" y="0"/>
                </a:lnTo>
                <a:lnTo>
                  <a:pt x="1415" y="3"/>
                </a:lnTo>
                <a:lnTo>
                  <a:pt x="1406" y="3"/>
                </a:lnTo>
                <a:lnTo>
                  <a:pt x="1406" y="0"/>
                </a:lnTo>
                <a:close/>
                <a:moveTo>
                  <a:pt x="1418" y="0"/>
                </a:moveTo>
                <a:lnTo>
                  <a:pt x="1428" y="0"/>
                </a:lnTo>
                <a:lnTo>
                  <a:pt x="1428" y="3"/>
                </a:lnTo>
                <a:lnTo>
                  <a:pt x="1418" y="3"/>
                </a:lnTo>
                <a:lnTo>
                  <a:pt x="1418" y="0"/>
                </a:lnTo>
                <a:close/>
                <a:moveTo>
                  <a:pt x="1431" y="0"/>
                </a:moveTo>
                <a:lnTo>
                  <a:pt x="1440" y="0"/>
                </a:lnTo>
                <a:lnTo>
                  <a:pt x="1440" y="3"/>
                </a:lnTo>
                <a:lnTo>
                  <a:pt x="1431" y="3"/>
                </a:lnTo>
                <a:lnTo>
                  <a:pt x="1431" y="0"/>
                </a:lnTo>
                <a:close/>
                <a:moveTo>
                  <a:pt x="1443" y="0"/>
                </a:moveTo>
                <a:lnTo>
                  <a:pt x="1453" y="0"/>
                </a:lnTo>
                <a:lnTo>
                  <a:pt x="1453" y="3"/>
                </a:lnTo>
                <a:lnTo>
                  <a:pt x="1443" y="3"/>
                </a:lnTo>
                <a:lnTo>
                  <a:pt x="1443" y="0"/>
                </a:lnTo>
                <a:close/>
                <a:moveTo>
                  <a:pt x="1456" y="0"/>
                </a:moveTo>
                <a:lnTo>
                  <a:pt x="1465" y="0"/>
                </a:lnTo>
                <a:lnTo>
                  <a:pt x="1465" y="3"/>
                </a:lnTo>
                <a:lnTo>
                  <a:pt x="1456" y="3"/>
                </a:lnTo>
                <a:lnTo>
                  <a:pt x="1456" y="0"/>
                </a:lnTo>
                <a:close/>
                <a:moveTo>
                  <a:pt x="1468" y="0"/>
                </a:moveTo>
                <a:lnTo>
                  <a:pt x="1477" y="0"/>
                </a:lnTo>
                <a:lnTo>
                  <a:pt x="1477" y="3"/>
                </a:lnTo>
                <a:lnTo>
                  <a:pt x="1468" y="3"/>
                </a:lnTo>
                <a:lnTo>
                  <a:pt x="1468" y="0"/>
                </a:lnTo>
                <a:close/>
                <a:moveTo>
                  <a:pt x="1480" y="0"/>
                </a:moveTo>
                <a:lnTo>
                  <a:pt x="1490" y="0"/>
                </a:lnTo>
                <a:lnTo>
                  <a:pt x="1490" y="3"/>
                </a:lnTo>
                <a:lnTo>
                  <a:pt x="1480" y="3"/>
                </a:lnTo>
                <a:lnTo>
                  <a:pt x="1480" y="0"/>
                </a:lnTo>
                <a:close/>
                <a:moveTo>
                  <a:pt x="1493" y="0"/>
                </a:moveTo>
                <a:lnTo>
                  <a:pt x="1502" y="0"/>
                </a:lnTo>
                <a:lnTo>
                  <a:pt x="1502" y="3"/>
                </a:lnTo>
                <a:lnTo>
                  <a:pt x="1493" y="3"/>
                </a:lnTo>
                <a:lnTo>
                  <a:pt x="1493" y="0"/>
                </a:lnTo>
                <a:close/>
                <a:moveTo>
                  <a:pt x="1505" y="0"/>
                </a:moveTo>
                <a:lnTo>
                  <a:pt x="1515" y="0"/>
                </a:lnTo>
                <a:lnTo>
                  <a:pt x="1515" y="3"/>
                </a:lnTo>
                <a:lnTo>
                  <a:pt x="1505" y="3"/>
                </a:lnTo>
                <a:lnTo>
                  <a:pt x="1505" y="0"/>
                </a:lnTo>
                <a:close/>
                <a:moveTo>
                  <a:pt x="1518" y="0"/>
                </a:moveTo>
                <a:lnTo>
                  <a:pt x="1527" y="0"/>
                </a:lnTo>
                <a:lnTo>
                  <a:pt x="1527" y="3"/>
                </a:lnTo>
                <a:lnTo>
                  <a:pt x="1518" y="3"/>
                </a:lnTo>
                <a:lnTo>
                  <a:pt x="1518" y="0"/>
                </a:lnTo>
                <a:close/>
                <a:moveTo>
                  <a:pt x="1530" y="0"/>
                </a:moveTo>
                <a:lnTo>
                  <a:pt x="1540" y="0"/>
                </a:lnTo>
                <a:lnTo>
                  <a:pt x="1540" y="3"/>
                </a:lnTo>
                <a:lnTo>
                  <a:pt x="1530" y="3"/>
                </a:lnTo>
                <a:lnTo>
                  <a:pt x="1530" y="0"/>
                </a:lnTo>
                <a:close/>
                <a:moveTo>
                  <a:pt x="1543" y="0"/>
                </a:moveTo>
                <a:lnTo>
                  <a:pt x="1552" y="0"/>
                </a:lnTo>
                <a:lnTo>
                  <a:pt x="1552" y="3"/>
                </a:lnTo>
                <a:lnTo>
                  <a:pt x="1543" y="3"/>
                </a:lnTo>
                <a:lnTo>
                  <a:pt x="1543" y="0"/>
                </a:lnTo>
                <a:close/>
                <a:moveTo>
                  <a:pt x="1555" y="0"/>
                </a:moveTo>
                <a:lnTo>
                  <a:pt x="1564" y="0"/>
                </a:lnTo>
                <a:lnTo>
                  <a:pt x="1564" y="3"/>
                </a:lnTo>
                <a:lnTo>
                  <a:pt x="1555" y="3"/>
                </a:lnTo>
                <a:lnTo>
                  <a:pt x="1555" y="0"/>
                </a:lnTo>
                <a:close/>
                <a:moveTo>
                  <a:pt x="1568" y="0"/>
                </a:moveTo>
                <a:lnTo>
                  <a:pt x="1577" y="0"/>
                </a:lnTo>
                <a:lnTo>
                  <a:pt x="1577" y="3"/>
                </a:lnTo>
                <a:lnTo>
                  <a:pt x="1568" y="3"/>
                </a:lnTo>
                <a:lnTo>
                  <a:pt x="1568" y="0"/>
                </a:lnTo>
                <a:close/>
                <a:moveTo>
                  <a:pt x="1580" y="0"/>
                </a:moveTo>
                <a:lnTo>
                  <a:pt x="1589" y="0"/>
                </a:lnTo>
                <a:lnTo>
                  <a:pt x="1589" y="3"/>
                </a:lnTo>
                <a:lnTo>
                  <a:pt x="1580" y="3"/>
                </a:lnTo>
                <a:lnTo>
                  <a:pt x="1580" y="0"/>
                </a:lnTo>
                <a:close/>
                <a:moveTo>
                  <a:pt x="1592" y="0"/>
                </a:moveTo>
                <a:lnTo>
                  <a:pt x="1602" y="0"/>
                </a:lnTo>
                <a:lnTo>
                  <a:pt x="1602" y="3"/>
                </a:lnTo>
                <a:lnTo>
                  <a:pt x="1592" y="3"/>
                </a:lnTo>
                <a:lnTo>
                  <a:pt x="1592" y="0"/>
                </a:lnTo>
                <a:close/>
                <a:moveTo>
                  <a:pt x="1605" y="0"/>
                </a:moveTo>
                <a:lnTo>
                  <a:pt x="1614" y="0"/>
                </a:lnTo>
                <a:lnTo>
                  <a:pt x="1614" y="3"/>
                </a:lnTo>
                <a:lnTo>
                  <a:pt x="1605" y="3"/>
                </a:lnTo>
                <a:lnTo>
                  <a:pt x="1605" y="0"/>
                </a:lnTo>
                <a:close/>
                <a:moveTo>
                  <a:pt x="1617" y="0"/>
                </a:moveTo>
                <a:lnTo>
                  <a:pt x="1627" y="0"/>
                </a:lnTo>
                <a:lnTo>
                  <a:pt x="1627" y="3"/>
                </a:lnTo>
                <a:lnTo>
                  <a:pt x="1617" y="3"/>
                </a:lnTo>
                <a:lnTo>
                  <a:pt x="1617" y="0"/>
                </a:lnTo>
                <a:close/>
                <a:moveTo>
                  <a:pt x="1630" y="0"/>
                </a:moveTo>
                <a:lnTo>
                  <a:pt x="1639" y="0"/>
                </a:lnTo>
                <a:lnTo>
                  <a:pt x="1639" y="3"/>
                </a:lnTo>
                <a:lnTo>
                  <a:pt x="1630" y="3"/>
                </a:lnTo>
                <a:lnTo>
                  <a:pt x="1630" y="0"/>
                </a:lnTo>
                <a:close/>
                <a:moveTo>
                  <a:pt x="1642" y="0"/>
                </a:moveTo>
                <a:lnTo>
                  <a:pt x="1652" y="0"/>
                </a:lnTo>
                <a:lnTo>
                  <a:pt x="1652" y="3"/>
                </a:lnTo>
                <a:lnTo>
                  <a:pt x="1642" y="3"/>
                </a:lnTo>
                <a:lnTo>
                  <a:pt x="1642" y="0"/>
                </a:lnTo>
                <a:close/>
                <a:moveTo>
                  <a:pt x="1655" y="0"/>
                </a:moveTo>
                <a:lnTo>
                  <a:pt x="1664" y="0"/>
                </a:lnTo>
                <a:lnTo>
                  <a:pt x="1664" y="3"/>
                </a:lnTo>
                <a:lnTo>
                  <a:pt x="1655" y="3"/>
                </a:lnTo>
                <a:lnTo>
                  <a:pt x="1655" y="0"/>
                </a:lnTo>
                <a:close/>
                <a:moveTo>
                  <a:pt x="1667" y="0"/>
                </a:moveTo>
                <a:lnTo>
                  <a:pt x="1676" y="0"/>
                </a:lnTo>
                <a:lnTo>
                  <a:pt x="1676" y="3"/>
                </a:lnTo>
                <a:lnTo>
                  <a:pt x="1667" y="3"/>
                </a:lnTo>
                <a:lnTo>
                  <a:pt x="1667" y="0"/>
                </a:lnTo>
                <a:close/>
                <a:moveTo>
                  <a:pt x="1680" y="0"/>
                </a:moveTo>
                <a:lnTo>
                  <a:pt x="1689" y="0"/>
                </a:lnTo>
                <a:lnTo>
                  <a:pt x="1689" y="3"/>
                </a:lnTo>
                <a:lnTo>
                  <a:pt x="1680" y="3"/>
                </a:lnTo>
                <a:lnTo>
                  <a:pt x="1680" y="0"/>
                </a:lnTo>
                <a:close/>
                <a:moveTo>
                  <a:pt x="1692" y="0"/>
                </a:moveTo>
                <a:lnTo>
                  <a:pt x="1701" y="0"/>
                </a:lnTo>
                <a:lnTo>
                  <a:pt x="1701" y="3"/>
                </a:lnTo>
                <a:lnTo>
                  <a:pt x="1692" y="3"/>
                </a:lnTo>
                <a:lnTo>
                  <a:pt x="1692" y="0"/>
                </a:lnTo>
                <a:close/>
                <a:moveTo>
                  <a:pt x="1704" y="0"/>
                </a:moveTo>
                <a:lnTo>
                  <a:pt x="1714" y="0"/>
                </a:lnTo>
                <a:lnTo>
                  <a:pt x="1714" y="3"/>
                </a:lnTo>
                <a:lnTo>
                  <a:pt x="1704" y="3"/>
                </a:lnTo>
                <a:lnTo>
                  <a:pt x="1704" y="0"/>
                </a:lnTo>
                <a:close/>
                <a:moveTo>
                  <a:pt x="1717" y="0"/>
                </a:moveTo>
                <a:lnTo>
                  <a:pt x="1726" y="0"/>
                </a:lnTo>
                <a:lnTo>
                  <a:pt x="1726" y="3"/>
                </a:lnTo>
                <a:lnTo>
                  <a:pt x="1717" y="3"/>
                </a:lnTo>
                <a:lnTo>
                  <a:pt x="1717" y="0"/>
                </a:lnTo>
                <a:close/>
                <a:moveTo>
                  <a:pt x="1729" y="0"/>
                </a:moveTo>
                <a:lnTo>
                  <a:pt x="1739" y="0"/>
                </a:lnTo>
                <a:lnTo>
                  <a:pt x="1739" y="3"/>
                </a:lnTo>
                <a:lnTo>
                  <a:pt x="1729" y="3"/>
                </a:lnTo>
                <a:lnTo>
                  <a:pt x="1729" y="0"/>
                </a:lnTo>
                <a:close/>
                <a:moveTo>
                  <a:pt x="1742" y="0"/>
                </a:moveTo>
                <a:lnTo>
                  <a:pt x="1751" y="0"/>
                </a:lnTo>
                <a:lnTo>
                  <a:pt x="1751" y="3"/>
                </a:lnTo>
                <a:lnTo>
                  <a:pt x="1742" y="3"/>
                </a:lnTo>
                <a:lnTo>
                  <a:pt x="1742" y="0"/>
                </a:lnTo>
                <a:close/>
                <a:moveTo>
                  <a:pt x="1754" y="0"/>
                </a:moveTo>
                <a:lnTo>
                  <a:pt x="1763" y="0"/>
                </a:lnTo>
                <a:lnTo>
                  <a:pt x="1763" y="3"/>
                </a:lnTo>
                <a:lnTo>
                  <a:pt x="1754" y="3"/>
                </a:lnTo>
                <a:lnTo>
                  <a:pt x="1754" y="0"/>
                </a:lnTo>
                <a:close/>
                <a:moveTo>
                  <a:pt x="1767" y="0"/>
                </a:moveTo>
                <a:lnTo>
                  <a:pt x="1776" y="0"/>
                </a:lnTo>
                <a:lnTo>
                  <a:pt x="1776" y="3"/>
                </a:lnTo>
                <a:lnTo>
                  <a:pt x="1767" y="3"/>
                </a:lnTo>
                <a:lnTo>
                  <a:pt x="1767" y="0"/>
                </a:lnTo>
                <a:close/>
                <a:moveTo>
                  <a:pt x="1779" y="0"/>
                </a:moveTo>
                <a:lnTo>
                  <a:pt x="1788" y="0"/>
                </a:lnTo>
                <a:lnTo>
                  <a:pt x="1788" y="3"/>
                </a:lnTo>
                <a:lnTo>
                  <a:pt x="1779" y="3"/>
                </a:lnTo>
                <a:lnTo>
                  <a:pt x="1779" y="0"/>
                </a:lnTo>
                <a:close/>
                <a:moveTo>
                  <a:pt x="1791" y="0"/>
                </a:moveTo>
                <a:lnTo>
                  <a:pt x="1801" y="0"/>
                </a:lnTo>
                <a:lnTo>
                  <a:pt x="1801" y="3"/>
                </a:lnTo>
                <a:lnTo>
                  <a:pt x="1791" y="3"/>
                </a:lnTo>
                <a:lnTo>
                  <a:pt x="1791" y="0"/>
                </a:lnTo>
                <a:close/>
                <a:moveTo>
                  <a:pt x="1804" y="0"/>
                </a:moveTo>
                <a:lnTo>
                  <a:pt x="1813" y="0"/>
                </a:lnTo>
                <a:lnTo>
                  <a:pt x="1813" y="3"/>
                </a:lnTo>
                <a:lnTo>
                  <a:pt x="1804" y="3"/>
                </a:lnTo>
                <a:lnTo>
                  <a:pt x="1804" y="0"/>
                </a:lnTo>
                <a:close/>
                <a:moveTo>
                  <a:pt x="1816" y="0"/>
                </a:moveTo>
                <a:lnTo>
                  <a:pt x="1826" y="0"/>
                </a:lnTo>
                <a:lnTo>
                  <a:pt x="1826" y="3"/>
                </a:lnTo>
                <a:lnTo>
                  <a:pt x="1816" y="3"/>
                </a:lnTo>
                <a:lnTo>
                  <a:pt x="1816" y="0"/>
                </a:lnTo>
                <a:close/>
                <a:moveTo>
                  <a:pt x="1829" y="0"/>
                </a:moveTo>
                <a:lnTo>
                  <a:pt x="1838" y="0"/>
                </a:lnTo>
                <a:lnTo>
                  <a:pt x="1838" y="3"/>
                </a:lnTo>
                <a:lnTo>
                  <a:pt x="1829" y="3"/>
                </a:lnTo>
                <a:lnTo>
                  <a:pt x="1829" y="0"/>
                </a:lnTo>
                <a:close/>
                <a:moveTo>
                  <a:pt x="1841" y="0"/>
                </a:moveTo>
                <a:lnTo>
                  <a:pt x="1851" y="0"/>
                </a:lnTo>
                <a:lnTo>
                  <a:pt x="1851" y="3"/>
                </a:lnTo>
                <a:lnTo>
                  <a:pt x="1841" y="3"/>
                </a:lnTo>
                <a:lnTo>
                  <a:pt x="1841" y="0"/>
                </a:lnTo>
                <a:close/>
                <a:moveTo>
                  <a:pt x="1854" y="0"/>
                </a:moveTo>
                <a:lnTo>
                  <a:pt x="1863" y="0"/>
                </a:lnTo>
                <a:lnTo>
                  <a:pt x="1863" y="3"/>
                </a:lnTo>
                <a:lnTo>
                  <a:pt x="1854" y="3"/>
                </a:lnTo>
                <a:lnTo>
                  <a:pt x="1854" y="0"/>
                </a:lnTo>
                <a:close/>
                <a:moveTo>
                  <a:pt x="1866" y="0"/>
                </a:moveTo>
                <a:lnTo>
                  <a:pt x="1875" y="0"/>
                </a:lnTo>
                <a:lnTo>
                  <a:pt x="1875" y="3"/>
                </a:lnTo>
                <a:lnTo>
                  <a:pt x="1866" y="3"/>
                </a:lnTo>
                <a:lnTo>
                  <a:pt x="1866" y="0"/>
                </a:lnTo>
                <a:close/>
                <a:moveTo>
                  <a:pt x="1879" y="0"/>
                </a:moveTo>
                <a:lnTo>
                  <a:pt x="1888" y="0"/>
                </a:lnTo>
                <a:lnTo>
                  <a:pt x="1888" y="3"/>
                </a:lnTo>
                <a:lnTo>
                  <a:pt x="1879" y="3"/>
                </a:lnTo>
                <a:lnTo>
                  <a:pt x="1879" y="0"/>
                </a:lnTo>
                <a:close/>
                <a:moveTo>
                  <a:pt x="1891" y="0"/>
                </a:moveTo>
                <a:lnTo>
                  <a:pt x="1900" y="0"/>
                </a:lnTo>
                <a:lnTo>
                  <a:pt x="1900" y="3"/>
                </a:lnTo>
                <a:lnTo>
                  <a:pt x="1891" y="3"/>
                </a:lnTo>
                <a:lnTo>
                  <a:pt x="1891" y="0"/>
                </a:lnTo>
                <a:close/>
                <a:moveTo>
                  <a:pt x="1903" y="0"/>
                </a:moveTo>
                <a:lnTo>
                  <a:pt x="1913" y="0"/>
                </a:lnTo>
                <a:lnTo>
                  <a:pt x="1913" y="3"/>
                </a:lnTo>
                <a:lnTo>
                  <a:pt x="1903" y="3"/>
                </a:lnTo>
                <a:lnTo>
                  <a:pt x="1903" y="0"/>
                </a:lnTo>
                <a:close/>
                <a:moveTo>
                  <a:pt x="1916" y="0"/>
                </a:moveTo>
                <a:lnTo>
                  <a:pt x="1925" y="0"/>
                </a:lnTo>
                <a:lnTo>
                  <a:pt x="1925" y="3"/>
                </a:lnTo>
                <a:lnTo>
                  <a:pt x="1916" y="3"/>
                </a:lnTo>
                <a:lnTo>
                  <a:pt x="1916" y="0"/>
                </a:lnTo>
                <a:close/>
                <a:moveTo>
                  <a:pt x="1928" y="0"/>
                </a:moveTo>
                <a:lnTo>
                  <a:pt x="1938" y="0"/>
                </a:lnTo>
                <a:lnTo>
                  <a:pt x="1938" y="3"/>
                </a:lnTo>
                <a:lnTo>
                  <a:pt x="1928" y="3"/>
                </a:lnTo>
                <a:lnTo>
                  <a:pt x="1928" y="0"/>
                </a:lnTo>
                <a:close/>
                <a:moveTo>
                  <a:pt x="1941" y="0"/>
                </a:moveTo>
                <a:lnTo>
                  <a:pt x="1950" y="0"/>
                </a:lnTo>
                <a:lnTo>
                  <a:pt x="1950" y="3"/>
                </a:lnTo>
                <a:lnTo>
                  <a:pt x="1941" y="3"/>
                </a:lnTo>
                <a:lnTo>
                  <a:pt x="1941" y="0"/>
                </a:lnTo>
                <a:close/>
                <a:moveTo>
                  <a:pt x="1953" y="0"/>
                </a:moveTo>
                <a:lnTo>
                  <a:pt x="1962" y="0"/>
                </a:lnTo>
                <a:lnTo>
                  <a:pt x="1962" y="3"/>
                </a:lnTo>
                <a:lnTo>
                  <a:pt x="1953" y="3"/>
                </a:lnTo>
                <a:lnTo>
                  <a:pt x="1953" y="0"/>
                </a:lnTo>
                <a:close/>
                <a:moveTo>
                  <a:pt x="1966" y="0"/>
                </a:moveTo>
                <a:lnTo>
                  <a:pt x="1975" y="0"/>
                </a:lnTo>
                <a:lnTo>
                  <a:pt x="1975" y="3"/>
                </a:lnTo>
                <a:lnTo>
                  <a:pt x="1966" y="3"/>
                </a:lnTo>
                <a:lnTo>
                  <a:pt x="1966" y="0"/>
                </a:lnTo>
                <a:close/>
                <a:moveTo>
                  <a:pt x="1978" y="0"/>
                </a:moveTo>
                <a:lnTo>
                  <a:pt x="1987" y="0"/>
                </a:lnTo>
                <a:lnTo>
                  <a:pt x="1987" y="3"/>
                </a:lnTo>
                <a:lnTo>
                  <a:pt x="1978" y="3"/>
                </a:lnTo>
                <a:lnTo>
                  <a:pt x="1978" y="0"/>
                </a:lnTo>
                <a:close/>
                <a:moveTo>
                  <a:pt x="1990" y="0"/>
                </a:moveTo>
                <a:lnTo>
                  <a:pt x="2000" y="0"/>
                </a:lnTo>
                <a:lnTo>
                  <a:pt x="2000" y="3"/>
                </a:lnTo>
                <a:lnTo>
                  <a:pt x="1990" y="3"/>
                </a:lnTo>
                <a:lnTo>
                  <a:pt x="1990" y="0"/>
                </a:lnTo>
                <a:close/>
                <a:moveTo>
                  <a:pt x="2003" y="0"/>
                </a:moveTo>
                <a:lnTo>
                  <a:pt x="2012" y="0"/>
                </a:lnTo>
                <a:lnTo>
                  <a:pt x="2012" y="3"/>
                </a:lnTo>
                <a:lnTo>
                  <a:pt x="2003" y="3"/>
                </a:lnTo>
                <a:lnTo>
                  <a:pt x="2003" y="0"/>
                </a:lnTo>
                <a:close/>
                <a:moveTo>
                  <a:pt x="2015" y="0"/>
                </a:moveTo>
                <a:lnTo>
                  <a:pt x="2025" y="0"/>
                </a:lnTo>
                <a:lnTo>
                  <a:pt x="2025" y="3"/>
                </a:lnTo>
                <a:lnTo>
                  <a:pt x="2015" y="3"/>
                </a:lnTo>
                <a:lnTo>
                  <a:pt x="2015" y="0"/>
                </a:lnTo>
                <a:close/>
                <a:moveTo>
                  <a:pt x="2028" y="0"/>
                </a:moveTo>
                <a:lnTo>
                  <a:pt x="2037" y="0"/>
                </a:lnTo>
                <a:lnTo>
                  <a:pt x="2037" y="3"/>
                </a:lnTo>
                <a:lnTo>
                  <a:pt x="2028" y="3"/>
                </a:lnTo>
                <a:lnTo>
                  <a:pt x="2028" y="0"/>
                </a:lnTo>
                <a:close/>
                <a:moveTo>
                  <a:pt x="2040" y="0"/>
                </a:moveTo>
                <a:lnTo>
                  <a:pt x="2050" y="0"/>
                </a:lnTo>
                <a:lnTo>
                  <a:pt x="2050" y="3"/>
                </a:lnTo>
                <a:lnTo>
                  <a:pt x="2040" y="3"/>
                </a:lnTo>
                <a:lnTo>
                  <a:pt x="2040" y="0"/>
                </a:lnTo>
                <a:close/>
                <a:moveTo>
                  <a:pt x="2053" y="0"/>
                </a:moveTo>
                <a:lnTo>
                  <a:pt x="2062" y="0"/>
                </a:lnTo>
                <a:lnTo>
                  <a:pt x="2062" y="3"/>
                </a:lnTo>
                <a:lnTo>
                  <a:pt x="2053" y="3"/>
                </a:lnTo>
                <a:lnTo>
                  <a:pt x="2053" y="0"/>
                </a:lnTo>
                <a:close/>
                <a:moveTo>
                  <a:pt x="2065" y="0"/>
                </a:moveTo>
                <a:lnTo>
                  <a:pt x="2074" y="0"/>
                </a:lnTo>
                <a:lnTo>
                  <a:pt x="2074" y="3"/>
                </a:lnTo>
                <a:lnTo>
                  <a:pt x="2065" y="3"/>
                </a:lnTo>
                <a:lnTo>
                  <a:pt x="2065" y="0"/>
                </a:lnTo>
                <a:close/>
                <a:moveTo>
                  <a:pt x="2078" y="0"/>
                </a:moveTo>
                <a:lnTo>
                  <a:pt x="2087" y="0"/>
                </a:lnTo>
                <a:lnTo>
                  <a:pt x="2087" y="3"/>
                </a:lnTo>
                <a:lnTo>
                  <a:pt x="2078" y="3"/>
                </a:lnTo>
                <a:lnTo>
                  <a:pt x="2078" y="0"/>
                </a:lnTo>
                <a:close/>
                <a:moveTo>
                  <a:pt x="2090" y="0"/>
                </a:moveTo>
                <a:lnTo>
                  <a:pt x="2099" y="0"/>
                </a:lnTo>
                <a:lnTo>
                  <a:pt x="2099" y="3"/>
                </a:lnTo>
                <a:lnTo>
                  <a:pt x="2090" y="3"/>
                </a:lnTo>
                <a:lnTo>
                  <a:pt x="2090" y="0"/>
                </a:lnTo>
                <a:close/>
                <a:moveTo>
                  <a:pt x="2102" y="0"/>
                </a:moveTo>
                <a:lnTo>
                  <a:pt x="2112" y="0"/>
                </a:lnTo>
                <a:lnTo>
                  <a:pt x="2112" y="3"/>
                </a:lnTo>
                <a:lnTo>
                  <a:pt x="2102" y="3"/>
                </a:lnTo>
                <a:lnTo>
                  <a:pt x="2102" y="0"/>
                </a:lnTo>
                <a:close/>
                <a:moveTo>
                  <a:pt x="2115" y="0"/>
                </a:moveTo>
                <a:lnTo>
                  <a:pt x="2124" y="0"/>
                </a:lnTo>
                <a:lnTo>
                  <a:pt x="2124" y="3"/>
                </a:lnTo>
                <a:lnTo>
                  <a:pt x="2115" y="3"/>
                </a:lnTo>
                <a:lnTo>
                  <a:pt x="2115" y="0"/>
                </a:lnTo>
                <a:close/>
                <a:moveTo>
                  <a:pt x="2127" y="0"/>
                </a:moveTo>
                <a:lnTo>
                  <a:pt x="2137" y="0"/>
                </a:lnTo>
                <a:lnTo>
                  <a:pt x="2137" y="3"/>
                </a:lnTo>
                <a:lnTo>
                  <a:pt x="2127" y="3"/>
                </a:lnTo>
                <a:lnTo>
                  <a:pt x="2127" y="0"/>
                </a:lnTo>
                <a:close/>
                <a:moveTo>
                  <a:pt x="2140" y="0"/>
                </a:moveTo>
                <a:lnTo>
                  <a:pt x="2149" y="0"/>
                </a:lnTo>
                <a:lnTo>
                  <a:pt x="2149" y="3"/>
                </a:lnTo>
                <a:lnTo>
                  <a:pt x="2140" y="3"/>
                </a:lnTo>
                <a:lnTo>
                  <a:pt x="2140" y="0"/>
                </a:lnTo>
                <a:close/>
                <a:moveTo>
                  <a:pt x="2152" y="0"/>
                </a:moveTo>
                <a:lnTo>
                  <a:pt x="2161" y="0"/>
                </a:lnTo>
                <a:lnTo>
                  <a:pt x="2161" y="3"/>
                </a:lnTo>
                <a:lnTo>
                  <a:pt x="2152" y="3"/>
                </a:lnTo>
                <a:lnTo>
                  <a:pt x="2152" y="0"/>
                </a:lnTo>
                <a:close/>
                <a:moveTo>
                  <a:pt x="2165" y="0"/>
                </a:moveTo>
                <a:lnTo>
                  <a:pt x="2174" y="0"/>
                </a:lnTo>
                <a:lnTo>
                  <a:pt x="2174" y="3"/>
                </a:lnTo>
                <a:lnTo>
                  <a:pt x="2165" y="3"/>
                </a:lnTo>
                <a:lnTo>
                  <a:pt x="2165" y="0"/>
                </a:lnTo>
                <a:close/>
                <a:moveTo>
                  <a:pt x="2177" y="0"/>
                </a:moveTo>
                <a:lnTo>
                  <a:pt x="2186" y="0"/>
                </a:lnTo>
                <a:lnTo>
                  <a:pt x="2186" y="3"/>
                </a:lnTo>
                <a:lnTo>
                  <a:pt x="2177" y="3"/>
                </a:lnTo>
                <a:lnTo>
                  <a:pt x="2177" y="0"/>
                </a:lnTo>
                <a:close/>
                <a:moveTo>
                  <a:pt x="2189" y="0"/>
                </a:moveTo>
                <a:lnTo>
                  <a:pt x="2199" y="0"/>
                </a:lnTo>
                <a:lnTo>
                  <a:pt x="2199" y="3"/>
                </a:lnTo>
                <a:lnTo>
                  <a:pt x="2189" y="3"/>
                </a:lnTo>
                <a:lnTo>
                  <a:pt x="2189" y="0"/>
                </a:lnTo>
                <a:close/>
                <a:moveTo>
                  <a:pt x="2202" y="0"/>
                </a:moveTo>
                <a:lnTo>
                  <a:pt x="2211" y="0"/>
                </a:lnTo>
                <a:lnTo>
                  <a:pt x="2211" y="3"/>
                </a:lnTo>
                <a:lnTo>
                  <a:pt x="2202" y="3"/>
                </a:lnTo>
                <a:lnTo>
                  <a:pt x="2202" y="0"/>
                </a:lnTo>
                <a:close/>
                <a:moveTo>
                  <a:pt x="2214" y="0"/>
                </a:moveTo>
                <a:lnTo>
                  <a:pt x="2224" y="0"/>
                </a:lnTo>
                <a:lnTo>
                  <a:pt x="2224" y="3"/>
                </a:lnTo>
                <a:lnTo>
                  <a:pt x="2214" y="3"/>
                </a:lnTo>
                <a:lnTo>
                  <a:pt x="2214" y="0"/>
                </a:lnTo>
                <a:close/>
                <a:moveTo>
                  <a:pt x="2227" y="0"/>
                </a:moveTo>
                <a:lnTo>
                  <a:pt x="2236" y="0"/>
                </a:lnTo>
                <a:lnTo>
                  <a:pt x="2236" y="3"/>
                </a:lnTo>
                <a:lnTo>
                  <a:pt x="2227" y="3"/>
                </a:lnTo>
                <a:lnTo>
                  <a:pt x="2227" y="0"/>
                </a:lnTo>
                <a:close/>
                <a:moveTo>
                  <a:pt x="2239" y="0"/>
                </a:moveTo>
                <a:lnTo>
                  <a:pt x="2249" y="0"/>
                </a:lnTo>
                <a:lnTo>
                  <a:pt x="2249" y="3"/>
                </a:lnTo>
                <a:lnTo>
                  <a:pt x="2239" y="3"/>
                </a:lnTo>
                <a:lnTo>
                  <a:pt x="2239" y="0"/>
                </a:lnTo>
                <a:close/>
                <a:moveTo>
                  <a:pt x="2252" y="0"/>
                </a:moveTo>
                <a:lnTo>
                  <a:pt x="2261" y="0"/>
                </a:lnTo>
                <a:lnTo>
                  <a:pt x="2261" y="3"/>
                </a:lnTo>
                <a:lnTo>
                  <a:pt x="2252" y="3"/>
                </a:lnTo>
                <a:lnTo>
                  <a:pt x="2252" y="0"/>
                </a:lnTo>
                <a:close/>
                <a:moveTo>
                  <a:pt x="2264" y="0"/>
                </a:moveTo>
                <a:lnTo>
                  <a:pt x="2273" y="0"/>
                </a:lnTo>
                <a:lnTo>
                  <a:pt x="2273" y="3"/>
                </a:lnTo>
                <a:lnTo>
                  <a:pt x="2264" y="3"/>
                </a:lnTo>
                <a:lnTo>
                  <a:pt x="2264" y="0"/>
                </a:lnTo>
                <a:close/>
                <a:moveTo>
                  <a:pt x="2277" y="0"/>
                </a:moveTo>
                <a:lnTo>
                  <a:pt x="2286" y="0"/>
                </a:lnTo>
                <a:lnTo>
                  <a:pt x="2286" y="3"/>
                </a:lnTo>
                <a:lnTo>
                  <a:pt x="2277" y="3"/>
                </a:lnTo>
                <a:lnTo>
                  <a:pt x="2277" y="0"/>
                </a:lnTo>
                <a:close/>
                <a:moveTo>
                  <a:pt x="2289" y="0"/>
                </a:moveTo>
                <a:lnTo>
                  <a:pt x="2298" y="0"/>
                </a:lnTo>
                <a:lnTo>
                  <a:pt x="2298" y="3"/>
                </a:lnTo>
                <a:lnTo>
                  <a:pt x="2289" y="3"/>
                </a:lnTo>
                <a:lnTo>
                  <a:pt x="2289" y="0"/>
                </a:lnTo>
                <a:close/>
                <a:moveTo>
                  <a:pt x="2301" y="0"/>
                </a:moveTo>
                <a:lnTo>
                  <a:pt x="2311" y="0"/>
                </a:lnTo>
                <a:lnTo>
                  <a:pt x="2311" y="3"/>
                </a:lnTo>
                <a:lnTo>
                  <a:pt x="2301" y="3"/>
                </a:lnTo>
                <a:lnTo>
                  <a:pt x="2301" y="0"/>
                </a:lnTo>
                <a:close/>
                <a:moveTo>
                  <a:pt x="2314" y="0"/>
                </a:moveTo>
                <a:lnTo>
                  <a:pt x="2323" y="0"/>
                </a:lnTo>
                <a:lnTo>
                  <a:pt x="2323" y="3"/>
                </a:lnTo>
                <a:lnTo>
                  <a:pt x="2314" y="3"/>
                </a:lnTo>
                <a:lnTo>
                  <a:pt x="2314" y="0"/>
                </a:lnTo>
                <a:close/>
                <a:moveTo>
                  <a:pt x="2326" y="0"/>
                </a:moveTo>
                <a:lnTo>
                  <a:pt x="2336" y="0"/>
                </a:lnTo>
                <a:lnTo>
                  <a:pt x="2336" y="3"/>
                </a:lnTo>
                <a:lnTo>
                  <a:pt x="2326" y="3"/>
                </a:lnTo>
                <a:lnTo>
                  <a:pt x="2326" y="0"/>
                </a:lnTo>
                <a:close/>
                <a:moveTo>
                  <a:pt x="2339" y="0"/>
                </a:moveTo>
                <a:lnTo>
                  <a:pt x="2348" y="0"/>
                </a:lnTo>
                <a:lnTo>
                  <a:pt x="2348" y="3"/>
                </a:lnTo>
                <a:lnTo>
                  <a:pt x="2339" y="3"/>
                </a:lnTo>
                <a:lnTo>
                  <a:pt x="2339" y="0"/>
                </a:lnTo>
                <a:close/>
                <a:moveTo>
                  <a:pt x="2351" y="0"/>
                </a:moveTo>
                <a:lnTo>
                  <a:pt x="2360" y="0"/>
                </a:lnTo>
                <a:lnTo>
                  <a:pt x="2360" y="3"/>
                </a:lnTo>
                <a:lnTo>
                  <a:pt x="2351" y="3"/>
                </a:lnTo>
                <a:lnTo>
                  <a:pt x="2351" y="0"/>
                </a:lnTo>
                <a:close/>
                <a:moveTo>
                  <a:pt x="2364" y="0"/>
                </a:moveTo>
                <a:lnTo>
                  <a:pt x="2373" y="0"/>
                </a:lnTo>
                <a:lnTo>
                  <a:pt x="2373" y="3"/>
                </a:lnTo>
                <a:lnTo>
                  <a:pt x="2364" y="3"/>
                </a:lnTo>
                <a:lnTo>
                  <a:pt x="2364" y="0"/>
                </a:lnTo>
                <a:close/>
                <a:moveTo>
                  <a:pt x="2376" y="0"/>
                </a:moveTo>
                <a:lnTo>
                  <a:pt x="2385" y="0"/>
                </a:lnTo>
                <a:lnTo>
                  <a:pt x="2385" y="3"/>
                </a:lnTo>
                <a:lnTo>
                  <a:pt x="2376" y="3"/>
                </a:lnTo>
                <a:lnTo>
                  <a:pt x="2376" y="0"/>
                </a:lnTo>
                <a:close/>
                <a:moveTo>
                  <a:pt x="2388" y="0"/>
                </a:moveTo>
                <a:lnTo>
                  <a:pt x="2398" y="0"/>
                </a:lnTo>
                <a:lnTo>
                  <a:pt x="2398" y="3"/>
                </a:lnTo>
                <a:lnTo>
                  <a:pt x="2388" y="3"/>
                </a:lnTo>
                <a:lnTo>
                  <a:pt x="2388" y="0"/>
                </a:lnTo>
                <a:close/>
                <a:moveTo>
                  <a:pt x="2401" y="0"/>
                </a:moveTo>
                <a:lnTo>
                  <a:pt x="2410" y="0"/>
                </a:lnTo>
                <a:lnTo>
                  <a:pt x="2410" y="3"/>
                </a:lnTo>
                <a:lnTo>
                  <a:pt x="2401" y="3"/>
                </a:lnTo>
                <a:lnTo>
                  <a:pt x="2401" y="0"/>
                </a:lnTo>
                <a:close/>
                <a:moveTo>
                  <a:pt x="2413" y="0"/>
                </a:moveTo>
                <a:lnTo>
                  <a:pt x="2423" y="0"/>
                </a:lnTo>
                <a:lnTo>
                  <a:pt x="2423" y="3"/>
                </a:lnTo>
                <a:lnTo>
                  <a:pt x="2413" y="3"/>
                </a:lnTo>
                <a:lnTo>
                  <a:pt x="2413" y="0"/>
                </a:lnTo>
                <a:close/>
                <a:moveTo>
                  <a:pt x="2426" y="0"/>
                </a:moveTo>
                <a:lnTo>
                  <a:pt x="2435" y="0"/>
                </a:lnTo>
                <a:lnTo>
                  <a:pt x="2435" y="3"/>
                </a:lnTo>
                <a:lnTo>
                  <a:pt x="2426" y="3"/>
                </a:lnTo>
                <a:lnTo>
                  <a:pt x="2426" y="0"/>
                </a:lnTo>
                <a:close/>
                <a:moveTo>
                  <a:pt x="2438" y="0"/>
                </a:moveTo>
                <a:lnTo>
                  <a:pt x="2448" y="0"/>
                </a:lnTo>
                <a:lnTo>
                  <a:pt x="2448" y="3"/>
                </a:lnTo>
                <a:lnTo>
                  <a:pt x="2438" y="3"/>
                </a:lnTo>
                <a:lnTo>
                  <a:pt x="2438" y="0"/>
                </a:lnTo>
                <a:close/>
                <a:moveTo>
                  <a:pt x="2451" y="0"/>
                </a:moveTo>
                <a:lnTo>
                  <a:pt x="2460" y="0"/>
                </a:lnTo>
                <a:lnTo>
                  <a:pt x="2460" y="3"/>
                </a:lnTo>
                <a:lnTo>
                  <a:pt x="2451" y="3"/>
                </a:lnTo>
                <a:lnTo>
                  <a:pt x="2451" y="0"/>
                </a:lnTo>
                <a:close/>
                <a:moveTo>
                  <a:pt x="2463" y="0"/>
                </a:moveTo>
                <a:lnTo>
                  <a:pt x="2472" y="0"/>
                </a:lnTo>
                <a:lnTo>
                  <a:pt x="2472" y="3"/>
                </a:lnTo>
                <a:lnTo>
                  <a:pt x="2463" y="3"/>
                </a:lnTo>
                <a:lnTo>
                  <a:pt x="2463" y="0"/>
                </a:lnTo>
                <a:close/>
                <a:moveTo>
                  <a:pt x="2476" y="0"/>
                </a:moveTo>
                <a:lnTo>
                  <a:pt x="2485" y="0"/>
                </a:lnTo>
                <a:lnTo>
                  <a:pt x="2485" y="3"/>
                </a:lnTo>
                <a:lnTo>
                  <a:pt x="2476" y="3"/>
                </a:lnTo>
                <a:lnTo>
                  <a:pt x="2476" y="0"/>
                </a:lnTo>
                <a:close/>
                <a:moveTo>
                  <a:pt x="2488" y="0"/>
                </a:moveTo>
                <a:lnTo>
                  <a:pt x="2497" y="0"/>
                </a:lnTo>
                <a:lnTo>
                  <a:pt x="2497" y="3"/>
                </a:lnTo>
                <a:lnTo>
                  <a:pt x="2488" y="3"/>
                </a:lnTo>
                <a:lnTo>
                  <a:pt x="2488" y="0"/>
                </a:lnTo>
                <a:close/>
                <a:moveTo>
                  <a:pt x="2500" y="0"/>
                </a:moveTo>
                <a:lnTo>
                  <a:pt x="2510" y="0"/>
                </a:lnTo>
                <a:lnTo>
                  <a:pt x="2510" y="3"/>
                </a:lnTo>
                <a:lnTo>
                  <a:pt x="2500" y="3"/>
                </a:lnTo>
                <a:lnTo>
                  <a:pt x="2500" y="0"/>
                </a:lnTo>
                <a:close/>
                <a:moveTo>
                  <a:pt x="2513" y="0"/>
                </a:moveTo>
                <a:lnTo>
                  <a:pt x="2522" y="0"/>
                </a:lnTo>
                <a:lnTo>
                  <a:pt x="2522" y="3"/>
                </a:lnTo>
                <a:lnTo>
                  <a:pt x="2513" y="3"/>
                </a:lnTo>
                <a:lnTo>
                  <a:pt x="2513" y="0"/>
                </a:lnTo>
                <a:close/>
                <a:moveTo>
                  <a:pt x="2525" y="0"/>
                </a:moveTo>
                <a:lnTo>
                  <a:pt x="2535" y="0"/>
                </a:lnTo>
                <a:lnTo>
                  <a:pt x="2535" y="3"/>
                </a:lnTo>
                <a:lnTo>
                  <a:pt x="2525" y="3"/>
                </a:lnTo>
                <a:lnTo>
                  <a:pt x="2525" y="0"/>
                </a:lnTo>
                <a:close/>
                <a:moveTo>
                  <a:pt x="2538" y="0"/>
                </a:moveTo>
                <a:lnTo>
                  <a:pt x="2547" y="0"/>
                </a:lnTo>
                <a:lnTo>
                  <a:pt x="2547" y="3"/>
                </a:lnTo>
                <a:lnTo>
                  <a:pt x="2538" y="3"/>
                </a:lnTo>
                <a:lnTo>
                  <a:pt x="2538" y="0"/>
                </a:lnTo>
                <a:close/>
                <a:moveTo>
                  <a:pt x="2550" y="0"/>
                </a:moveTo>
                <a:lnTo>
                  <a:pt x="2560" y="0"/>
                </a:lnTo>
                <a:lnTo>
                  <a:pt x="2560" y="3"/>
                </a:lnTo>
                <a:lnTo>
                  <a:pt x="2550" y="3"/>
                </a:lnTo>
                <a:lnTo>
                  <a:pt x="2550" y="0"/>
                </a:lnTo>
                <a:close/>
                <a:moveTo>
                  <a:pt x="2563" y="0"/>
                </a:moveTo>
                <a:lnTo>
                  <a:pt x="2572" y="0"/>
                </a:lnTo>
                <a:lnTo>
                  <a:pt x="2572" y="3"/>
                </a:lnTo>
                <a:lnTo>
                  <a:pt x="2563" y="3"/>
                </a:lnTo>
                <a:lnTo>
                  <a:pt x="2563" y="0"/>
                </a:lnTo>
                <a:close/>
                <a:moveTo>
                  <a:pt x="2575" y="0"/>
                </a:moveTo>
                <a:lnTo>
                  <a:pt x="2584" y="0"/>
                </a:lnTo>
                <a:lnTo>
                  <a:pt x="2584" y="3"/>
                </a:lnTo>
                <a:lnTo>
                  <a:pt x="2575" y="3"/>
                </a:lnTo>
                <a:lnTo>
                  <a:pt x="2575" y="0"/>
                </a:lnTo>
                <a:close/>
                <a:moveTo>
                  <a:pt x="2587" y="0"/>
                </a:moveTo>
                <a:lnTo>
                  <a:pt x="2597" y="0"/>
                </a:lnTo>
                <a:lnTo>
                  <a:pt x="2597" y="3"/>
                </a:lnTo>
                <a:lnTo>
                  <a:pt x="2587" y="3"/>
                </a:lnTo>
                <a:lnTo>
                  <a:pt x="2587" y="0"/>
                </a:lnTo>
                <a:close/>
                <a:moveTo>
                  <a:pt x="2600" y="0"/>
                </a:moveTo>
                <a:lnTo>
                  <a:pt x="2609" y="0"/>
                </a:lnTo>
                <a:lnTo>
                  <a:pt x="2609" y="3"/>
                </a:lnTo>
                <a:lnTo>
                  <a:pt x="2600" y="3"/>
                </a:lnTo>
                <a:lnTo>
                  <a:pt x="2600" y="0"/>
                </a:lnTo>
                <a:close/>
                <a:moveTo>
                  <a:pt x="2612" y="0"/>
                </a:moveTo>
                <a:lnTo>
                  <a:pt x="2622" y="0"/>
                </a:lnTo>
                <a:lnTo>
                  <a:pt x="2622" y="3"/>
                </a:lnTo>
                <a:lnTo>
                  <a:pt x="2612" y="3"/>
                </a:lnTo>
                <a:lnTo>
                  <a:pt x="2612" y="0"/>
                </a:lnTo>
                <a:close/>
                <a:moveTo>
                  <a:pt x="2625" y="0"/>
                </a:moveTo>
                <a:lnTo>
                  <a:pt x="2634" y="0"/>
                </a:lnTo>
                <a:lnTo>
                  <a:pt x="2634" y="3"/>
                </a:lnTo>
                <a:lnTo>
                  <a:pt x="2625" y="3"/>
                </a:lnTo>
                <a:lnTo>
                  <a:pt x="2625" y="0"/>
                </a:lnTo>
                <a:close/>
                <a:moveTo>
                  <a:pt x="2637" y="0"/>
                </a:moveTo>
                <a:lnTo>
                  <a:pt x="2647" y="0"/>
                </a:lnTo>
                <a:lnTo>
                  <a:pt x="2647" y="3"/>
                </a:lnTo>
                <a:lnTo>
                  <a:pt x="2637" y="3"/>
                </a:lnTo>
                <a:lnTo>
                  <a:pt x="2637" y="0"/>
                </a:lnTo>
                <a:close/>
                <a:moveTo>
                  <a:pt x="2650" y="0"/>
                </a:moveTo>
                <a:lnTo>
                  <a:pt x="2659" y="0"/>
                </a:lnTo>
                <a:lnTo>
                  <a:pt x="2659" y="3"/>
                </a:lnTo>
                <a:lnTo>
                  <a:pt x="2650" y="3"/>
                </a:lnTo>
                <a:lnTo>
                  <a:pt x="2650" y="0"/>
                </a:lnTo>
                <a:close/>
                <a:moveTo>
                  <a:pt x="2662" y="0"/>
                </a:moveTo>
                <a:lnTo>
                  <a:pt x="2671" y="0"/>
                </a:lnTo>
                <a:lnTo>
                  <a:pt x="2671" y="3"/>
                </a:lnTo>
                <a:lnTo>
                  <a:pt x="2662" y="3"/>
                </a:lnTo>
                <a:lnTo>
                  <a:pt x="2662" y="0"/>
                </a:lnTo>
                <a:close/>
                <a:moveTo>
                  <a:pt x="2675" y="0"/>
                </a:moveTo>
                <a:lnTo>
                  <a:pt x="2684" y="0"/>
                </a:lnTo>
                <a:lnTo>
                  <a:pt x="2684" y="3"/>
                </a:lnTo>
                <a:lnTo>
                  <a:pt x="2675" y="3"/>
                </a:lnTo>
                <a:lnTo>
                  <a:pt x="2675" y="0"/>
                </a:lnTo>
                <a:close/>
                <a:moveTo>
                  <a:pt x="2687" y="0"/>
                </a:moveTo>
                <a:lnTo>
                  <a:pt x="2696" y="0"/>
                </a:lnTo>
                <a:lnTo>
                  <a:pt x="2696" y="3"/>
                </a:lnTo>
                <a:lnTo>
                  <a:pt x="2687" y="3"/>
                </a:lnTo>
                <a:lnTo>
                  <a:pt x="2687" y="0"/>
                </a:lnTo>
                <a:close/>
                <a:moveTo>
                  <a:pt x="2699" y="0"/>
                </a:moveTo>
                <a:lnTo>
                  <a:pt x="2709" y="0"/>
                </a:lnTo>
                <a:lnTo>
                  <a:pt x="2709" y="3"/>
                </a:lnTo>
                <a:lnTo>
                  <a:pt x="2699" y="3"/>
                </a:lnTo>
                <a:lnTo>
                  <a:pt x="2699" y="0"/>
                </a:lnTo>
                <a:close/>
                <a:moveTo>
                  <a:pt x="2712" y="0"/>
                </a:moveTo>
                <a:lnTo>
                  <a:pt x="2721" y="0"/>
                </a:lnTo>
                <a:lnTo>
                  <a:pt x="2721" y="3"/>
                </a:lnTo>
                <a:lnTo>
                  <a:pt x="2712" y="3"/>
                </a:lnTo>
                <a:lnTo>
                  <a:pt x="2712" y="0"/>
                </a:lnTo>
                <a:close/>
                <a:moveTo>
                  <a:pt x="2724" y="0"/>
                </a:moveTo>
                <a:lnTo>
                  <a:pt x="2734" y="0"/>
                </a:lnTo>
                <a:lnTo>
                  <a:pt x="2734" y="3"/>
                </a:lnTo>
                <a:lnTo>
                  <a:pt x="2724" y="3"/>
                </a:lnTo>
                <a:lnTo>
                  <a:pt x="2724" y="0"/>
                </a:lnTo>
                <a:close/>
                <a:moveTo>
                  <a:pt x="2737" y="0"/>
                </a:moveTo>
                <a:lnTo>
                  <a:pt x="2746" y="0"/>
                </a:lnTo>
                <a:lnTo>
                  <a:pt x="2746" y="3"/>
                </a:lnTo>
                <a:lnTo>
                  <a:pt x="2737" y="3"/>
                </a:lnTo>
                <a:lnTo>
                  <a:pt x="2737" y="0"/>
                </a:lnTo>
                <a:close/>
                <a:moveTo>
                  <a:pt x="2749" y="0"/>
                </a:moveTo>
                <a:lnTo>
                  <a:pt x="2759" y="0"/>
                </a:lnTo>
                <a:lnTo>
                  <a:pt x="2759" y="3"/>
                </a:lnTo>
                <a:lnTo>
                  <a:pt x="2749" y="3"/>
                </a:lnTo>
                <a:lnTo>
                  <a:pt x="2749" y="0"/>
                </a:lnTo>
                <a:close/>
                <a:moveTo>
                  <a:pt x="2762" y="0"/>
                </a:moveTo>
                <a:lnTo>
                  <a:pt x="2771" y="0"/>
                </a:lnTo>
                <a:lnTo>
                  <a:pt x="2771" y="3"/>
                </a:lnTo>
                <a:lnTo>
                  <a:pt x="2762" y="3"/>
                </a:lnTo>
                <a:lnTo>
                  <a:pt x="2762" y="0"/>
                </a:lnTo>
                <a:close/>
                <a:moveTo>
                  <a:pt x="2774" y="0"/>
                </a:moveTo>
                <a:lnTo>
                  <a:pt x="2783" y="0"/>
                </a:lnTo>
                <a:lnTo>
                  <a:pt x="2783" y="3"/>
                </a:lnTo>
                <a:lnTo>
                  <a:pt x="2774" y="3"/>
                </a:lnTo>
                <a:lnTo>
                  <a:pt x="2774" y="0"/>
                </a:lnTo>
                <a:close/>
                <a:moveTo>
                  <a:pt x="2787" y="0"/>
                </a:moveTo>
                <a:lnTo>
                  <a:pt x="2796" y="0"/>
                </a:lnTo>
                <a:lnTo>
                  <a:pt x="2796" y="3"/>
                </a:lnTo>
                <a:lnTo>
                  <a:pt x="2787" y="3"/>
                </a:lnTo>
                <a:lnTo>
                  <a:pt x="2787" y="0"/>
                </a:lnTo>
                <a:close/>
                <a:moveTo>
                  <a:pt x="2799" y="0"/>
                </a:moveTo>
                <a:lnTo>
                  <a:pt x="2808" y="0"/>
                </a:lnTo>
                <a:lnTo>
                  <a:pt x="2808" y="3"/>
                </a:lnTo>
                <a:lnTo>
                  <a:pt x="2799" y="3"/>
                </a:lnTo>
                <a:lnTo>
                  <a:pt x="2799" y="0"/>
                </a:lnTo>
                <a:close/>
                <a:moveTo>
                  <a:pt x="2811" y="0"/>
                </a:moveTo>
                <a:lnTo>
                  <a:pt x="2821" y="0"/>
                </a:lnTo>
                <a:lnTo>
                  <a:pt x="2821" y="3"/>
                </a:lnTo>
                <a:lnTo>
                  <a:pt x="2811" y="3"/>
                </a:lnTo>
                <a:lnTo>
                  <a:pt x="2811" y="0"/>
                </a:lnTo>
                <a:close/>
                <a:moveTo>
                  <a:pt x="2824" y="0"/>
                </a:moveTo>
                <a:lnTo>
                  <a:pt x="2833" y="0"/>
                </a:lnTo>
                <a:lnTo>
                  <a:pt x="2833" y="3"/>
                </a:lnTo>
                <a:lnTo>
                  <a:pt x="2824" y="3"/>
                </a:lnTo>
                <a:lnTo>
                  <a:pt x="2824" y="0"/>
                </a:lnTo>
                <a:close/>
                <a:moveTo>
                  <a:pt x="2836" y="0"/>
                </a:moveTo>
                <a:lnTo>
                  <a:pt x="2846" y="0"/>
                </a:lnTo>
                <a:lnTo>
                  <a:pt x="2846" y="3"/>
                </a:lnTo>
                <a:lnTo>
                  <a:pt x="2836" y="3"/>
                </a:lnTo>
                <a:lnTo>
                  <a:pt x="2836" y="0"/>
                </a:lnTo>
                <a:close/>
                <a:moveTo>
                  <a:pt x="2849" y="0"/>
                </a:moveTo>
                <a:lnTo>
                  <a:pt x="2858" y="0"/>
                </a:lnTo>
                <a:lnTo>
                  <a:pt x="2858" y="3"/>
                </a:lnTo>
                <a:lnTo>
                  <a:pt x="2849" y="3"/>
                </a:lnTo>
                <a:lnTo>
                  <a:pt x="2849" y="0"/>
                </a:lnTo>
                <a:close/>
                <a:moveTo>
                  <a:pt x="2861" y="0"/>
                </a:moveTo>
                <a:lnTo>
                  <a:pt x="2870" y="0"/>
                </a:lnTo>
                <a:lnTo>
                  <a:pt x="2870" y="3"/>
                </a:lnTo>
                <a:lnTo>
                  <a:pt x="2861" y="3"/>
                </a:lnTo>
                <a:lnTo>
                  <a:pt x="2861" y="0"/>
                </a:lnTo>
                <a:close/>
                <a:moveTo>
                  <a:pt x="2874" y="0"/>
                </a:moveTo>
                <a:lnTo>
                  <a:pt x="2883" y="0"/>
                </a:lnTo>
                <a:lnTo>
                  <a:pt x="2883" y="3"/>
                </a:lnTo>
                <a:lnTo>
                  <a:pt x="2874" y="3"/>
                </a:lnTo>
                <a:lnTo>
                  <a:pt x="2874" y="0"/>
                </a:lnTo>
                <a:close/>
                <a:moveTo>
                  <a:pt x="2886" y="0"/>
                </a:moveTo>
                <a:lnTo>
                  <a:pt x="2895" y="0"/>
                </a:lnTo>
                <a:lnTo>
                  <a:pt x="2895" y="3"/>
                </a:lnTo>
                <a:lnTo>
                  <a:pt x="2886" y="3"/>
                </a:lnTo>
                <a:lnTo>
                  <a:pt x="2886" y="0"/>
                </a:lnTo>
                <a:close/>
                <a:moveTo>
                  <a:pt x="2898" y="0"/>
                </a:moveTo>
                <a:lnTo>
                  <a:pt x="2908" y="0"/>
                </a:lnTo>
                <a:lnTo>
                  <a:pt x="2908" y="3"/>
                </a:lnTo>
                <a:lnTo>
                  <a:pt x="2898" y="3"/>
                </a:lnTo>
                <a:lnTo>
                  <a:pt x="2898" y="0"/>
                </a:lnTo>
                <a:close/>
                <a:moveTo>
                  <a:pt x="2911" y="0"/>
                </a:moveTo>
                <a:lnTo>
                  <a:pt x="2920" y="0"/>
                </a:lnTo>
                <a:lnTo>
                  <a:pt x="2920" y="3"/>
                </a:lnTo>
                <a:lnTo>
                  <a:pt x="2911" y="3"/>
                </a:lnTo>
                <a:lnTo>
                  <a:pt x="2911" y="0"/>
                </a:lnTo>
                <a:close/>
                <a:moveTo>
                  <a:pt x="2923" y="0"/>
                </a:moveTo>
                <a:lnTo>
                  <a:pt x="2933" y="0"/>
                </a:lnTo>
                <a:lnTo>
                  <a:pt x="2933" y="3"/>
                </a:lnTo>
                <a:lnTo>
                  <a:pt x="2923" y="3"/>
                </a:lnTo>
                <a:lnTo>
                  <a:pt x="2923" y="0"/>
                </a:lnTo>
                <a:close/>
                <a:moveTo>
                  <a:pt x="2936" y="0"/>
                </a:moveTo>
                <a:lnTo>
                  <a:pt x="2945" y="0"/>
                </a:lnTo>
                <a:lnTo>
                  <a:pt x="2945" y="3"/>
                </a:lnTo>
                <a:lnTo>
                  <a:pt x="2936" y="3"/>
                </a:lnTo>
                <a:lnTo>
                  <a:pt x="2936" y="0"/>
                </a:lnTo>
                <a:close/>
                <a:moveTo>
                  <a:pt x="2948" y="0"/>
                </a:moveTo>
                <a:lnTo>
                  <a:pt x="2958" y="0"/>
                </a:lnTo>
                <a:lnTo>
                  <a:pt x="2958" y="3"/>
                </a:lnTo>
                <a:lnTo>
                  <a:pt x="2948" y="3"/>
                </a:lnTo>
                <a:lnTo>
                  <a:pt x="2948" y="0"/>
                </a:lnTo>
                <a:close/>
                <a:moveTo>
                  <a:pt x="2961" y="0"/>
                </a:moveTo>
                <a:lnTo>
                  <a:pt x="2970" y="0"/>
                </a:lnTo>
                <a:lnTo>
                  <a:pt x="2970" y="3"/>
                </a:lnTo>
                <a:lnTo>
                  <a:pt x="2961" y="3"/>
                </a:lnTo>
                <a:lnTo>
                  <a:pt x="2961" y="0"/>
                </a:lnTo>
                <a:close/>
                <a:moveTo>
                  <a:pt x="2973" y="0"/>
                </a:moveTo>
                <a:lnTo>
                  <a:pt x="2982" y="0"/>
                </a:lnTo>
                <a:lnTo>
                  <a:pt x="2982" y="3"/>
                </a:lnTo>
                <a:lnTo>
                  <a:pt x="2973" y="3"/>
                </a:lnTo>
                <a:lnTo>
                  <a:pt x="2973" y="0"/>
                </a:lnTo>
                <a:close/>
                <a:moveTo>
                  <a:pt x="2986" y="0"/>
                </a:moveTo>
                <a:lnTo>
                  <a:pt x="2995" y="0"/>
                </a:lnTo>
                <a:lnTo>
                  <a:pt x="2995" y="3"/>
                </a:lnTo>
                <a:lnTo>
                  <a:pt x="2986" y="3"/>
                </a:lnTo>
                <a:lnTo>
                  <a:pt x="2986" y="0"/>
                </a:lnTo>
                <a:close/>
                <a:moveTo>
                  <a:pt x="2998" y="0"/>
                </a:moveTo>
                <a:lnTo>
                  <a:pt x="3007" y="0"/>
                </a:lnTo>
                <a:lnTo>
                  <a:pt x="3007" y="3"/>
                </a:lnTo>
                <a:lnTo>
                  <a:pt x="2998" y="3"/>
                </a:lnTo>
                <a:lnTo>
                  <a:pt x="2998" y="0"/>
                </a:lnTo>
                <a:close/>
                <a:moveTo>
                  <a:pt x="3010" y="0"/>
                </a:moveTo>
                <a:lnTo>
                  <a:pt x="3020" y="0"/>
                </a:lnTo>
                <a:lnTo>
                  <a:pt x="3020" y="3"/>
                </a:lnTo>
                <a:lnTo>
                  <a:pt x="3010" y="3"/>
                </a:lnTo>
                <a:lnTo>
                  <a:pt x="3010" y="0"/>
                </a:lnTo>
                <a:close/>
                <a:moveTo>
                  <a:pt x="3023" y="0"/>
                </a:moveTo>
                <a:lnTo>
                  <a:pt x="3032" y="0"/>
                </a:lnTo>
                <a:lnTo>
                  <a:pt x="3032" y="3"/>
                </a:lnTo>
                <a:lnTo>
                  <a:pt x="3023" y="3"/>
                </a:lnTo>
                <a:lnTo>
                  <a:pt x="3023" y="0"/>
                </a:lnTo>
                <a:close/>
                <a:moveTo>
                  <a:pt x="3035" y="0"/>
                </a:moveTo>
                <a:lnTo>
                  <a:pt x="3045" y="0"/>
                </a:lnTo>
                <a:lnTo>
                  <a:pt x="3045" y="3"/>
                </a:lnTo>
                <a:lnTo>
                  <a:pt x="3035" y="3"/>
                </a:lnTo>
                <a:lnTo>
                  <a:pt x="3035" y="0"/>
                </a:lnTo>
                <a:close/>
                <a:moveTo>
                  <a:pt x="3048" y="0"/>
                </a:moveTo>
                <a:lnTo>
                  <a:pt x="3057" y="0"/>
                </a:lnTo>
                <a:lnTo>
                  <a:pt x="3057" y="3"/>
                </a:lnTo>
                <a:lnTo>
                  <a:pt x="3048" y="3"/>
                </a:lnTo>
                <a:lnTo>
                  <a:pt x="3048" y="0"/>
                </a:lnTo>
                <a:close/>
                <a:moveTo>
                  <a:pt x="3060" y="0"/>
                </a:moveTo>
                <a:lnTo>
                  <a:pt x="3069" y="0"/>
                </a:lnTo>
                <a:lnTo>
                  <a:pt x="3069" y="3"/>
                </a:lnTo>
                <a:lnTo>
                  <a:pt x="3060" y="3"/>
                </a:lnTo>
                <a:lnTo>
                  <a:pt x="3060" y="0"/>
                </a:lnTo>
                <a:close/>
                <a:moveTo>
                  <a:pt x="3073" y="0"/>
                </a:moveTo>
                <a:lnTo>
                  <a:pt x="3082" y="0"/>
                </a:lnTo>
                <a:lnTo>
                  <a:pt x="3082" y="3"/>
                </a:lnTo>
                <a:lnTo>
                  <a:pt x="3073" y="3"/>
                </a:lnTo>
                <a:lnTo>
                  <a:pt x="3073" y="0"/>
                </a:lnTo>
                <a:close/>
                <a:moveTo>
                  <a:pt x="3085" y="0"/>
                </a:moveTo>
                <a:lnTo>
                  <a:pt x="3094" y="0"/>
                </a:lnTo>
                <a:lnTo>
                  <a:pt x="3094" y="3"/>
                </a:lnTo>
                <a:lnTo>
                  <a:pt x="3085" y="3"/>
                </a:lnTo>
                <a:lnTo>
                  <a:pt x="3085" y="0"/>
                </a:lnTo>
                <a:close/>
                <a:moveTo>
                  <a:pt x="3097" y="0"/>
                </a:moveTo>
                <a:lnTo>
                  <a:pt x="3107" y="0"/>
                </a:lnTo>
                <a:lnTo>
                  <a:pt x="3107" y="3"/>
                </a:lnTo>
                <a:lnTo>
                  <a:pt x="3097" y="3"/>
                </a:lnTo>
                <a:lnTo>
                  <a:pt x="3097" y="0"/>
                </a:lnTo>
                <a:close/>
                <a:moveTo>
                  <a:pt x="3110" y="0"/>
                </a:moveTo>
                <a:lnTo>
                  <a:pt x="3119" y="0"/>
                </a:lnTo>
                <a:lnTo>
                  <a:pt x="3119" y="3"/>
                </a:lnTo>
                <a:lnTo>
                  <a:pt x="3110" y="3"/>
                </a:lnTo>
                <a:lnTo>
                  <a:pt x="3110" y="0"/>
                </a:lnTo>
                <a:close/>
                <a:moveTo>
                  <a:pt x="3122" y="0"/>
                </a:moveTo>
                <a:lnTo>
                  <a:pt x="3132" y="0"/>
                </a:lnTo>
                <a:lnTo>
                  <a:pt x="3132" y="3"/>
                </a:lnTo>
                <a:lnTo>
                  <a:pt x="3122" y="3"/>
                </a:lnTo>
                <a:lnTo>
                  <a:pt x="3122" y="0"/>
                </a:lnTo>
                <a:close/>
                <a:moveTo>
                  <a:pt x="3135" y="0"/>
                </a:moveTo>
                <a:lnTo>
                  <a:pt x="3144" y="0"/>
                </a:lnTo>
                <a:lnTo>
                  <a:pt x="3144" y="3"/>
                </a:lnTo>
                <a:lnTo>
                  <a:pt x="3135" y="3"/>
                </a:lnTo>
                <a:lnTo>
                  <a:pt x="3135" y="0"/>
                </a:lnTo>
                <a:close/>
                <a:moveTo>
                  <a:pt x="3147" y="0"/>
                </a:moveTo>
                <a:lnTo>
                  <a:pt x="3157" y="0"/>
                </a:lnTo>
                <a:lnTo>
                  <a:pt x="3157" y="3"/>
                </a:lnTo>
                <a:lnTo>
                  <a:pt x="3147" y="3"/>
                </a:lnTo>
                <a:lnTo>
                  <a:pt x="3147" y="0"/>
                </a:lnTo>
                <a:close/>
                <a:moveTo>
                  <a:pt x="3160" y="0"/>
                </a:moveTo>
                <a:lnTo>
                  <a:pt x="3169" y="0"/>
                </a:lnTo>
                <a:lnTo>
                  <a:pt x="3169" y="3"/>
                </a:lnTo>
                <a:lnTo>
                  <a:pt x="3160" y="3"/>
                </a:lnTo>
                <a:lnTo>
                  <a:pt x="3160" y="0"/>
                </a:lnTo>
                <a:close/>
                <a:moveTo>
                  <a:pt x="3172" y="0"/>
                </a:moveTo>
                <a:lnTo>
                  <a:pt x="3181" y="0"/>
                </a:lnTo>
                <a:lnTo>
                  <a:pt x="3181" y="3"/>
                </a:lnTo>
                <a:lnTo>
                  <a:pt x="3172" y="3"/>
                </a:lnTo>
                <a:lnTo>
                  <a:pt x="3172" y="0"/>
                </a:lnTo>
                <a:close/>
                <a:moveTo>
                  <a:pt x="3185" y="0"/>
                </a:moveTo>
                <a:lnTo>
                  <a:pt x="3194" y="0"/>
                </a:lnTo>
                <a:lnTo>
                  <a:pt x="3194" y="3"/>
                </a:lnTo>
                <a:lnTo>
                  <a:pt x="3185" y="3"/>
                </a:lnTo>
                <a:lnTo>
                  <a:pt x="3185" y="0"/>
                </a:lnTo>
                <a:close/>
                <a:moveTo>
                  <a:pt x="3197" y="0"/>
                </a:moveTo>
                <a:lnTo>
                  <a:pt x="3206" y="0"/>
                </a:lnTo>
                <a:lnTo>
                  <a:pt x="3206" y="3"/>
                </a:lnTo>
                <a:lnTo>
                  <a:pt x="3197" y="3"/>
                </a:lnTo>
                <a:lnTo>
                  <a:pt x="3197" y="0"/>
                </a:lnTo>
                <a:close/>
                <a:moveTo>
                  <a:pt x="3209" y="0"/>
                </a:moveTo>
                <a:lnTo>
                  <a:pt x="3219" y="0"/>
                </a:lnTo>
                <a:lnTo>
                  <a:pt x="3219" y="3"/>
                </a:lnTo>
                <a:lnTo>
                  <a:pt x="3209" y="3"/>
                </a:lnTo>
                <a:lnTo>
                  <a:pt x="3209" y="0"/>
                </a:lnTo>
                <a:close/>
                <a:moveTo>
                  <a:pt x="3222" y="0"/>
                </a:moveTo>
                <a:lnTo>
                  <a:pt x="3231" y="0"/>
                </a:lnTo>
                <a:lnTo>
                  <a:pt x="3231" y="3"/>
                </a:lnTo>
                <a:lnTo>
                  <a:pt x="3222" y="3"/>
                </a:lnTo>
                <a:lnTo>
                  <a:pt x="3222" y="0"/>
                </a:lnTo>
                <a:close/>
                <a:moveTo>
                  <a:pt x="3234" y="0"/>
                </a:moveTo>
                <a:lnTo>
                  <a:pt x="3244" y="0"/>
                </a:lnTo>
                <a:lnTo>
                  <a:pt x="3244" y="3"/>
                </a:lnTo>
                <a:lnTo>
                  <a:pt x="3234" y="3"/>
                </a:lnTo>
                <a:lnTo>
                  <a:pt x="3234" y="0"/>
                </a:lnTo>
                <a:close/>
                <a:moveTo>
                  <a:pt x="3247" y="0"/>
                </a:moveTo>
                <a:lnTo>
                  <a:pt x="3256" y="0"/>
                </a:lnTo>
                <a:lnTo>
                  <a:pt x="3256" y="3"/>
                </a:lnTo>
                <a:lnTo>
                  <a:pt x="3247" y="3"/>
                </a:lnTo>
                <a:lnTo>
                  <a:pt x="3247" y="0"/>
                </a:lnTo>
                <a:close/>
                <a:moveTo>
                  <a:pt x="3259" y="0"/>
                </a:moveTo>
                <a:lnTo>
                  <a:pt x="3268" y="0"/>
                </a:lnTo>
                <a:lnTo>
                  <a:pt x="3268" y="3"/>
                </a:lnTo>
                <a:lnTo>
                  <a:pt x="3259" y="3"/>
                </a:lnTo>
                <a:lnTo>
                  <a:pt x="3259" y="0"/>
                </a:lnTo>
                <a:close/>
                <a:moveTo>
                  <a:pt x="3272" y="0"/>
                </a:moveTo>
                <a:lnTo>
                  <a:pt x="3281" y="0"/>
                </a:lnTo>
                <a:lnTo>
                  <a:pt x="3281" y="3"/>
                </a:lnTo>
                <a:lnTo>
                  <a:pt x="3272" y="3"/>
                </a:lnTo>
                <a:lnTo>
                  <a:pt x="3272" y="0"/>
                </a:lnTo>
                <a:close/>
                <a:moveTo>
                  <a:pt x="3284" y="0"/>
                </a:moveTo>
                <a:lnTo>
                  <a:pt x="3293" y="0"/>
                </a:lnTo>
                <a:lnTo>
                  <a:pt x="3293" y="3"/>
                </a:lnTo>
                <a:lnTo>
                  <a:pt x="3284" y="3"/>
                </a:lnTo>
                <a:lnTo>
                  <a:pt x="3284" y="0"/>
                </a:lnTo>
                <a:close/>
                <a:moveTo>
                  <a:pt x="3296" y="0"/>
                </a:moveTo>
                <a:lnTo>
                  <a:pt x="3306" y="0"/>
                </a:lnTo>
                <a:lnTo>
                  <a:pt x="3306" y="3"/>
                </a:lnTo>
                <a:lnTo>
                  <a:pt x="3296" y="3"/>
                </a:lnTo>
                <a:lnTo>
                  <a:pt x="3296" y="0"/>
                </a:lnTo>
                <a:close/>
                <a:moveTo>
                  <a:pt x="3309" y="0"/>
                </a:moveTo>
                <a:lnTo>
                  <a:pt x="3318" y="0"/>
                </a:lnTo>
                <a:lnTo>
                  <a:pt x="3318" y="3"/>
                </a:lnTo>
                <a:lnTo>
                  <a:pt x="3309" y="3"/>
                </a:lnTo>
                <a:lnTo>
                  <a:pt x="3309" y="0"/>
                </a:lnTo>
                <a:close/>
                <a:moveTo>
                  <a:pt x="3321" y="0"/>
                </a:moveTo>
                <a:lnTo>
                  <a:pt x="3331" y="0"/>
                </a:lnTo>
                <a:lnTo>
                  <a:pt x="3331" y="3"/>
                </a:lnTo>
                <a:lnTo>
                  <a:pt x="3321" y="3"/>
                </a:lnTo>
                <a:lnTo>
                  <a:pt x="3321" y="0"/>
                </a:lnTo>
                <a:close/>
                <a:moveTo>
                  <a:pt x="3334" y="0"/>
                </a:moveTo>
                <a:lnTo>
                  <a:pt x="3343" y="0"/>
                </a:lnTo>
                <a:lnTo>
                  <a:pt x="3343" y="3"/>
                </a:lnTo>
                <a:lnTo>
                  <a:pt x="3334" y="3"/>
                </a:lnTo>
                <a:lnTo>
                  <a:pt x="3334" y="0"/>
                </a:lnTo>
                <a:close/>
                <a:moveTo>
                  <a:pt x="3346" y="0"/>
                </a:moveTo>
                <a:lnTo>
                  <a:pt x="3356" y="0"/>
                </a:lnTo>
                <a:lnTo>
                  <a:pt x="3356" y="3"/>
                </a:lnTo>
                <a:lnTo>
                  <a:pt x="3346" y="3"/>
                </a:lnTo>
                <a:lnTo>
                  <a:pt x="3346" y="0"/>
                </a:lnTo>
                <a:close/>
                <a:moveTo>
                  <a:pt x="3359" y="0"/>
                </a:moveTo>
                <a:lnTo>
                  <a:pt x="3368" y="0"/>
                </a:lnTo>
                <a:lnTo>
                  <a:pt x="3368" y="3"/>
                </a:lnTo>
                <a:lnTo>
                  <a:pt x="3359" y="3"/>
                </a:lnTo>
                <a:lnTo>
                  <a:pt x="3359" y="0"/>
                </a:lnTo>
                <a:close/>
                <a:moveTo>
                  <a:pt x="3371" y="0"/>
                </a:moveTo>
                <a:lnTo>
                  <a:pt x="3380" y="0"/>
                </a:lnTo>
                <a:lnTo>
                  <a:pt x="3380" y="3"/>
                </a:lnTo>
                <a:lnTo>
                  <a:pt x="3371" y="3"/>
                </a:lnTo>
                <a:lnTo>
                  <a:pt x="3371" y="0"/>
                </a:lnTo>
                <a:close/>
                <a:moveTo>
                  <a:pt x="3384" y="0"/>
                </a:moveTo>
                <a:lnTo>
                  <a:pt x="3393" y="0"/>
                </a:lnTo>
                <a:lnTo>
                  <a:pt x="3393" y="3"/>
                </a:lnTo>
                <a:lnTo>
                  <a:pt x="3384" y="3"/>
                </a:lnTo>
                <a:lnTo>
                  <a:pt x="3384" y="0"/>
                </a:lnTo>
                <a:close/>
                <a:moveTo>
                  <a:pt x="3396" y="0"/>
                </a:moveTo>
                <a:lnTo>
                  <a:pt x="3405" y="0"/>
                </a:lnTo>
                <a:lnTo>
                  <a:pt x="3405" y="3"/>
                </a:lnTo>
                <a:lnTo>
                  <a:pt x="3396" y="3"/>
                </a:lnTo>
                <a:lnTo>
                  <a:pt x="3396" y="0"/>
                </a:lnTo>
                <a:close/>
                <a:moveTo>
                  <a:pt x="3408" y="0"/>
                </a:moveTo>
                <a:lnTo>
                  <a:pt x="3418" y="0"/>
                </a:lnTo>
                <a:lnTo>
                  <a:pt x="3418" y="3"/>
                </a:lnTo>
                <a:lnTo>
                  <a:pt x="3408" y="3"/>
                </a:lnTo>
                <a:lnTo>
                  <a:pt x="3408" y="0"/>
                </a:lnTo>
                <a:close/>
                <a:moveTo>
                  <a:pt x="3421" y="0"/>
                </a:moveTo>
                <a:lnTo>
                  <a:pt x="3430" y="0"/>
                </a:lnTo>
                <a:lnTo>
                  <a:pt x="3430" y="3"/>
                </a:lnTo>
                <a:lnTo>
                  <a:pt x="3421" y="3"/>
                </a:lnTo>
                <a:lnTo>
                  <a:pt x="3421" y="0"/>
                </a:lnTo>
                <a:close/>
                <a:moveTo>
                  <a:pt x="3433" y="0"/>
                </a:moveTo>
                <a:lnTo>
                  <a:pt x="3443" y="0"/>
                </a:lnTo>
                <a:lnTo>
                  <a:pt x="3443" y="3"/>
                </a:lnTo>
                <a:lnTo>
                  <a:pt x="3433" y="3"/>
                </a:lnTo>
                <a:lnTo>
                  <a:pt x="3433" y="0"/>
                </a:lnTo>
                <a:close/>
                <a:moveTo>
                  <a:pt x="3446" y="0"/>
                </a:moveTo>
                <a:lnTo>
                  <a:pt x="3455" y="0"/>
                </a:lnTo>
                <a:lnTo>
                  <a:pt x="3455" y="3"/>
                </a:lnTo>
                <a:lnTo>
                  <a:pt x="3446" y="3"/>
                </a:lnTo>
                <a:lnTo>
                  <a:pt x="3446" y="0"/>
                </a:lnTo>
                <a:close/>
                <a:moveTo>
                  <a:pt x="3458" y="0"/>
                </a:moveTo>
                <a:lnTo>
                  <a:pt x="3467" y="0"/>
                </a:lnTo>
                <a:lnTo>
                  <a:pt x="3467" y="3"/>
                </a:lnTo>
                <a:lnTo>
                  <a:pt x="3458" y="3"/>
                </a:lnTo>
                <a:lnTo>
                  <a:pt x="3458" y="0"/>
                </a:lnTo>
                <a:close/>
                <a:moveTo>
                  <a:pt x="3471" y="0"/>
                </a:moveTo>
                <a:lnTo>
                  <a:pt x="3480" y="0"/>
                </a:lnTo>
                <a:lnTo>
                  <a:pt x="3480" y="3"/>
                </a:lnTo>
                <a:lnTo>
                  <a:pt x="3471" y="3"/>
                </a:lnTo>
                <a:lnTo>
                  <a:pt x="3471" y="0"/>
                </a:lnTo>
                <a:close/>
                <a:moveTo>
                  <a:pt x="3483" y="0"/>
                </a:moveTo>
                <a:lnTo>
                  <a:pt x="3492" y="0"/>
                </a:lnTo>
                <a:lnTo>
                  <a:pt x="3492" y="3"/>
                </a:lnTo>
                <a:lnTo>
                  <a:pt x="3483" y="3"/>
                </a:lnTo>
                <a:lnTo>
                  <a:pt x="3483" y="0"/>
                </a:lnTo>
                <a:close/>
                <a:moveTo>
                  <a:pt x="3495" y="0"/>
                </a:moveTo>
                <a:lnTo>
                  <a:pt x="3505" y="0"/>
                </a:lnTo>
                <a:lnTo>
                  <a:pt x="3505" y="3"/>
                </a:lnTo>
                <a:lnTo>
                  <a:pt x="3495" y="3"/>
                </a:lnTo>
                <a:lnTo>
                  <a:pt x="3495" y="0"/>
                </a:lnTo>
                <a:close/>
                <a:moveTo>
                  <a:pt x="3508" y="0"/>
                </a:moveTo>
                <a:lnTo>
                  <a:pt x="3517" y="0"/>
                </a:lnTo>
                <a:lnTo>
                  <a:pt x="3517" y="3"/>
                </a:lnTo>
                <a:lnTo>
                  <a:pt x="3508" y="3"/>
                </a:lnTo>
                <a:lnTo>
                  <a:pt x="3508" y="0"/>
                </a:lnTo>
                <a:close/>
                <a:moveTo>
                  <a:pt x="3520" y="0"/>
                </a:moveTo>
                <a:lnTo>
                  <a:pt x="3530" y="0"/>
                </a:lnTo>
                <a:lnTo>
                  <a:pt x="3530" y="3"/>
                </a:lnTo>
                <a:lnTo>
                  <a:pt x="3520" y="3"/>
                </a:lnTo>
                <a:lnTo>
                  <a:pt x="3520" y="0"/>
                </a:lnTo>
                <a:close/>
                <a:moveTo>
                  <a:pt x="3533" y="0"/>
                </a:moveTo>
                <a:lnTo>
                  <a:pt x="3542" y="0"/>
                </a:lnTo>
                <a:lnTo>
                  <a:pt x="3542" y="3"/>
                </a:lnTo>
                <a:lnTo>
                  <a:pt x="3533" y="3"/>
                </a:lnTo>
                <a:lnTo>
                  <a:pt x="3533" y="0"/>
                </a:lnTo>
                <a:close/>
                <a:moveTo>
                  <a:pt x="3545" y="0"/>
                </a:moveTo>
                <a:lnTo>
                  <a:pt x="3555" y="0"/>
                </a:lnTo>
                <a:lnTo>
                  <a:pt x="3555" y="3"/>
                </a:lnTo>
                <a:lnTo>
                  <a:pt x="3545" y="3"/>
                </a:lnTo>
                <a:lnTo>
                  <a:pt x="3545" y="0"/>
                </a:lnTo>
                <a:close/>
                <a:moveTo>
                  <a:pt x="3558" y="0"/>
                </a:moveTo>
                <a:lnTo>
                  <a:pt x="3567" y="0"/>
                </a:lnTo>
                <a:lnTo>
                  <a:pt x="3567" y="3"/>
                </a:lnTo>
                <a:lnTo>
                  <a:pt x="3558" y="3"/>
                </a:lnTo>
                <a:lnTo>
                  <a:pt x="3558" y="0"/>
                </a:lnTo>
                <a:close/>
                <a:moveTo>
                  <a:pt x="3570" y="0"/>
                </a:moveTo>
                <a:lnTo>
                  <a:pt x="3579" y="0"/>
                </a:lnTo>
                <a:lnTo>
                  <a:pt x="3579" y="3"/>
                </a:lnTo>
                <a:lnTo>
                  <a:pt x="3570" y="3"/>
                </a:lnTo>
                <a:lnTo>
                  <a:pt x="3570" y="0"/>
                </a:lnTo>
                <a:close/>
                <a:moveTo>
                  <a:pt x="3583" y="0"/>
                </a:moveTo>
                <a:lnTo>
                  <a:pt x="3592" y="0"/>
                </a:lnTo>
                <a:lnTo>
                  <a:pt x="3592" y="3"/>
                </a:lnTo>
                <a:lnTo>
                  <a:pt x="3583" y="3"/>
                </a:lnTo>
                <a:lnTo>
                  <a:pt x="3583" y="0"/>
                </a:lnTo>
                <a:close/>
                <a:moveTo>
                  <a:pt x="3595" y="0"/>
                </a:moveTo>
                <a:lnTo>
                  <a:pt x="3604" y="0"/>
                </a:lnTo>
                <a:lnTo>
                  <a:pt x="3604" y="3"/>
                </a:lnTo>
                <a:lnTo>
                  <a:pt x="3595" y="3"/>
                </a:lnTo>
                <a:lnTo>
                  <a:pt x="3595" y="0"/>
                </a:lnTo>
                <a:close/>
                <a:moveTo>
                  <a:pt x="3607" y="0"/>
                </a:moveTo>
                <a:lnTo>
                  <a:pt x="3617" y="0"/>
                </a:lnTo>
                <a:lnTo>
                  <a:pt x="3617" y="3"/>
                </a:lnTo>
                <a:lnTo>
                  <a:pt x="3607" y="3"/>
                </a:lnTo>
                <a:lnTo>
                  <a:pt x="3607" y="0"/>
                </a:lnTo>
                <a:close/>
                <a:moveTo>
                  <a:pt x="3620" y="0"/>
                </a:moveTo>
                <a:lnTo>
                  <a:pt x="3629" y="0"/>
                </a:lnTo>
                <a:lnTo>
                  <a:pt x="3629" y="3"/>
                </a:lnTo>
                <a:lnTo>
                  <a:pt x="3620" y="3"/>
                </a:lnTo>
                <a:lnTo>
                  <a:pt x="3620" y="0"/>
                </a:lnTo>
                <a:close/>
                <a:moveTo>
                  <a:pt x="3632" y="0"/>
                </a:moveTo>
                <a:lnTo>
                  <a:pt x="3642" y="0"/>
                </a:lnTo>
                <a:lnTo>
                  <a:pt x="3642" y="3"/>
                </a:lnTo>
                <a:lnTo>
                  <a:pt x="3632" y="3"/>
                </a:lnTo>
                <a:lnTo>
                  <a:pt x="3632" y="0"/>
                </a:lnTo>
                <a:close/>
                <a:moveTo>
                  <a:pt x="3645" y="0"/>
                </a:moveTo>
                <a:lnTo>
                  <a:pt x="3654" y="0"/>
                </a:lnTo>
                <a:lnTo>
                  <a:pt x="3654" y="3"/>
                </a:lnTo>
                <a:lnTo>
                  <a:pt x="3645" y="3"/>
                </a:lnTo>
                <a:lnTo>
                  <a:pt x="3645" y="0"/>
                </a:lnTo>
                <a:close/>
                <a:moveTo>
                  <a:pt x="3657" y="0"/>
                </a:moveTo>
                <a:lnTo>
                  <a:pt x="3667" y="0"/>
                </a:lnTo>
                <a:lnTo>
                  <a:pt x="3667" y="3"/>
                </a:lnTo>
                <a:lnTo>
                  <a:pt x="3657" y="3"/>
                </a:lnTo>
                <a:lnTo>
                  <a:pt x="3657" y="0"/>
                </a:lnTo>
                <a:close/>
                <a:moveTo>
                  <a:pt x="3670" y="0"/>
                </a:moveTo>
                <a:lnTo>
                  <a:pt x="3679" y="0"/>
                </a:lnTo>
                <a:lnTo>
                  <a:pt x="3679" y="3"/>
                </a:lnTo>
                <a:lnTo>
                  <a:pt x="3670" y="3"/>
                </a:lnTo>
                <a:lnTo>
                  <a:pt x="3670" y="0"/>
                </a:lnTo>
                <a:close/>
                <a:moveTo>
                  <a:pt x="3682" y="0"/>
                </a:moveTo>
                <a:lnTo>
                  <a:pt x="3691" y="0"/>
                </a:lnTo>
                <a:lnTo>
                  <a:pt x="3691" y="3"/>
                </a:lnTo>
                <a:lnTo>
                  <a:pt x="3682" y="3"/>
                </a:lnTo>
                <a:lnTo>
                  <a:pt x="3682" y="0"/>
                </a:lnTo>
                <a:close/>
                <a:moveTo>
                  <a:pt x="3694" y="0"/>
                </a:moveTo>
                <a:lnTo>
                  <a:pt x="3704" y="0"/>
                </a:lnTo>
                <a:lnTo>
                  <a:pt x="3704" y="3"/>
                </a:lnTo>
                <a:lnTo>
                  <a:pt x="3694" y="3"/>
                </a:lnTo>
                <a:lnTo>
                  <a:pt x="3694" y="0"/>
                </a:lnTo>
                <a:close/>
                <a:moveTo>
                  <a:pt x="3707" y="0"/>
                </a:moveTo>
                <a:lnTo>
                  <a:pt x="3716" y="0"/>
                </a:lnTo>
                <a:lnTo>
                  <a:pt x="3716" y="3"/>
                </a:lnTo>
                <a:lnTo>
                  <a:pt x="3707" y="3"/>
                </a:lnTo>
                <a:lnTo>
                  <a:pt x="3707" y="0"/>
                </a:lnTo>
                <a:close/>
                <a:moveTo>
                  <a:pt x="3719" y="0"/>
                </a:moveTo>
                <a:lnTo>
                  <a:pt x="3729" y="0"/>
                </a:lnTo>
                <a:lnTo>
                  <a:pt x="3729" y="3"/>
                </a:lnTo>
                <a:lnTo>
                  <a:pt x="3719" y="3"/>
                </a:lnTo>
                <a:lnTo>
                  <a:pt x="3719" y="0"/>
                </a:lnTo>
                <a:close/>
                <a:moveTo>
                  <a:pt x="3732" y="0"/>
                </a:moveTo>
                <a:lnTo>
                  <a:pt x="3741" y="0"/>
                </a:lnTo>
                <a:lnTo>
                  <a:pt x="3741" y="3"/>
                </a:lnTo>
                <a:lnTo>
                  <a:pt x="3732" y="3"/>
                </a:lnTo>
                <a:lnTo>
                  <a:pt x="3732" y="0"/>
                </a:lnTo>
                <a:close/>
                <a:moveTo>
                  <a:pt x="3744" y="0"/>
                </a:moveTo>
                <a:lnTo>
                  <a:pt x="3754" y="0"/>
                </a:lnTo>
                <a:lnTo>
                  <a:pt x="3754" y="3"/>
                </a:lnTo>
                <a:lnTo>
                  <a:pt x="3744" y="3"/>
                </a:lnTo>
                <a:lnTo>
                  <a:pt x="3744" y="0"/>
                </a:lnTo>
                <a:close/>
                <a:moveTo>
                  <a:pt x="3757" y="0"/>
                </a:moveTo>
                <a:lnTo>
                  <a:pt x="3766" y="0"/>
                </a:lnTo>
                <a:lnTo>
                  <a:pt x="3766" y="3"/>
                </a:lnTo>
                <a:lnTo>
                  <a:pt x="3757" y="3"/>
                </a:lnTo>
                <a:lnTo>
                  <a:pt x="3757" y="0"/>
                </a:lnTo>
                <a:close/>
                <a:moveTo>
                  <a:pt x="3769" y="0"/>
                </a:moveTo>
                <a:lnTo>
                  <a:pt x="3778" y="0"/>
                </a:lnTo>
                <a:lnTo>
                  <a:pt x="3778" y="3"/>
                </a:lnTo>
                <a:lnTo>
                  <a:pt x="3769" y="3"/>
                </a:lnTo>
                <a:lnTo>
                  <a:pt x="3769" y="0"/>
                </a:lnTo>
                <a:close/>
                <a:moveTo>
                  <a:pt x="3782" y="0"/>
                </a:moveTo>
                <a:lnTo>
                  <a:pt x="3791" y="0"/>
                </a:lnTo>
                <a:lnTo>
                  <a:pt x="3791" y="3"/>
                </a:lnTo>
                <a:lnTo>
                  <a:pt x="3782" y="3"/>
                </a:lnTo>
                <a:lnTo>
                  <a:pt x="3782" y="0"/>
                </a:lnTo>
                <a:close/>
                <a:moveTo>
                  <a:pt x="3794" y="0"/>
                </a:moveTo>
                <a:lnTo>
                  <a:pt x="3800" y="0"/>
                </a:lnTo>
                <a:lnTo>
                  <a:pt x="3800" y="3"/>
                </a:lnTo>
                <a:lnTo>
                  <a:pt x="3794" y="3"/>
                </a:lnTo>
                <a:lnTo>
                  <a:pt x="3794" y="0"/>
                </a:lnTo>
                <a:close/>
              </a:path>
            </a:pathLst>
          </a:custGeom>
          <a:solidFill>
            <a:srgbClr val="C0C0C0"/>
          </a:solidFill>
          <a:ln w="1">
            <a:solidFill>
              <a:srgbClr val="C0C0C0"/>
            </a:solidFill>
            <a:bevel/>
            <a:headEnd/>
            <a:tailEnd/>
          </a:ln>
        </p:spPr>
        <p:txBody>
          <a:bodyPr/>
          <a:lstStyle/>
          <a:p>
            <a:endParaRPr lang="en-US">
              <a:solidFill>
                <a:schemeClr val="bg1"/>
              </a:solidFill>
            </a:endParaRPr>
          </a:p>
        </p:txBody>
      </p:sp>
      <p:sp>
        <p:nvSpPr>
          <p:cNvPr id="1033" name="Rectangle 9"/>
          <p:cNvSpPr>
            <a:spLocks noChangeArrowheads="1"/>
          </p:cNvSpPr>
          <p:nvPr/>
        </p:nvSpPr>
        <p:spPr bwMode="auto">
          <a:xfrm>
            <a:off x="2824163" y="2232025"/>
            <a:ext cx="342900" cy="2990850"/>
          </a:xfrm>
          <a:prstGeom prst="rect">
            <a:avLst/>
          </a:prstGeom>
          <a:solidFill>
            <a:srgbClr val="FFFF99"/>
          </a:solidFill>
          <a:ln w="9525">
            <a:noFill/>
            <a:miter lim="800000"/>
            <a:headEnd/>
            <a:tailEnd/>
          </a:ln>
        </p:spPr>
        <p:txBody>
          <a:bodyPr/>
          <a:lstStyle/>
          <a:p>
            <a:endParaRPr lang="en-US"/>
          </a:p>
        </p:txBody>
      </p:sp>
      <p:sp>
        <p:nvSpPr>
          <p:cNvPr id="1035" name="Rectangle 11"/>
          <p:cNvSpPr>
            <a:spLocks noChangeArrowheads="1"/>
          </p:cNvSpPr>
          <p:nvPr/>
        </p:nvSpPr>
        <p:spPr bwMode="auto">
          <a:xfrm>
            <a:off x="4029075" y="2590800"/>
            <a:ext cx="344488" cy="2632075"/>
          </a:xfrm>
          <a:prstGeom prst="rect">
            <a:avLst/>
          </a:prstGeom>
          <a:solidFill>
            <a:srgbClr val="FFFF99"/>
          </a:solidFill>
          <a:ln w="9525">
            <a:noFill/>
            <a:miter lim="800000"/>
            <a:headEnd/>
            <a:tailEnd/>
          </a:ln>
        </p:spPr>
        <p:txBody>
          <a:bodyPr/>
          <a:lstStyle/>
          <a:p>
            <a:endParaRPr lang="en-US"/>
          </a:p>
        </p:txBody>
      </p:sp>
      <p:sp>
        <p:nvSpPr>
          <p:cNvPr id="1037" name="Rectangle 13"/>
          <p:cNvSpPr>
            <a:spLocks noChangeArrowheads="1"/>
          </p:cNvSpPr>
          <p:nvPr/>
        </p:nvSpPr>
        <p:spPr bwMode="auto">
          <a:xfrm>
            <a:off x="5235575" y="2841625"/>
            <a:ext cx="346075" cy="2381250"/>
          </a:xfrm>
          <a:prstGeom prst="rect">
            <a:avLst/>
          </a:prstGeom>
          <a:solidFill>
            <a:srgbClr val="FFFF99"/>
          </a:solidFill>
          <a:ln w="9525">
            <a:noFill/>
            <a:miter lim="800000"/>
            <a:headEnd/>
            <a:tailEnd/>
          </a:ln>
        </p:spPr>
        <p:txBody>
          <a:bodyPr/>
          <a:lstStyle/>
          <a:p>
            <a:endParaRPr lang="en-US"/>
          </a:p>
        </p:txBody>
      </p:sp>
      <p:sp>
        <p:nvSpPr>
          <p:cNvPr id="1039" name="Rectangle 15"/>
          <p:cNvSpPr>
            <a:spLocks noChangeArrowheads="1"/>
          </p:cNvSpPr>
          <p:nvPr/>
        </p:nvSpPr>
        <p:spPr bwMode="auto">
          <a:xfrm>
            <a:off x="6788150" y="2720975"/>
            <a:ext cx="346075" cy="2501900"/>
          </a:xfrm>
          <a:prstGeom prst="rect">
            <a:avLst/>
          </a:prstGeom>
          <a:solidFill>
            <a:srgbClr val="008000"/>
          </a:solidFill>
          <a:ln w="9525">
            <a:noFill/>
            <a:miter lim="800000"/>
            <a:headEnd/>
            <a:tailEnd/>
          </a:ln>
        </p:spPr>
        <p:txBody>
          <a:bodyPr/>
          <a:lstStyle/>
          <a:p>
            <a:endParaRPr lang="en-US"/>
          </a:p>
        </p:txBody>
      </p:sp>
      <p:sp>
        <p:nvSpPr>
          <p:cNvPr id="1041" name="Rectangle 17"/>
          <p:cNvSpPr>
            <a:spLocks noChangeArrowheads="1"/>
          </p:cNvSpPr>
          <p:nvPr/>
        </p:nvSpPr>
        <p:spPr bwMode="auto">
          <a:xfrm>
            <a:off x="1960563" y="3468688"/>
            <a:ext cx="344487" cy="1754187"/>
          </a:xfrm>
          <a:prstGeom prst="rect">
            <a:avLst/>
          </a:prstGeom>
          <a:solidFill>
            <a:srgbClr val="008000"/>
          </a:solidFill>
          <a:ln w="9525">
            <a:noFill/>
            <a:miter lim="800000"/>
            <a:headEnd/>
            <a:tailEnd/>
          </a:ln>
        </p:spPr>
        <p:txBody>
          <a:bodyPr/>
          <a:lstStyle/>
          <a:p>
            <a:endParaRPr lang="en-US"/>
          </a:p>
        </p:txBody>
      </p:sp>
      <p:sp>
        <p:nvSpPr>
          <p:cNvPr id="1043" name="Rectangle 19"/>
          <p:cNvSpPr>
            <a:spLocks noChangeArrowheads="1"/>
          </p:cNvSpPr>
          <p:nvPr/>
        </p:nvSpPr>
        <p:spPr bwMode="auto">
          <a:xfrm>
            <a:off x="3167063" y="4264025"/>
            <a:ext cx="346075" cy="958850"/>
          </a:xfrm>
          <a:prstGeom prst="rect">
            <a:avLst/>
          </a:prstGeom>
          <a:solidFill>
            <a:srgbClr val="008000"/>
          </a:solidFill>
          <a:ln w="9525">
            <a:noFill/>
            <a:miter lim="800000"/>
            <a:headEnd/>
            <a:tailEnd/>
          </a:ln>
        </p:spPr>
        <p:txBody>
          <a:bodyPr/>
          <a:lstStyle/>
          <a:p>
            <a:endParaRPr lang="en-US"/>
          </a:p>
        </p:txBody>
      </p:sp>
      <p:sp>
        <p:nvSpPr>
          <p:cNvPr id="1045" name="Rectangle 21"/>
          <p:cNvSpPr>
            <a:spLocks noChangeArrowheads="1"/>
          </p:cNvSpPr>
          <p:nvPr/>
        </p:nvSpPr>
        <p:spPr bwMode="auto">
          <a:xfrm>
            <a:off x="4373563" y="4410075"/>
            <a:ext cx="346075" cy="812800"/>
          </a:xfrm>
          <a:prstGeom prst="rect">
            <a:avLst/>
          </a:prstGeom>
          <a:solidFill>
            <a:srgbClr val="008000"/>
          </a:solidFill>
          <a:ln w="9525">
            <a:noFill/>
            <a:miter lim="800000"/>
            <a:headEnd/>
            <a:tailEnd/>
          </a:ln>
        </p:spPr>
        <p:txBody>
          <a:bodyPr/>
          <a:lstStyle/>
          <a:p>
            <a:endParaRPr lang="en-US"/>
          </a:p>
        </p:txBody>
      </p:sp>
      <p:sp>
        <p:nvSpPr>
          <p:cNvPr id="1047" name="Rectangle 23"/>
          <p:cNvSpPr>
            <a:spLocks noChangeArrowheads="1"/>
          </p:cNvSpPr>
          <p:nvPr/>
        </p:nvSpPr>
        <p:spPr bwMode="auto">
          <a:xfrm>
            <a:off x="5581650" y="4513263"/>
            <a:ext cx="342900" cy="709612"/>
          </a:xfrm>
          <a:prstGeom prst="rect">
            <a:avLst/>
          </a:prstGeom>
          <a:solidFill>
            <a:srgbClr val="008000"/>
          </a:solidFill>
          <a:ln w="9525">
            <a:noFill/>
            <a:miter lim="800000"/>
            <a:headEnd/>
            <a:tailEnd/>
          </a:ln>
        </p:spPr>
        <p:txBody>
          <a:bodyPr/>
          <a:lstStyle/>
          <a:p>
            <a:pPr algn="r"/>
            <a:endParaRPr lang="en-US"/>
          </a:p>
        </p:txBody>
      </p:sp>
      <p:sp>
        <p:nvSpPr>
          <p:cNvPr id="16396" name="Rectangle 25"/>
          <p:cNvSpPr>
            <a:spLocks noChangeArrowheads="1"/>
          </p:cNvSpPr>
          <p:nvPr/>
        </p:nvSpPr>
        <p:spPr bwMode="auto">
          <a:xfrm>
            <a:off x="7388225" y="1169988"/>
            <a:ext cx="4763" cy="4052887"/>
          </a:xfrm>
          <a:prstGeom prst="rect">
            <a:avLst/>
          </a:prstGeom>
          <a:solidFill>
            <a:srgbClr val="000000"/>
          </a:solidFill>
          <a:ln w="1">
            <a:solidFill>
              <a:schemeClr val="bg1"/>
            </a:solidFill>
            <a:bevel/>
            <a:headEnd/>
            <a:tailEnd/>
          </a:ln>
        </p:spPr>
        <p:txBody>
          <a:bodyPr/>
          <a:lstStyle/>
          <a:p>
            <a:endParaRPr lang="en-US"/>
          </a:p>
        </p:txBody>
      </p:sp>
      <p:sp>
        <p:nvSpPr>
          <p:cNvPr id="16397" name="Freeform 26"/>
          <p:cNvSpPr>
            <a:spLocks noEditPoints="1"/>
          </p:cNvSpPr>
          <p:nvPr/>
        </p:nvSpPr>
        <p:spPr bwMode="auto">
          <a:xfrm>
            <a:off x="7327900" y="1168400"/>
            <a:ext cx="123825" cy="4057650"/>
          </a:xfrm>
          <a:custGeom>
            <a:avLst/>
            <a:gdLst>
              <a:gd name="T0" fmla="*/ 0 w 78"/>
              <a:gd name="T1" fmla="*/ 2147483647 h 2556"/>
              <a:gd name="T2" fmla="*/ 196572160 w 78"/>
              <a:gd name="T3" fmla="*/ 2147483647 h 2556"/>
              <a:gd name="T4" fmla="*/ 196572160 w 78"/>
              <a:gd name="T5" fmla="*/ 2147483647 h 2556"/>
              <a:gd name="T6" fmla="*/ 0 w 78"/>
              <a:gd name="T7" fmla="*/ 2147483647 h 2556"/>
              <a:gd name="T8" fmla="*/ 0 w 78"/>
              <a:gd name="T9" fmla="*/ 2147483647 h 2556"/>
              <a:gd name="T10" fmla="*/ 0 w 78"/>
              <a:gd name="T11" fmla="*/ 2147483647 h 2556"/>
              <a:gd name="T12" fmla="*/ 196572160 w 78"/>
              <a:gd name="T13" fmla="*/ 2147483647 h 2556"/>
              <a:gd name="T14" fmla="*/ 196572160 w 78"/>
              <a:gd name="T15" fmla="*/ 2147483647 h 2556"/>
              <a:gd name="T16" fmla="*/ 0 w 78"/>
              <a:gd name="T17" fmla="*/ 2147483647 h 2556"/>
              <a:gd name="T18" fmla="*/ 0 w 78"/>
              <a:gd name="T19" fmla="*/ 2147483647 h 2556"/>
              <a:gd name="T20" fmla="*/ 0 w 78"/>
              <a:gd name="T21" fmla="*/ 2147483647 h 2556"/>
              <a:gd name="T22" fmla="*/ 196572160 w 78"/>
              <a:gd name="T23" fmla="*/ 2147483647 h 2556"/>
              <a:gd name="T24" fmla="*/ 196572160 w 78"/>
              <a:gd name="T25" fmla="*/ 2147483647 h 2556"/>
              <a:gd name="T26" fmla="*/ 0 w 78"/>
              <a:gd name="T27" fmla="*/ 2147483647 h 2556"/>
              <a:gd name="T28" fmla="*/ 0 w 78"/>
              <a:gd name="T29" fmla="*/ 2147483647 h 2556"/>
              <a:gd name="T30" fmla="*/ 0 w 78"/>
              <a:gd name="T31" fmla="*/ 2147483647 h 2556"/>
              <a:gd name="T32" fmla="*/ 196572160 w 78"/>
              <a:gd name="T33" fmla="*/ 2147483647 h 2556"/>
              <a:gd name="T34" fmla="*/ 196572160 w 78"/>
              <a:gd name="T35" fmla="*/ 2147483647 h 2556"/>
              <a:gd name="T36" fmla="*/ 0 w 78"/>
              <a:gd name="T37" fmla="*/ 2147483647 h 2556"/>
              <a:gd name="T38" fmla="*/ 0 w 78"/>
              <a:gd name="T39" fmla="*/ 2147483647 h 2556"/>
              <a:gd name="T40" fmla="*/ 0 w 78"/>
              <a:gd name="T41" fmla="*/ 2147483647 h 2556"/>
              <a:gd name="T42" fmla="*/ 196572160 w 78"/>
              <a:gd name="T43" fmla="*/ 2147483647 h 2556"/>
              <a:gd name="T44" fmla="*/ 196572160 w 78"/>
              <a:gd name="T45" fmla="*/ 2147483647 h 2556"/>
              <a:gd name="T46" fmla="*/ 0 w 78"/>
              <a:gd name="T47" fmla="*/ 2147483647 h 2556"/>
              <a:gd name="T48" fmla="*/ 0 w 78"/>
              <a:gd name="T49" fmla="*/ 2147483647 h 2556"/>
              <a:gd name="T50" fmla="*/ 0 w 78"/>
              <a:gd name="T51" fmla="*/ 2147483647 h 2556"/>
              <a:gd name="T52" fmla="*/ 196572160 w 78"/>
              <a:gd name="T53" fmla="*/ 2147483647 h 2556"/>
              <a:gd name="T54" fmla="*/ 196572160 w 78"/>
              <a:gd name="T55" fmla="*/ 2147483647 h 2556"/>
              <a:gd name="T56" fmla="*/ 0 w 78"/>
              <a:gd name="T57" fmla="*/ 2147483647 h 2556"/>
              <a:gd name="T58" fmla="*/ 0 w 78"/>
              <a:gd name="T59" fmla="*/ 2147483647 h 2556"/>
              <a:gd name="T60" fmla="*/ 0 w 78"/>
              <a:gd name="T61" fmla="*/ 2147173098 h 2556"/>
              <a:gd name="T62" fmla="*/ 196572160 w 78"/>
              <a:gd name="T63" fmla="*/ 2147173098 h 2556"/>
              <a:gd name="T64" fmla="*/ 196572160 w 78"/>
              <a:gd name="T65" fmla="*/ 2147483647 h 2556"/>
              <a:gd name="T66" fmla="*/ 0 w 78"/>
              <a:gd name="T67" fmla="*/ 2147483647 h 2556"/>
              <a:gd name="T68" fmla="*/ 0 w 78"/>
              <a:gd name="T69" fmla="*/ 2147173098 h 2556"/>
              <a:gd name="T70" fmla="*/ 0 w 78"/>
              <a:gd name="T71" fmla="*/ 1431448600 h 2556"/>
              <a:gd name="T72" fmla="*/ 196572160 w 78"/>
              <a:gd name="T73" fmla="*/ 1431448600 h 2556"/>
              <a:gd name="T74" fmla="*/ 196572160 w 78"/>
              <a:gd name="T75" fmla="*/ 1436488911 h 2556"/>
              <a:gd name="T76" fmla="*/ 0 w 78"/>
              <a:gd name="T77" fmla="*/ 1436488911 h 2556"/>
              <a:gd name="T78" fmla="*/ 0 w 78"/>
              <a:gd name="T79" fmla="*/ 1431448600 h 2556"/>
              <a:gd name="T80" fmla="*/ 0 w 78"/>
              <a:gd name="T81" fmla="*/ 715724300 h 2556"/>
              <a:gd name="T82" fmla="*/ 196572160 w 78"/>
              <a:gd name="T83" fmla="*/ 715724300 h 2556"/>
              <a:gd name="T84" fmla="*/ 196572160 w 78"/>
              <a:gd name="T85" fmla="*/ 720764611 h 2556"/>
              <a:gd name="T86" fmla="*/ 0 w 78"/>
              <a:gd name="T87" fmla="*/ 720764611 h 2556"/>
              <a:gd name="T88" fmla="*/ 0 w 78"/>
              <a:gd name="T89" fmla="*/ 715724300 h 2556"/>
              <a:gd name="T90" fmla="*/ 0 w 78"/>
              <a:gd name="T91" fmla="*/ 0 h 2556"/>
              <a:gd name="T92" fmla="*/ 196572160 w 78"/>
              <a:gd name="T93" fmla="*/ 0 h 2556"/>
              <a:gd name="T94" fmla="*/ 196572160 w 78"/>
              <a:gd name="T95" fmla="*/ 7559675 h 2556"/>
              <a:gd name="T96" fmla="*/ 0 w 78"/>
              <a:gd name="T97" fmla="*/ 7559675 h 2556"/>
              <a:gd name="T98" fmla="*/ 0 w 78"/>
              <a:gd name="T99" fmla="*/ 0 h 255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8"/>
              <a:gd name="T151" fmla="*/ 0 h 2556"/>
              <a:gd name="T152" fmla="*/ 78 w 78"/>
              <a:gd name="T153" fmla="*/ 2556 h 255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8" h="2556">
                <a:moveTo>
                  <a:pt x="0" y="2553"/>
                </a:moveTo>
                <a:lnTo>
                  <a:pt x="78" y="2553"/>
                </a:lnTo>
                <a:lnTo>
                  <a:pt x="78" y="2556"/>
                </a:lnTo>
                <a:lnTo>
                  <a:pt x="0" y="2556"/>
                </a:lnTo>
                <a:lnTo>
                  <a:pt x="0" y="2553"/>
                </a:lnTo>
                <a:close/>
                <a:moveTo>
                  <a:pt x="0" y="2269"/>
                </a:moveTo>
                <a:lnTo>
                  <a:pt x="78" y="2269"/>
                </a:lnTo>
                <a:lnTo>
                  <a:pt x="78" y="2272"/>
                </a:lnTo>
                <a:lnTo>
                  <a:pt x="0" y="2272"/>
                </a:lnTo>
                <a:lnTo>
                  <a:pt x="0" y="2269"/>
                </a:lnTo>
                <a:close/>
                <a:moveTo>
                  <a:pt x="0" y="1986"/>
                </a:moveTo>
                <a:lnTo>
                  <a:pt x="78" y="1986"/>
                </a:lnTo>
                <a:lnTo>
                  <a:pt x="78" y="1988"/>
                </a:lnTo>
                <a:lnTo>
                  <a:pt x="0" y="1988"/>
                </a:lnTo>
                <a:lnTo>
                  <a:pt x="0" y="1986"/>
                </a:lnTo>
                <a:close/>
                <a:moveTo>
                  <a:pt x="0" y="1702"/>
                </a:moveTo>
                <a:lnTo>
                  <a:pt x="78" y="1702"/>
                </a:lnTo>
                <a:lnTo>
                  <a:pt x="78" y="1704"/>
                </a:lnTo>
                <a:lnTo>
                  <a:pt x="0" y="1704"/>
                </a:lnTo>
                <a:lnTo>
                  <a:pt x="0" y="1702"/>
                </a:lnTo>
                <a:close/>
                <a:moveTo>
                  <a:pt x="0" y="1418"/>
                </a:moveTo>
                <a:lnTo>
                  <a:pt x="78" y="1418"/>
                </a:lnTo>
                <a:lnTo>
                  <a:pt x="78" y="1420"/>
                </a:lnTo>
                <a:lnTo>
                  <a:pt x="0" y="1420"/>
                </a:lnTo>
                <a:lnTo>
                  <a:pt x="0" y="1418"/>
                </a:lnTo>
                <a:close/>
                <a:moveTo>
                  <a:pt x="0" y="1135"/>
                </a:moveTo>
                <a:lnTo>
                  <a:pt x="78" y="1135"/>
                </a:lnTo>
                <a:lnTo>
                  <a:pt x="78" y="1138"/>
                </a:lnTo>
                <a:lnTo>
                  <a:pt x="0" y="1138"/>
                </a:lnTo>
                <a:lnTo>
                  <a:pt x="0" y="1135"/>
                </a:lnTo>
                <a:close/>
                <a:moveTo>
                  <a:pt x="0" y="852"/>
                </a:moveTo>
                <a:lnTo>
                  <a:pt x="78" y="852"/>
                </a:lnTo>
                <a:lnTo>
                  <a:pt x="78" y="854"/>
                </a:lnTo>
                <a:lnTo>
                  <a:pt x="0" y="854"/>
                </a:lnTo>
                <a:lnTo>
                  <a:pt x="0" y="852"/>
                </a:lnTo>
                <a:close/>
                <a:moveTo>
                  <a:pt x="0" y="568"/>
                </a:moveTo>
                <a:lnTo>
                  <a:pt x="78" y="568"/>
                </a:lnTo>
                <a:lnTo>
                  <a:pt x="78" y="570"/>
                </a:lnTo>
                <a:lnTo>
                  <a:pt x="0" y="570"/>
                </a:lnTo>
                <a:lnTo>
                  <a:pt x="0" y="568"/>
                </a:lnTo>
                <a:close/>
                <a:moveTo>
                  <a:pt x="0" y="284"/>
                </a:moveTo>
                <a:lnTo>
                  <a:pt x="78" y="284"/>
                </a:lnTo>
                <a:lnTo>
                  <a:pt x="78" y="286"/>
                </a:lnTo>
                <a:lnTo>
                  <a:pt x="0" y="286"/>
                </a:lnTo>
                <a:lnTo>
                  <a:pt x="0" y="284"/>
                </a:lnTo>
                <a:close/>
                <a:moveTo>
                  <a:pt x="0" y="0"/>
                </a:moveTo>
                <a:lnTo>
                  <a:pt x="78" y="0"/>
                </a:lnTo>
                <a:lnTo>
                  <a:pt x="78" y="3"/>
                </a:lnTo>
                <a:lnTo>
                  <a:pt x="0" y="3"/>
                </a:lnTo>
                <a:lnTo>
                  <a:pt x="0" y="0"/>
                </a:lnTo>
                <a:close/>
              </a:path>
            </a:pathLst>
          </a:custGeom>
          <a:solidFill>
            <a:srgbClr val="000000"/>
          </a:solidFill>
          <a:ln w="1">
            <a:solidFill>
              <a:schemeClr val="bg1"/>
            </a:solidFill>
            <a:bevel/>
            <a:headEnd/>
            <a:tailEnd/>
          </a:ln>
        </p:spPr>
        <p:txBody>
          <a:bodyPr/>
          <a:lstStyle/>
          <a:p>
            <a:endParaRPr lang="en-US"/>
          </a:p>
        </p:txBody>
      </p:sp>
      <p:sp>
        <p:nvSpPr>
          <p:cNvPr id="16398" name="Rectangle 27"/>
          <p:cNvSpPr>
            <a:spLocks noChangeArrowheads="1"/>
          </p:cNvSpPr>
          <p:nvPr/>
        </p:nvSpPr>
        <p:spPr bwMode="auto">
          <a:xfrm>
            <a:off x="1355725" y="1169988"/>
            <a:ext cx="4763" cy="4052887"/>
          </a:xfrm>
          <a:prstGeom prst="rect">
            <a:avLst/>
          </a:prstGeom>
          <a:solidFill>
            <a:schemeClr val="bg1"/>
          </a:solidFill>
          <a:ln w="1">
            <a:solidFill>
              <a:schemeClr val="bg1"/>
            </a:solidFill>
            <a:bevel/>
            <a:headEnd/>
            <a:tailEnd/>
          </a:ln>
        </p:spPr>
        <p:txBody>
          <a:bodyPr/>
          <a:lstStyle/>
          <a:p>
            <a:endParaRPr lang="en-US">
              <a:solidFill>
                <a:schemeClr val="bg1"/>
              </a:solidFill>
            </a:endParaRPr>
          </a:p>
        </p:txBody>
      </p:sp>
      <p:sp>
        <p:nvSpPr>
          <p:cNvPr id="16399" name="Freeform 28"/>
          <p:cNvSpPr>
            <a:spLocks noEditPoints="1"/>
          </p:cNvSpPr>
          <p:nvPr/>
        </p:nvSpPr>
        <p:spPr bwMode="auto">
          <a:xfrm>
            <a:off x="1295400" y="1168400"/>
            <a:ext cx="127000" cy="4057650"/>
          </a:xfrm>
          <a:custGeom>
            <a:avLst/>
            <a:gdLst>
              <a:gd name="T0" fmla="*/ 0 w 80"/>
              <a:gd name="T1" fmla="*/ 2147483647 h 2556"/>
              <a:gd name="T2" fmla="*/ 201612473 w 80"/>
              <a:gd name="T3" fmla="*/ 2147483647 h 2556"/>
              <a:gd name="T4" fmla="*/ 201612473 w 80"/>
              <a:gd name="T5" fmla="*/ 2147483647 h 2556"/>
              <a:gd name="T6" fmla="*/ 0 w 80"/>
              <a:gd name="T7" fmla="*/ 2147483647 h 2556"/>
              <a:gd name="T8" fmla="*/ 0 w 80"/>
              <a:gd name="T9" fmla="*/ 2147483647 h 2556"/>
              <a:gd name="T10" fmla="*/ 0 w 80"/>
              <a:gd name="T11" fmla="*/ 2147483647 h 2556"/>
              <a:gd name="T12" fmla="*/ 201612473 w 80"/>
              <a:gd name="T13" fmla="*/ 2147483647 h 2556"/>
              <a:gd name="T14" fmla="*/ 201612473 w 80"/>
              <a:gd name="T15" fmla="*/ 2147483647 h 2556"/>
              <a:gd name="T16" fmla="*/ 0 w 80"/>
              <a:gd name="T17" fmla="*/ 2147483647 h 2556"/>
              <a:gd name="T18" fmla="*/ 0 w 80"/>
              <a:gd name="T19" fmla="*/ 2147483647 h 2556"/>
              <a:gd name="T20" fmla="*/ 0 w 80"/>
              <a:gd name="T21" fmla="*/ 2147483647 h 2556"/>
              <a:gd name="T22" fmla="*/ 201612473 w 80"/>
              <a:gd name="T23" fmla="*/ 2147483647 h 2556"/>
              <a:gd name="T24" fmla="*/ 201612473 w 80"/>
              <a:gd name="T25" fmla="*/ 2147483647 h 2556"/>
              <a:gd name="T26" fmla="*/ 0 w 80"/>
              <a:gd name="T27" fmla="*/ 2147483647 h 2556"/>
              <a:gd name="T28" fmla="*/ 0 w 80"/>
              <a:gd name="T29" fmla="*/ 2147483647 h 2556"/>
              <a:gd name="T30" fmla="*/ 0 w 80"/>
              <a:gd name="T31" fmla="*/ 2147483647 h 2556"/>
              <a:gd name="T32" fmla="*/ 201612473 w 80"/>
              <a:gd name="T33" fmla="*/ 2147483647 h 2556"/>
              <a:gd name="T34" fmla="*/ 201612473 w 80"/>
              <a:gd name="T35" fmla="*/ 2147483647 h 2556"/>
              <a:gd name="T36" fmla="*/ 0 w 80"/>
              <a:gd name="T37" fmla="*/ 2147483647 h 2556"/>
              <a:gd name="T38" fmla="*/ 0 w 80"/>
              <a:gd name="T39" fmla="*/ 2147483647 h 2556"/>
              <a:gd name="T40" fmla="*/ 0 w 80"/>
              <a:gd name="T41" fmla="*/ 2147483647 h 2556"/>
              <a:gd name="T42" fmla="*/ 201612473 w 80"/>
              <a:gd name="T43" fmla="*/ 2147483647 h 2556"/>
              <a:gd name="T44" fmla="*/ 201612473 w 80"/>
              <a:gd name="T45" fmla="*/ 2147483647 h 2556"/>
              <a:gd name="T46" fmla="*/ 0 w 80"/>
              <a:gd name="T47" fmla="*/ 2147483647 h 2556"/>
              <a:gd name="T48" fmla="*/ 0 w 80"/>
              <a:gd name="T49" fmla="*/ 2147483647 h 2556"/>
              <a:gd name="T50" fmla="*/ 0 w 80"/>
              <a:gd name="T51" fmla="*/ 2147483647 h 2556"/>
              <a:gd name="T52" fmla="*/ 201612473 w 80"/>
              <a:gd name="T53" fmla="*/ 2147483647 h 2556"/>
              <a:gd name="T54" fmla="*/ 201612473 w 80"/>
              <a:gd name="T55" fmla="*/ 2147483647 h 2556"/>
              <a:gd name="T56" fmla="*/ 0 w 80"/>
              <a:gd name="T57" fmla="*/ 2147483647 h 2556"/>
              <a:gd name="T58" fmla="*/ 0 w 80"/>
              <a:gd name="T59" fmla="*/ 2147483647 h 2556"/>
              <a:gd name="T60" fmla="*/ 0 w 80"/>
              <a:gd name="T61" fmla="*/ 2147483647 h 2556"/>
              <a:gd name="T62" fmla="*/ 201612473 w 80"/>
              <a:gd name="T63" fmla="*/ 2147483647 h 2556"/>
              <a:gd name="T64" fmla="*/ 201612473 w 80"/>
              <a:gd name="T65" fmla="*/ 2147483647 h 2556"/>
              <a:gd name="T66" fmla="*/ 0 w 80"/>
              <a:gd name="T67" fmla="*/ 2147483647 h 2556"/>
              <a:gd name="T68" fmla="*/ 0 w 80"/>
              <a:gd name="T69" fmla="*/ 2147483647 h 2556"/>
              <a:gd name="T70" fmla="*/ 0 w 80"/>
              <a:gd name="T71" fmla="*/ 1930439744 h 2556"/>
              <a:gd name="T72" fmla="*/ 201612473 w 80"/>
              <a:gd name="T73" fmla="*/ 1930439744 h 2556"/>
              <a:gd name="T74" fmla="*/ 201612473 w 80"/>
              <a:gd name="T75" fmla="*/ 1935480054 h 2556"/>
              <a:gd name="T76" fmla="*/ 0 w 80"/>
              <a:gd name="T77" fmla="*/ 1935480054 h 2556"/>
              <a:gd name="T78" fmla="*/ 0 w 80"/>
              <a:gd name="T79" fmla="*/ 1930439744 h 2556"/>
              <a:gd name="T80" fmla="*/ 0 w 80"/>
              <a:gd name="T81" fmla="*/ 1287798955 h 2556"/>
              <a:gd name="T82" fmla="*/ 201612473 w 80"/>
              <a:gd name="T83" fmla="*/ 1287798955 h 2556"/>
              <a:gd name="T84" fmla="*/ 201612473 w 80"/>
              <a:gd name="T85" fmla="*/ 1292840853 h 2556"/>
              <a:gd name="T86" fmla="*/ 0 w 80"/>
              <a:gd name="T87" fmla="*/ 1292840853 h 2556"/>
              <a:gd name="T88" fmla="*/ 0 w 80"/>
              <a:gd name="T89" fmla="*/ 1287798955 h 2556"/>
              <a:gd name="T90" fmla="*/ 0 w 80"/>
              <a:gd name="T91" fmla="*/ 642639003 h 2556"/>
              <a:gd name="T92" fmla="*/ 201612473 w 80"/>
              <a:gd name="T93" fmla="*/ 642639003 h 2556"/>
              <a:gd name="T94" fmla="*/ 201612473 w 80"/>
              <a:gd name="T95" fmla="*/ 647680901 h 2556"/>
              <a:gd name="T96" fmla="*/ 0 w 80"/>
              <a:gd name="T97" fmla="*/ 647680901 h 2556"/>
              <a:gd name="T98" fmla="*/ 0 w 80"/>
              <a:gd name="T99" fmla="*/ 642639003 h 2556"/>
              <a:gd name="T100" fmla="*/ 0 w 80"/>
              <a:gd name="T101" fmla="*/ 0 h 2556"/>
              <a:gd name="T102" fmla="*/ 201612473 w 80"/>
              <a:gd name="T103" fmla="*/ 0 h 2556"/>
              <a:gd name="T104" fmla="*/ 201612473 w 80"/>
              <a:gd name="T105" fmla="*/ 7559675 h 2556"/>
              <a:gd name="T106" fmla="*/ 0 w 80"/>
              <a:gd name="T107" fmla="*/ 7559675 h 2556"/>
              <a:gd name="T108" fmla="*/ 0 w 80"/>
              <a:gd name="T109" fmla="*/ 0 h 25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0"/>
              <a:gd name="T166" fmla="*/ 0 h 2556"/>
              <a:gd name="T167" fmla="*/ 80 w 80"/>
              <a:gd name="T168" fmla="*/ 2556 h 255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0" h="2556">
                <a:moveTo>
                  <a:pt x="0" y="2553"/>
                </a:moveTo>
                <a:lnTo>
                  <a:pt x="80" y="2553"/>
                </a:lnTo>
                <a:lnTo>
                  <a:pt x="80" y="2556"/>
                </a:lnTo>
                <a:lnTo>
                  <a:pt x="0" y="2556"/>
                </a:lnTo>
                <a:lnTo>
                  <a:pt x="0" y="2553"/>
                </a:lnTo>
                <a:close/>
                <a:moveTo>
                  <a:pt x="0" y="2298"/>
                </a:moveTo>
                <a:lnTo>
                  <a:pt x="80" y="2298"/>
                </a:lnTo>
                <a:lnTo>
                  <a:pt x="80" y="2301"/>
                </a:lnTo>
                <a:lnTo>
                  <a:pt x="0" y="2301"/>
                </a:lnTo>
                <a:lnTo>
                  <a:pt x="0" y="2298"/>
                </a:lnTo>
                <a:close/>
                <a:moveTo>
                  <a:pt x="0" y="2042"/>
                </a:moveTo>
                <a:lnTo>
                  <a:pt x="80" y="2042"/>
                </a:lnTo>
                <a:lnTo>
                  <a:pt x="80" y="2045"/>
                </a:lnTo>
                <a:lnTo>
                  <a:pt x="0" y="2045"/>
                </a:lnTo>
                <a:lnTo>
                  <a:pt x="0" y="2042"/>
                </a:lnTo>
                <a:close/>
                <a:moveTo>
                  <a:pt x="0" y="1788"/>
                </a:moveTo>
                <a:lnTo>
                  <a:pt x="80" y="1788"/>
                </a:lnTo>
                <a:lnTo>
                  <a:pt x="80" y="1790"/>
                </a:lnTo>
                <a:lnTo>
                  <a:pt x="0" y="1790"/>
                </a:lnTo>
                <a:lnTo>
                  <a:pt x="0" y="1788"/>
                </a:lnTo>
                <a:close/>
                <a:moveTo>
                  <a:pt x="0" y="1532"/>
                </a:moveTo>
                <a:lnTo>
                  <a:pt x="80" y="1532"/>
                </a:lnTo>
                <a:lnTo>
                  <a:pt x="80" y="1534"/>
                </a:lnTo>
                <a:lnTo>
                  <a:pt x="0" y="1534"/>
                </a:lnTo>
                <a:lnTo>
                  <a:pt x="0" y="1532"/>
                </a:lnTo>
                <a:close/>
                <a:moveTo>
                  <a:pt x="0" y="1277"/>
                </a:moveTo>
                <a:lnTo>
                  <a:pt x="80" y="1277"/>
                </a:lnTo>
                <a:lnTo>
                  <a:pt x="80" y="1279"/>
                </a:lnTo>
                <a:lnTo>
                  <a:pt x="0" y="1279"/>
                </a:lnTo>
                <a:lnTo>
                  <a:pt x="0" y="1277"/>
                </a:lnTo>
                <a:close/>
                <a:moveTo>
                  <a:pt x="0" y="1022"/>
                </a:moveTo>
                <a:lnTo>
                  <a:pt x="80" y="1022"/>
                </a:lnTo>
                <a:lnTo>
                  <a:pt x="80" y="1024"/>
                </a:lnTo>
                <a:lnTo>
                  <a:pt x="0" y="1024"/>
                </a:lnTo>
                <a:lnTo>
                  <a:pt x="0" y="1022"/>
                </a:lnTo>
                <a:close/>
                <a:moveTo>
                  <a:pt x="0" y="766"/>
                </a:moveTo>
                <a:lnTo>
                  <a:pt x="80" y="766"/>
                </a:lnTo>
                <a:lnTo>
                  <a:pt x="80" y="768"/>
                </a:lnTo>
                <a:lnTo>
                  <a:pt x="0" y="768"/>
                </a:lnTo>
                <a:lnTo>
                  <a:pt x="0" y="766"/>
                </a:lnTo>
                <a:close/>
                <a:moveTo>
                  <a:pt x="0" y="511"/>
                </a:moveTo>
                <a:lnTo>
                  <a:pt x="80" y="511"/>
                </a:lnTo>
                <a:lnTo>
                  <a:pt x="80" y="513"/>
                </a:lnTo>
                <a:lnTo>
                  <a:pt x="0" y="513"/>
                </a:lnTo>
                <a:lnTo>
                  <a:pt x="0" y="511"/>
                </a:lnTo>
                <a:close/>
                <a:moveTo>
                  <a:pt x="0" y="255"/>
                </a:moveTo>
                <a:lnTo>
                  <a:pt x="80" y="255"/>
                </a:lnTo>
                <a:lnTo>
                  <a:pt x="80" y="257"/>
                </a:lnTo>
                <a:lnTo>
                  <a:pt x="0" y="257"/>
                </a:lnTo>
                <a:lnTo>
                  <a:pt x="0" y="255"/>
                </a:lnTo>
                <a:close/>
                <a:moveTo>
                  <a:pt x="0" y="0"/>
                </a:moveTo>
                <a:lnTo>
                  <a:pt x="80" y="0"/>
                </a:lnTo>
                <a:lnTo>
                  <a:pt x="80" y="3"/>
                </a:lnTo>
                <a:lnTo>
                  <a:pt x="0" y="3"/>
                </a:lnTo>
                <a:lnTo>
                  <a:pt x="0" y="0"/>
                </a:lnTo>
                <a:close/>
              </a:path>
            </a:pathLst>
          </a:custGeom>
          <a:solidFill>
            <a:srgbClr val="000000"/>
          </a:solidFill>
          <a:ln w="1">
            <a:solidFill>
              <a:schemeClr val="bg1"/>
            </a:solidFill>
            <a:bevel/>
            <a:headEnd/>
            <a:tailEnd/>
          </a:ln>
        </p:spPr>
        <p:txBody>
          <a:bodyPr/>
          <a:lstStyle/>
          <a:p>
            <a:endParaRPr lang="en-US"/>
          </a:p>
        </p:txBody>
      </p:sp>
      <p:sp>
        <p:nvSpPr>
          <p:cNvPr id="16400" name="Rectangle 29"/>
          <p:cNvSpPr>
            <a:spLocks noChangeArrowheads="1"/>
          </p:cNvSpPr>
          <p:nvPr/>
        </p:nvSpPr>
        <p:spPr bwMode="auto">
          <a:xfrm>
            <a:off x="1357313" y="5221288"/>
            <a:ext cx="6032500" cy="4762"/>
          </a:xfrm>
          <a:prstGeom prst="rect">
            <a:avLst/>
          </a:prstGeom>
          <a:solidFill>
            <a:srgbClr val="000000"/>
          </a:solidFill>
          <a:ln w="1">
            <a:solidFill>
              <a:schemeClr val="bg1"/>
            </a:solidFill>
            <a:bevel/>
            <a:headEnd/>
            <a:tailEnd/>
          </a:ln>
        </p:spPr>
        <p:txBody>
          <a:bodyPr/>
          <a:lstStyle/>
          <a:p>
            <a:endParaRPr lang="en-US"/>
          </a:p>
        </p:txBody>
      </p:sp>
      <p:sp>
        <p:nvSpPr>
          <p:cNvPr id="16401" name="Freeform 30"/>
          <p:cNvSpPr>
            <a:spLocks noEditPoints="1"/>
          </p:cNvSpPr>
          <p:nvPr/>
        </p:nvSpPr>
        <p:spPr bwMode="auto">
          <a:xfrm>
            <a:off x="1355725" y="5183188"/>
            <a:ext cx="6037263" cy="82550"/>
          </a:xfrm>
          <a:custGeom>
            <a:avLst/>
            <a:gdLst>
              <a:gd name="T0" fmla="*/ 7561264 w 3803"/>
              <a:gd name="T1" fmla="*/ 0 h 52"/>
              <a:gd name="T2" fmla="*/ 7561264 w 3803"/>
              <a:gd name="T3" fmla="*/ 131048136 h 52"/>
              <a:gd name="T4" fmla="*/ 0 w 3803"/>
              <a:gd name="T5" fmla="*/ 131048136 h 52"/>
              <a:gd name="T6" fmla="*/ 0 w 3803"/>
              <a:gd name="T7" fmla="*/ 0 h 52"/>
              <a:gd name="T8" fmla="*/ 7561264 w 3803"/>
              <a:gd name="T9" fmla="*/ 0 h 52"/>
              <a:gd name="T10" fmla="*/ 1922880472 w 3803"/>
              <a:gd name="T11" fmla="*/ 0 h 52"/>
              <a:gd name="T12" fmla="*/ 1922880472 w 3803"/>
              <a:gd name="T13" fmla="*/ 131048136 h 52"/>
              <a:gd name="T14" fmla="*/ 1915319211 w 3803"/>
              <a:gd name="T15" fmla="*/ 131048136 h 52"/>
              <a:gd name="T16" fmla="*/ 1915319211 w 3803"/>
              <a:gd name="T17" fmla="*/ 0 h 52"/>
              <a:gd name="T18" fmla="*/ 1922880472 w 3803"/>
              <a:gd name="T19" fmla="*/ 0 h 52"/>
              <a:gd name="T20" fmla="*/ 2147483647 w 3803"/>
              <a:gd name="T21" fmla="*/ 0 h 52"/>
              <a:gd name="T22" fmla="*/ 2147483647 w 3803"/>
              <a:gd name="T23" fmla="*/ 131048136 h 52"/>
              <a:gd name="T24" fmla="*/ 2147483647 w 3803"/>
              <a:gd name="T25" fmla="*/ 131048136 h 52"/>
              <a:gd name="T26" fmla="*/ 2147483647 w 3803"/>
              <a:gd name="T27" fmla="*/ 0 h 52"/>
              <a:gd name="T28" fmla="*/ 2147483647 w 3803"/>
              <a:gd name="T29" fmla="*/ 0 h 52"/>
              <a:gd name="T30" fmla="*/ 2147483647 w 3803"/>
              <a:gd name="T31" fmla="*/ 0 h 52"/>
              <a:gd name="T32" fmla="*/ 2147483647 w 3803"/>
              <a:gd name="T33" fmla="*/ 131048136 h 52"/>
              <a:gd name="T34" fmla="*/ 2147483647 w 3803"/>
              <a:gd name="T35" fmla="*/ 131048136 h 52"/>
              <a:gd name="T36" fmla="*/ 2147483647 w 3803"/>
              <a:gd name="T37" fmla="*/ 0 h 52"/>
              <a:gd name="T38" fmla="*/ 2147483647 w 3803"/>
              <a:gd name="T39" fmla="*/ 0 h 52"/>
              <a:gd name="T40" fmla="*/ 2147483647 w 3803"/>
              <a:gd name="T41" fmla="*/ 0 h 52"/>
              <a:gd name="T42" fmla="*/ 2147483647 w 3803"/>
              <a:gd name="T43" fmla="*/ 131048136 h 52"/>
              <a:gd name="T44" fmla="*/ 2147483647 w 3803"/>
              <a:gd name="T45" fmla="*/ 131048136 h 52"/>
              <a:gd name="T46" fmla="*/ 2147483647 w 3803"/>
              <a:gd name="T47" fmla="*/ 0 h 52"/>
              <a:gd name="T48" fmla="*/ 2147483647 w 3803"/>
              <a:gd name="T49" fmla="*/ 0 h 52"/>
              <a:gd name="T50" fmla="*/ 2147483647 w 3803"/>
              <a:gd name="T51" fmla="*/ 0 h 52"/>
              <a:gd name="T52" fmla="*/ 2147483647 w 3803"/>
              <a:gd name="T53" fmla="*/ 131048136 h 52"/>
              <a:gd name="T54" fmla="*/ 2147483647 w 3803"/>
              <a:gd name="T55" fmla="*/ 131048136 h 52"/>
              <a:gd name="T56" fmla="*/ 2147483647 w 3803"/>
              <a:gd name="T57" fmla="*/ 0 h 52"/>
              <a:gd name="T58" fmla="*/ 2147483647 w 3803"/>
              <a:gd name="T59" fmla="*/ 0 h 5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803"/>
              <a:gd name="T91" fmla="*/ 0 h 52"/>
              <a:gd name="T92" fmla="*/ 3803 w 3803"/>
              <a:gd name="T93" fmla="*/ 52 h 5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803" h="52">
                <a:moveTo>
                  <a:pt x="3" y="0"/>
                </a:moveTo>
                <a:lnTo>
                  <a:pt x="3" y="52"/>
                </a:lnTo>
                <a:lnTo>
                  <a:pt x="0" y="52"/>
                </a:lnTo>
                <a:lnTo>
                  <a:pt x="0" y="0"/>
                </a:lnTo>
                <a:lnTo>
                  <a:pt x="3" y="0"/>
                </a:lnTo>
                <a:close/>
                <a:moveTo>
                  <a:pt x="763" y="0"/>
                </a:moveTo>
                <a:lnTo>
                  <a:pt x="763" y="52"/>
                </a:lnTo>
                <a:lnTo>
                  <a:pt x="760" y="52"/>
                </a:lnTo>
                <a:lnTo>
                  <a:pt x="760" y="0"/>
                </a:lnTo>
                <a:lnTo>
                  <a:pt x="763" y="0"/>
                </a:lnTo>
                <a:close/>
                <a:moveTo>
                  <a:pt x="1523" y="0"/>
                </a:moveTo>
                <a:lnTo>
                  <a:pt x="1523" y="52"/>
                </a:lnTo>
                <a:lnTo>
                  <a:pt x="1520" y="52"/>
                </a:lnTo>
                <a:lnTo>
                  <a:pt x="1520" y="0"/>
                </a:lnTo>
                <a:lnTo>
                  <a:pt x="1523" y="0"/>
                </a:lnTo>
                <a:close/>
                <a:moveTo>
                  <a:pt x="2282" y="0"/>
                </a:moveTo>
                <a:lnTo>
                  <a:pt x="2282" y="52"/>
                </a:lnTo>
                <a:lnTo>
                  <a:pt x="2279" y="52"/>
                </a:lnTo>
                <a:lnTo>
                  <a:pt x="2279" y="0"/>
                </a:lnTo>
                <a:lnTo>
                  <a:pt x="2282" y="0"/>
                </a:lnTo>
                <a:close/>
                <a:moveTo>
                  <a:pt x="3042" y="0"/>
                </a:moveTo>
                <a:lnTo>
                  <a:pt x="3042" y="52"/>
                </a:lnTo>
                <a:lnTo>
                  <a:pt x="3039" y="52"/>
                </a:lnTo>
                <a:lnTo>
                  <a:pt x="3039" y="0"/>
                </a:lnTo>
                <a:lnTo>
                  <a:pt x="3042" y="0"/>
                </a:lnTo>
                <a:close/>
                <a:moveTo>
                  <a:pt x="3803" y="0"/>
                </a:moveTo>
                <a:lnTo>
                  <a:pt x="3803" y="52"/>
                </a:lnTo>
                <a:lnTo>
                  <a:pt x="3800" y="52"/>
                </a:lnTo>
                <a:lnTo>
                  <a:pt x="3800" y="0"/>
                </a:lnTo>
                <a:lnTo>
                  <a:pt x="3803" y="0"/>
                </a:lnTo>
                <a:close/>
              </a:path>
            </a:pathLst>
          </a:custGeom>
          <a:solidFill>
            <a:srgbClr val="000000"/>
          </a:solidFill>
          <a:ln w="1">
            <a:solidFill>
              <a:schemeClr val="bg1"/>
            </a:solidFill>
            <a:bevel/>
            <a:headEnd/>
            <a:tailEnd/>
          </a:ln>
        </p:spPr>
        <p:txBody>
          <a:bodyPr/>
          <a:lstStyle/>
          <a:p>
            <a:endParaRPr lang="en-US"/>
          </a:p>
        </p:txBody>
      </p:sp>
      <p:sp>
        <p:nvSpPr>
          <p:cNvPr id="1055" name="Oval 31"/>
          <p:cNvSpPr>
            <a:spLocks noChangeArrowheads="1"/>
          </p:cNvSpPr>
          <p:nvPr/>
        </p:nvSpPr>
        <p:spPr bwMode="auto">
          <a:xfrm>
            <a:off x="1828800" y="1184275"/>
            <a:ext cx="266700" cy="198438"/>
          </a:xfrm>
          <a:prstGeom prst="ellipse">
            <a:avLst/>
          </a:prstGeom>
          <a:solidFill>
            <a:srgbClr val="FF0000"/>
          </a:solidFill>
          <a:ln w="0">
            <a:solidFill>
              <a:srgbClr val="000000"/>
            </a:solidFill>
            <a:round/>
            <a:headEnd/>
            <a:tailEnd/>
          </a:ln>
        </p:spPr>
        <p:txBody>
          <a:bodyPr/>
          <a:lstStyle/>
          <a:p>
            <a:endParaRPr lang="en-US"/>
          </a:p>
        </p:txBody>
      </p:sp>
      <p:sp>
        <p:nvSpPr>
          <p:cNvPr id="1057" name="Oval 33"/>
          <p:cNvSpPr>
            <a:spLocks noChangeArrowheads="1"/>
          </p:cNvSpPr>
          <p:nvPr/>
        </p:nvSpPr>
        <p:spPr bwMode="auto">
          <a:xfrm>
            <a:off x="3036888" y="3209925"/>
            <a:ext cx="266700" cy="200025"/>
          </a:xfrm>
          <a:prstGeom prst="ellipse">
            <a:avLst/>
          </a:prstGeom>
          <a:solidFill>
            <a:srgbClr val="FF0000"/>
          </a:solidFill>
          <a:ln w="0">
            <a:solidFill>
              <a:srgbClr val="000000"/>
            </a:solidFill>
            <a:round/>
            <a:headEnd/>
            <a:tailEnd/>
          </a:ln>
        </p:spPr>
        <p:txBody>
          <a:bodyPr/>
          <a:lstStyle/>
          <a:p>
            <a:endParaRPr lang="en-US"/>
          </a:p>
        </p:txBody>
      </p:sp>
      <p:sp>
        <p:nvSpPr>
          <p:cNvPr id="1059" name="Oval 35"/>
          <p:cNvSpPr>
            <a:spLocks noChangeArrowheads="1"/>
          </p:cNvSpPr>
          <p:nvPr/>
        </p:nvSpPr>
        <p:spPr bwMode="auto">
          <a:xfrm>
            <a:off x="4240213" y="4111625"/>
            <a:ext cx="269875" cy="200025"/>
          </a:xfrm>
          <a:prstGeom prst="ellipse">
            <a:avLst/>
          </a:prstGeom>
          <a:solidFill>
            <a:srgbClr val="FF0000"/>
          </a:solidFill>
          <a:ln w="0">
            <a:solidFill>
              <a:srgbClr val="000000"/>
            </a:solidFill>
            <a:round/>
            <a:headEnd/>
            <a:tailEnd/>
          </a:ln>
        </p:spPr>
        <p:txBody>
          <a:bodyPr/>
          <a:lstStyle/>
          <a:p>
            <a:endParaRPr lang="en-US"/>
          </a:p>
        </p:txBody>
      </p:sp>
      <p:sp>
        <p:nvSpPr>
          <p:cNvPr id="1061" name="Oval 37"/>
          <p:cNvSpPr>
            <a:spLocks noChangeArrowheads="1"/>
          </p:cNvSpPr>
          <p:nvPr/>
        </p:nvSpPr>
        <p:spPr bwMode="auto">
          <a:xfrm>
            <a:off x="5448300" y="4675188"/>
            <a:ext cx="266700" cy="198437"/>
          </a:xfrm>
          <a:prstGeom prst="ellipse">
            <a:avLst/>
          </a:prstGeom>
          <a:solidFill>
            <a:srgbClr val="FF0000"/>
          </a:solidFill>
          <a:ln w="0">
            <a:solidFill>
              <a:srgbClr val="000000"/>
            </a:solidFill>
            <a:round/>
            <a:headEnd/>
            <a:tailEnd/>
          </a:ln>
        </p:spPr>
        <p:txBody>
          <a:bodyPr/>
          <a:lstStyle/>
          <a:p>
            <a:endParaRPr lang="en-US"/>
          </a:p>
        </p:txBody>
      </p:sp>
      <p:sp>
        <p:nvSpPr>
          <p:cNvPr id="1063" name="Oval 39"/>
          <p:cNvSpPr>
            <a:spLocks noChangeArrowheads="1"/>
          </p:cNvSpPr>
          <p:nvPr/>
        </p:nvSpPr>
        <p:spPr bwMode="auto">
          <a:xfrm>
            <a:off x="6654800" y="4224338"/>
            <a:ext cx="266700" cy="200025"/>
          </a:xfrm>
          <a:prstGeom prst="ellipse">
            <a:avLst/>
          </a:prstGeom>
          <a:solidFill>
            <a:srgbClr val="FF0000"/>
          </a:solidFill>
          <a:ln w="0">
            <a:solidFill>
              <a:srgbClr val="000000"/>
            </a:solidFill>
            <a:round/>
            <a:headEnd/>
            <a:tailEnd/>
          </a:ln>
        </p:spPr>
        <p:txBody>
          <a:bodyPr/>
          <a:lstStyle/>
          <a:p>
            <a:endParaRPr lang="en-US"/>
          </a:p>
        </p:txBody>
      </p:sp>
      <p:sp>
        <p:nvSpPr>
          <p:cNvPr id="1066" name="Rectangle 42"/>
          <p:cNvSpPr>
            <a:spLocks noChangeArrowheads="1"/>
          </p:cNvSpPr>
          <p:nvPr/>
        </p:nvSpPr>
        <p:spPr bwMode="auto">
          <a:xfrm>
            <a:off x="3427413" y="3194050"/>
            <a:ext cx="242887" cy="261938"/>
          </a:xfrm>
          <a:prstGeom prst="rect">
            <a:avLst/>
          </a:prstGeom>
          <a:noFill/>
          <a:ln w="9525">
            <a:noFill/>
            <a:miter lim="800000"/>
            <a:headEnd/>
            <a:tailEnd/>
          </a:ln>
        </p:spPr>
        <p:txBody>
          <a:bodyPr wrap="none" lIns="0" tIns="0" rIns="0" bIns="0">
            <a:spAutoFit/>
          </a:bodyPr>
          <a:lstStyle/>
          <a:p>
            <a:pPr algn="l"/>
            <a:r>
              <a:rPr lang="en-US" sz="1700" b="0">
                <a:solidFill>
                  <a:schemeClr val="bg1"/>
                </a:solidFill>
              </a:rPr>
              <a:t>17</a:t>
            </a:r>
            <a:endParaRPr lang="en-US" b="0">
              <a:solidFill>
                <a:schemeClr val="bg1"/>
              </a:solidFill>
            </a:endParaRPr>
          </a:p>
        </p:txBody>
      </p:sp>
      <p:sp>
        <p:nvSpPr>
          <p:cNvPr id="1067" name="Rectangle 43"/>
          <p:cNvSpPr>
            <a:spLocks noChangeArrowheads="1"/>
          </p:cNvSpPr>
          <p:nvPr/>
        </p:nvSpPr>
        <p:spPr bwMode="auto">
          <a:xfrm>
            <a:off x="4648200" y="4038600"/>
            <a:ext cx="139700" cy="261938"/>
          </a:xfrm>
          <a:prstGeom prst="rect">
            <a:avLst/>
          </a:prstGeom>
          <a:noFill/>
          <a:ln w="9525">
            <a:noFill/>
            <a:miter lim="800000"/>
            <a:headEnd/>
            <a:tailEnd/>
          </a:ln>
        </p:spPr>
        <p:txBody>
          <a:bodyPr lIns="0" tIns="0" rIns="0" bIns="0">
            <a:spAutoFit/>
          </a:bodyPr>
          <a:lstStyle/>
          <a:p>
            <a:pPr algn="l"/>
            <a:r>
              <a:rPr lang="en-US" sz="1700" b="0">
                <a:solidFill>
                  <a:schemeClr val="bg1"/>
                </a:solidFill>
              </a:rPr>
              <a:t>9</a:t>
            </a:r>
            <a:endParaRPr lang="en-US" b="0">
              <a:solidFill>
                <a:schemeClr val="bg1"/>
              </a:solidFill>
            </a:endParaRPr>
          </a:p>
        </p:txBody>
      </p:sp>
      <p:sp>
        <p:nvSpPr>
          <p:cNvPr id="1068" name="Rectangle 44"/>
          <p:cNvSpPr>
            <a:spLocks noChangeArrowheads="1"/>
          </p:cNvSpPr>
          <p:nvPr/>
        </p:nvSpPr>
        <p:spPr bwMode="auto">
          <a:xfrm>
            <a:off x="5867400" y="4724400"/>
            <a:ext cx="561975" cy="261938"/>
          </a:xfrm>
          <a:prstGeom prst="rect">
            <a:avLst/>
          </a:prstGeom>
          <a:noFill/>
          <a:ln w="9525">
            <a:noFill/>
            <a:miter lim="800000"/>
            <a:headEnd/>
            <a:tailEnd/>
          </a:ln>
        </p:spPr>
        <p:txBody>
          <a:bodyPr lIns="0" tIns="0" rIns="0" bIns="0">
            <a:spAutoFit/>
          </a:bodyPr>
          <a:lstStyle/>
          <a:p>
            <a:pPr algn="l"/>
            <a:r>
              <a:rPr lang="en-US" sz="1700" b="0">
                <a:solidFill>
                  <a:schemeClr val="bg1"/>
                </a:solidFill>
              </a:rPr>
              <a:t>4</a:t>
            </a:r>
            <a:endParaRPr lang="en-US" b="0">
              <a:solidFill>
                <a:schemeClr val="bg1"/>
              </a:solidFill>
            </a:endParaRPr>
          </a:p>
        </p:txBody>
      </p:sp>
      <p:sp>
        <p:nvSpPr>
          <p:cNvPr id="1069" name="Rectangle 45"/>
          <p:cNvSpPr>
            <a:spLocks noChangeArrowheads="1"/>
          </p:cNvSpPr>
          <p:nvPr/>
        </p:nvSpPr>
        <p:spPr bwMode="auto">
          <a:xfrm>
            <a:off x="7086600" y="4267200"/>
            <a:ext cx="366713" cy="261938"/>
          </a:xfrm>
          <a:prstGeom prst="rect">
            <a:avLst/>
          </a:prstGeom>
          <a:noFill/>
          <a:ln w="9525">
            <a:noFill/>
            <a:miter lim="800000"/>
            <a:headEnd/>
            <a:tailEnd/>
          </a:ln>
        </p:spPr>
        <p:txBody>
          <a:bodyPr lIns="0" tIns="0" rIns="0" bIns="0">
            <a:spAutoFit/>
          </a:bodyPr>
          <a:lstStyle/>
          <a:p>
            <a:pPr algn="l"/>
            <a:r>
              <a:rPr lang="en-US" sz="1700" b="0">
                <a:solidFill>
                  <a:schemeClr val="bg1"/>
                </a:solidFill>
              </a:rPr>
              <a:t>8</a:t>
            </a:r>
            <a:endParaRPr lang="en-US" b="0">
              <a:solidFill>
                <a:schemeClr val="bg1"/>
              </a:solidFill>
            </a:endParaRPr>
          </a:p>
        </p:txBody>
      </p:sp>
      <p:sp>
        <p:nvSpPr>
          <p:cNvPr id="16411" name="Rectangle 46"/>
          <p:cNvSpPr>
            <a:spLocks noChangeArrowheads="1"/>
          </p:cNvSpPr>
          <p:nvPr/>
        </p:nvSpPr>
        <p:spPr bwMode="auto">
          <a:xfrm>
            <a:off x="7577138" y="5140325"/>
            <a:ext cx="85725"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0</a:t>
            </a:r>
            <a:endParaRPr lang="en-US" b="0">
              <a:solidFill>
                <a:schemeClr val="bg1"/>
              </a:solidFill>
            </a:endParaRPr>
          </a:p>
        </p:txBody>
      </p:sp>
      <p:sp>
        <p:nvSpPr>
          <p:cNvPr id="16412" name="Rectangle 47"/>
          <p:cNvSpPr>
            <a:spLocks noChangeArrowheads="1"/>
          </p:cNvSpPr>
          <p:nvPr/>
        </p:nvSpPr>
        <p:spPr bwMode="auto">
          <a:xfrm>
            <a:off x="7577138" y="4689475"/>
            <a:ext cx="85725"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4</a:t>
            </a:r>
            <a:endParaRPr lang="en-US" b="0">
              <a:solidFill>
                <a:schemeClr val="bg1"/>
              </a:solidFill>
            </a:endParaRPr>
          </a:p>
        </p:txBody>
      </p:sp>
      <p:sp>
        <p:nvSpPr>
          <p:cNvPr id="16413" name="Rectangle 48"/>
          <p:cNvSpPr>
            <a:spLocks noChangeArrowheads="1"/>
          </p:cNvSpPr>
          <p:nvPr/>
        </p:nvSpPr>
        <p:spPr bwMode="auto">
          <a:xfrm>
            <a:off x="7577138" y="4240213"/>
            <a:ext cx="85725"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8</a:t>
            </a:r>
            <a:endParaRPr lang="en-US" b="0">
              <a:solidFill>
                <a:schemeClr val="bg1"/>
              </a:solidFill>
            </a:endParaRPr>
          </a:p>
        </p:txBody>
      </p:sp>
      <p:sp>
        <p:nvSpPr>
          <p:cNvPr id="16414" name="Rectangle 49"/>
          <p:cNvSpPr>
            <a:spLocks noChangeArrowheads="1"/>
          </p:cNvSpPr>
          <p:nvPr/>
        </p:nvSpPr>
        <p:spPr bwMode="auto">
          <a:xfrm>
            <a:off x="7577138" y="3787775"/>
            <a:ext cx="1698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12</a:t>
            </a:r>
            <a:endParaRPr lang="en-US" b="0">
              <a:solidFill>
                <a:schemeClr val="bg1"/>
              </a:solidFill>
            </a:endParaRPr>
          </a:p>
        </p:txBody>
      </p:sp>
      <p:sp>
        <p:nvSpPr>
          <p:cNvPr id="16415" name="Rectangle 50"/>
          <p:cNvSpPr>
            <a:spLocks noChangeArrowheads="1"/>
          </p:cNvSpPr>
          <p:nvPr/>
        </p:nvSpPr>
        <p:spPr bwMode="auto">
          <a:xfrm>
            <a:off x="7577138" y="3338513"/>
            <a:ext cx="1698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16</a:t>
            </a:r>
            <a:endParaRPr lang="en-US" b="0">
              <a:solidFill>
                <a:schemeClr val="bg1"/>
              </a:solidFill>
            </a:endParaRPr>
          </a:p>
        </p:txBody>
      </p:sp>
      <p:sp>
        <p:nvSpPr>
          <p:cNvPr id="16416" name="Rectangle 51"/>
          <p:cNvSpPr>
            <a:spLocks noChangeArrowheads="1"/>
          </p:cNvSpPr>
          <p:nvPr/>
        </p:nvSpPr>
        <p:spPr bwMode="auto">
          <a:xfrm>
            <a:off x="7577138" y="2889250"/>
            <a:ext cx="1698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20</a:t>
            </a:r>
            <a:endParaRPr lang="en-US" b="0">
              <a:solidFill>
                <a:schemeClr val="bg1"/>
              </a:solidFill>
            </a:endParaRPr>
          </a:p>
        </p:txBody>
      </p:sp>
      <p:sp>
        <p:nvSpPr>
          <p:cNvPr id="16417" name="Rectangle 52"/>
          <p:cNvSpPr>
            <a:spLocks noChangeArrowheads="1"/>
          </p:cNvSpPr>
          <p:nvPr/>
        </p:nvSpPr>
        <p:spPr bwMode="auto">
          <a:xfrm>
            <a:off x="7577138" y="2436813"/>
            <a:ext cx="1698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24</a:t>
            </a:r>
            <a:endParaRPr lang="en-US" b="0">
              <a:solidFill>
                <a:schemeClr val="bg1"/>
              </a:solidFill>
            </a:endParaRPr>
          </a:p>
        </p:txBody>
      </p:sp>
      <p:sp>
        <p:nvSpPr>
          <p:cNvPr id="16418" name="Rectangle 53"/>
          <p:cNvSpPr>
            <a:spLocks noChangeArrowheads="1"/>
          </p:cNvSpPr>
          <p:nvPr/>
        </p:nvSpPr>
        <p:spPr bwMode="auto">
          <a:xfrm>
            <a:off x="7577138" y="2017713"/>
            <a:ext cx="492125" cy="184150"/>
          </a:xfrm>
          <a:prstGeom prst="rect">
            <a:avLst/>
          </a:prstGeom>
          <a:noFill/>
          <a:ln w="9525">
            <a:noFill/>
            <a:miter lim="800000"/>
            <a:headEnd/>
            <a:tailEnd/>
          </a:ln>
        </p:spPr>
        <p:txBody>
          <a:bodyPr lIns="0" tIns="0" rIns="0" bIns="0">
            <a:spAutoFit/>
          </a:bodyPr>
          <a:lstStyle/>
          <a:p>
            <a:pPr algn="l"/>
            <a:r>
              <a:rPr lang="en-US" sz="1200" b="0">
                <a:solidFill>
                  <a:schemeClr val="bg1"/>
                </a:solidFill>
              </a:rPr>
              <a:t>28</a:t>
            </a:r>
            <a:endParaRPr lang="en-US" b="0">
              <a:solidFill>
                <a:schemeClr val="bg1"/>
              </a:solidFill>
            </a:endParaRPr>
          </a:p>
        </p:txBody>
      </p:sp>
      <p:sp>
        <p:nvSpPr>
          <p:cNvPr id="16419" name="Rectangle 54"/>
          <p:cNvSpPr>
            <a:spLocks noChangeArrowheads="1"/>
          </p:cNvSpPr>
          <p:nvPr/>
        </p:nvSpPr>
        <p:spPr bwMode="auto">
          <a:xfrm>
            <a:off x="7577138" y="1536700"/>
            <a:ext cx="1698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32</a:t>
            </a:r>
            <a:endParaRPr lang="en-US" b="0">
              <a:solidFill>
                <a:schemeClr val="bg1"/>
              </a:solidFill>
            </a:endParaRPr>
          </a:p>
        </p:txBody>
      </p:sp>
      <p:sp>
        <p:nvSpPr>
          <p:cNvPr id="16420" name="Rectangle 55"/>
          <p:cNvSpPr>
            <a:spLocks noChangeArrowheads="1"/>
          </p:cNvSpPr>
          <p:nvPr/>
        </p:nvSpPr>
        <p:spPr bwMode="auto">
          <a:xfrm>
            <a:off x="7577138" y="1087438"/>
            <a:ext cx="1698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36</a:t>
            </a:r>
            <a:endParaRPr lang="en-US" b="0">
              <a:solidFill>
                <a:schemeClr val="bg1"/>
              </a:solidFill>
            </a:endParaRPr>
          </a:p>
        </p:txBody>
      </p:sp>
      <p:sp>
        <p:nvSpPr>
          <p:cNvPr id="16421" name="Rectangle 56"/>
          <p:cNvSpPr>
            <a:spLocks noChangeArrowheads="1"/>
          </p:cNvSpPr>
          <p:nvPr/>
        </p:nvSpPr>
        <p:spPr bwMode="auto">
          <a:xfrm>
            <a:off x="1058863" y="5140325"/>
            <a:ext cx="85725"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0</a:t>
            </a:r>
            <a:endParaRPr lang="en-US" b="0">
              <a:solidFill>
                <a:schemeClr val="bg1"/>
              </a:solidFill>
            </a:endParaRPr>
          </a:p>
        </p:txBody>
      </p:sp>
      <p:sp>
        <p:nvSpPr>
          <p:cNvPr id="16422" name="Rectangle 57"/>
          <p:cNvSpPr>
            <a:spLocks noChangeArrowheads="1"/>
          </p:cNvSpPr>
          <p:nvPr/>
        </p:nvSpPr>
        <p:spPr bwMode="auto">
          <a:xfrm>
            <a:off x="831850" y="4733925"/>
            <a:ext cx="255588"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200</a:t>
            </a:r>
            <a:endParaRPr lang="en-US" b="0">
              <a:solidFill>
                <a:schemeClr val="bg1"/>
              </a:solidFill>
            </a:endParaRPr>
          </a:p>
        </p:txBody>
      </p:sp>
      <p:sp>
        <p:nvSpPr>
          <p:cNvPr id="16423" name="Rectangle 58"/>
          <p:cNvSpPr>
            <a:spLocks noChangeArrowheads="1"/>
          </p:cNvSpPr>
          <p:nvPr/>
        </p:nvSpPr>
        <p:spPr bwMode="auto">
          <a:xfrm>
            <a:off x="831850" y="4330700"/>
            <a:ext cx="255588"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400</a:t>
            </a:r>
            <a:endParaRPr lang="en-US" b="0">
              <a:solidFill>
                <a:schemeClr val="bg1"/>
              </a:solidFill>
            </a:endParaRPr>
          </a:p>
        </p:txBody>
      </p:sp>
      <p:sp>
        <p:nvSpPr>
          <p:cNvPr id="16424" name="Rectangle 59"/>
          <p:cNvSpPr>
            <a:spLocks noChangeArrowheads="1"/>
          </p:cNvSpPr>
          <p:nvPr/>
        </p:nvSpPr>
        <p:spPr bwMode="auto">
          <a:xfrm>
            <a:off x="831850" y="3922713"/>
            <a:ext cx="255588"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600</a:t>
            </a:r>
            <a:endParaRPr lang="en-US" b="0">
              <a:solidFill>
                <a:schemeClr val="bg1"/>
              </a:solidFill>
            </a:endParaRPr>
          </a:p>
        </p:txBody>
      </p:sp>
      <p:sp>
        <p:nvSpPr>
          <p:cNvPr id="16425" name="Rectangle 60"/>
          <p:cNvSpPr>
            <a:spLocks noChangeArrowheads="1"/>
          </p:cNvSpPr>
          <p:nvPr/>
        </p:nvSpPr>
        <p:spPr bwMode="auto">
          <a:xfrm>
            <a:off x="831850" y="3517900"/>
            <a:ext cx="255588"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800</a:t>
            </a:r>
            <a:endParaRPr lang="en-US" b="0">
              <a:solidFill>
                <a:schemeClr val="bg1"/>
              </a:solidFill>
            </a:endParaRPr>
          </a:p>
        </p:txBody>
      </p:sp>
      <p:sp>
        <p:nvSpPr>
          <p:cNvPr id="16426" name="Rectangle 61"/>
          <p:cNvSpPr>
            <a:spLocks noChangeArrowheads="1"/>
          </p:cNvSpPr>
          <p:nvPr/>
        </p:nvSpPr>
        <p:spPr bwMode="auto">
          <a:xfrm>
            <a:off x="661988" y="3113088"/>
            <a:ext cx="382587"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1,000</a:t>
            </a:r>
            <a:endParaRPr lang="en-US" b="0">
              <a:solidFill>
                <a:schemeClr val="bg1"/>
              </a:solidFill>
            </a:endParaRPr>
          </a:p>
        </p:txBody>
      </p:sp>
      <p:sp>
        <p:nvSpPr>
          <p:cNvPr id="16427" name="Rectangle 62"/>
          <p:cNvSpPr>
            <a:spLocks noChangeArrowheads="1"/>
          </p:cNvSpPr>
          <p:nvPr/>
        </p:nvSpPr>
        <p:spPr bwMode="auto">
          <a:xfrm>
            <a:off x="661988" y="2706688"/>
            <a:ext cx="382587"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1,200</a:t>
            </a:r>
            <a:endParaRPr lang="en-US" b="0">
              <a:solidFill>
                <a:schemeClr val="bg1"/>
              </a:solidFill>
            </a:endParaRPr>
          </a:p>
        </p:txBody>
      </p:sp>
      <p:sp>
        <p:nvSpPr>
          <p:cNvPr id="16428" name="Rectangle 63"/>
          <p:cNvSpPr>
            <a:spLocks noChangeArrowheads="1"/>
          </p:cNvSpPr>
          <p:nvPr/>
        </p:nvSpPr>
        <p:spPr bwMode="auto">
          <a:xfrm>
            <a:off x="661988" y="2303463"/>
            <a:ext cx="382587"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1,400</a:t>
            </a:r>
            <a:endParaRPr lang="en-US" b="0">
              <a:solidFill>
                <a:schemeClr val="bg1"/>
              </a:solidFill>
            </a:endParaRPr>
          </a:p>
        </p:txBody>
      </p:sp>
      <p:sp>
        <p:nvSpPr>
          <p:cNvPr id="16429" name="Rectangle 64"/>
          <p:cNvSpPr>
            <a:spLocks noChangeArrowheads="1"/>
          </p:cNvSpPr>
          <p:nvPr/>
        </p:nvSpPr>
        <p:spPr bwMode="auto">
          <a:xfrm>
            <a:off x="661988" y="1897063"/>
            <a:ext cx="382587"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1,600</a:t>
            </a:r>
            <a:endParaRPr lang="en-US" b="0">
              <a:solidFill>
                <a:schemeClr val="bg1"/>
              </a:solidFill>
            </a:endParaRPr>
          </a:p>
        </p:txBody>
      </p:sp>
      <p:sp>
        <p:nvSpPr>
          <p:cNvPr id="16430" name="Rectangle 65"/>
          <p:cNvSpPr>
            <a:spLocks noChangeArrowheads="1"/>
          </p:cNvSpPr>
          <p:nvPr/>
        </p:nvSpPr>
        <p:spPr bwMode="auto">
          <a:xfrm>
            <a:off x="661988" y="1490663"/>
            <a:ext cx="382587"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1,800</a:t>
            </a:r>
            <a:endParaRPr lang="en-US" b="0">
              <a:solidFill>
                <a:schemeClr val="bg1"/>
              </a:solidFill>
            </a:endParaRPr>
          </a:p>
        </p:txBody>
      </p:sp>
      <p:sp>
        <p:nvSpPr>
          <p:cNvPr id="16431" name="Rectangle 66"/>
          <p:cNvSpPr>
            <a:spLocks noChangeArrowheads="1"/>
          </p:cNvSpPr>
          <p:nvPr/>
        </p:nvSpPr>
        <p:spPr bwMode="auto">
          <a:xfrm>
            <a:off x="661988" y="1087438"/>
            <a:ext cx="382587"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2,000</a:t>
            </a:r>
            <a:endParaRPr lang="en-US" b="0">
              <a:solidFill>
                <a:schemeClr val="bg1"/>
              </a:solidFill>
            </a:endParaRPr>
          </a:p>
        </p:txBody>
      </p:sp>
      <p:sp>
        <p:nvSpPr>
          <p:cNvPr id="16432" name="Rectangle 67"/>
          <p:cNvSpPr>
            <a:spLocks noChangeArrowheads="1"/>
          </p:cNvSpPr>
          <p:nvPr/>
        </p:nvSpPr>
        <p:spPr bwMode="auto">
          <a:xfrm>
            <a:off x="1682750" y="5365750"/>
            <a:ext cx="465138" cy="169863"/>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Beijing </a:t>
            </a:r>
            <a:endParaRPr lang="en-US" b="0">
              <a:solidFill>
                <a:schemeClr val="bg1"/>
              </a:solidFill>
            </a:endParaRPr>
          </a:p>
        </p:txBody>
      </p:sp>
      <p:sp>
        <p:nvSpPr>
          <p:cNvPr id="16433" name="Rectangle 68"/>
          <p:cNvSpPr>
            <a:spLocks noChangeArrowheads="1"/>
          </p:cNvSpPr>
          <p:nvPr/>
        </p:nvSpPr>
        <p:spPr bwMode="auto">
          <a:xfrm>
            <a:off x="1606550" y="5522913"/>
            <a:ext cx="542925" cy="169862"/>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(Jan '06)</a:t>
            </a:r>
            <a:endParaRPr lang="en-US" b="0">
              <a:solidFill>
                <a:schemeClr val="bg1"/>
              </a:solidFill>
            </a:endParaRPr>
          </a:p>
        </p:txBody>
      </p:sp>
      <p:sp>
        <p:nvSpPr>
          <p:cNvPr id="16434" name="Rectangle 69"/>
          <p:cNvSpPr>
            <a:spLocks noChangeArrowheads="1"/>
          </p:cNvSpPr>
          <p:nvPr/>
        </p:nvSpPr>
        <p:spPr bwMode="auto">
          <a:xfrm>
            <a:off x="2827338" y="5365750"/>
            <a:ext cx="555625" cy="169863"/>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Bamako </a:t>
            </a:r>
            <a:endParaRPr lang="en-US" b="0">
              <a:solidFill>
                <a:schemeClr val="bg1"/>
              </a:solidFill>
            </a:endParaRPr>
          </a:p>
        </p:txBody>
      </p:sp>
      <p:sp>
        <p:nvSpPr>
          <p:cNvPr id="16435" name="Rectangle 70"/>
          <p:cNvSpPr>
            <a:spLocks noChangeArrowheads="1"/>
          </p:cNvSpPr>
          <p:nvPr/>
        </p:nvSpPr>
        <p:spPr bwMode="auto">
          <a:xfrm>
            <a:off x="2798763" y="5522913"/>
            <a:ext cx="566737" cy="169862"/>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(Dec '06)</a:t>
            </a:r>
            <a:endParaRPr lang="en-US" b="0">
              <a:solidFill>
                <a:schemeClr val="bg1"/>
              </a:solidFill>
            </a:endParaRPr>
          </a:p>
        </p:txBody>
      </p:sp>
      <p:sp>
        <p:nvSpPr>
          <p:cNvPr id="16436" name="Rectangle 71"/>
          <p:cNvSpPr>
            <a:spLocks noChangeArrowheads="1"/>
          </p:cNvSpPr>
          <p:nvPr/>
        </p:nvSpPr>
        <p:spPr bwMode="auto">
          <a:xfrm>
            <a:off x="4162425" y="5365750"/>
            <a:ext cx="361950" cy="169863"/>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Delhi </a:t>
            </a:r>
            <a:endParaRPr lang="en-US" b="0">
              <a:solidFill>
                <a:schemeClr val="bg1"/>
              </a:solidFill>
            </a:endParaRPr>
          </a:p>
        </p:txBody>
      </p:sp>
      <p:sp>
        <p:nvSpPr>
          <p:cNvPr id="16437" name="Rectangle 72"/>
          <p:cNvSpPr>
            <a:spLocks noChangeArrowheads="1"/>
          </p:cNvSpPr>
          <p:nvPr/>
        </p:nvSpPr>
        <p:spPr bwMode="auto">
          <a:xfrm>
            <a:off x="4005263" y="5522913"/>
            <a:ext cx="566737" cy="169862"/>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(Dec '07)</a:t>
            </a:r>
            <a:endParaRPr lang="en-US" b="0">
              <a:solidFill>
                <a:schemeClr val="bg1"/>
              </a:solidFill>
            </a:endParaRPr>
          </a:p>
        </p:txBody>
      </p:sp>
      <p:sp>
        <p:nvSpPr>
          <p:cNvPr id="16438" name="Rectangle 73"/>
          <p:cNvSpPr>
            <a:spLocks noChangeArrowheads="1"/>
          </p:cNvSpPr>
          <p:nvPr/>
        </p:nvSpPr>
        <p:spPr bwMode="auto">
          <a:xfrm>
            <a:off x="5172075" y="5365750"/>
            <a:ext cx="581025" cy="169863"/>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Sharm El</a:t>
            </a:r>
            <a:endParaRPr lang="en-US" b="0">
              <a:solidFill>
                <a:schemeClr val="bg1"/>
              </a:solidFill>
            </a:endParaRPr>
          </a:p>
        </p:txBody>
      </p:sp>
      <p:sp>
        <p:nvSpPr>
          <p:cNvPr id="16439" name="Rectangle 74"/>
          <p:cNvSpPr>
            <a:spLocks noChangeArrowheads="1"/>
          </p:cNvSpPr>
          <p:nvPr/>
        </p:nvSpPr>
        <p:spPr bwMode="auto">
          <a:xfrm>
            <a:off x="5932488" y="5365750"/>
            <a:ext cx="144462" cy="187325"/>
          </a:xfrm>
          <a:prstGeom prst="rect">
            <a:avLst/>
          </a:prstGeom>
          <a:noFill/>
          <a:ln w="9525">
            <a:noFill/>
            <a:miter lim="800000"/>
            <a:headEnd/>
            <a:tailEnd/>
          </a:ln>
        </p:spPr>
        <p:txBody>
          <a:bodyPr wrap="none" lIns="0" tIns="0" rIns="0" bIns="0">
            <a:spAutoFit/>
          </a:bodyPr>
          <a:lstStyle/>
          <a:p>
            <a:pPr algn="l"/>
            <a:r>
              <a:rPr lang="en-US" sz="1100" b="0">
                <a:solidFill>
                  <a:srgbClr val="000000"/>
                </a:solidFill>
              </a:rPr>
              <a:t>-</a:t>
            </a:r>
            <a:endParaRPr lang="en-US" b="0"/>
          </a:p>
        </p:txBody>
      </p:sp>
      <p:sp>
        <p:nvSpPr>
          <p:cNvPr id="16440" name="Rectangle 75"/>
          <p:cNvSpPr>
            <a:spLocks noChangeArrowheads="1"/>
          </p:cNvSpPr>
          <p:nvPr/>
        </p:nvSpPr>
        <p:spPr bwMode="auto">
          <a:xfrm>
            <a:off x="5297488" y="5522913"/>
            <a:ext cx="433387" cy="169862"/>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Sheikh</a:t>
            </a:r>
            <a:endParaRPr lang="en-US" b="0">
              <a:solidFill>
                <a:schemeClr val="bg1"/>
              </a:solidFill>
            </a:endParaRPr>
          </a:p>
        </p:txBody>
      </p:sp>
      <p:sp>
        <p:nvSpPr>
          <p:cNvPr id="16441" name="Rectangle 76"/>
          <p:cNvSpPr>
            <a:spLocks noChangeArrowheads="1"/>
          </p:cNvSpPr>
          <p:nvPr/>
        </p:nvSpPr>
        <p:spPr bwMode="auto">
          <a:xfrm>
            <a:off x="5256213" y="5683250"/>
            <a:ext cx="533400" cy="169863"/>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(Oct '08)</a:t>
            </a:r>
            <a:endParaRPr lang="en-US" b="0">
              <a:solidFill>
                <a:schemeClr val="bg1"/>
              </a:solidFill>
            </a:endParaRPr>
          </a:p>
        </p:txBody>
      </p:sp>
      <p:sp>
        <p:nvSpPr>
          <p:cNvPr id="16442" name="Rectangle 77"/>
          <p:cNvSpPr>
            <a:spLocks noChangeArrowheads="1"/>
          </p:cNvSpPr>
          <p:nvPr/>
        </p:nvSpPr>
        <p:spPr bwMode="auto">
          <a:xfrm>
            <a:off x="6357938" y="5365750"/>
            <a:ext cx="657225" cy="169863"/>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After SES,</a:t>
            </a:r>
            <a:endParaRPr lang="en-US" b="0">
              <a:solidFill>
                <a:schemeClr val="bg1"/>
              </a:solidFill>
            </a:endParaRPr>
          </a:p>
        </p:txBody>
      </p:sp>
      <p:sp>
        <p:nvSpPr>
          <p:cNvPr id="16443" name="Rectangle 78"/>
          <p:cNvSpPr>
            <a:spLocks noChangeArrowheads="1"/>
          </p:cNvSpPr>
          <p:nvPr/>
        </p:nvSpPr>
        <p:spPr bwMode="auto">
          <a:xfrm>
            <a:off x="6605588" y="5522913"/>
            <a:ext cx="314325" cy="169862"/>
          </a:xfrm>
          <a:prstGeom prst="rect">
            <a:avLst/>
          </a:prstGeom>
          <a:noFill/>
          <a:ln w="9525">
            <a:noFill/>
            <a:miter lim="800000"/>
            <a:headEnd/>
            <a:tailEnd/>
          </a:ln>
        </p:spPr>
        <p:txBody>
          <a:bodyPr wrap="none" lIns="0" tIns="0" rIns="0" bIns="0">
            <a:spAutoFit/>
          </a:bodyPr>
          <a:lstStyle/>
          <a:p>
            <a:pPr algn="l"/>
            <a:r>
              <a:rPr lang="en-US" sz="1100" b="0">
                <a:solidFill>
                  <a:schemeClr val="bg1"/>
                </a:solidFill>
              </a:rPr>
              <a:t>2009</a:t>
            </a:r>
            <a:endParaRPr lang="en-US" b="0">
              <a:solidFill>
                <a:schemeClr val="bg1"/>
              </a:solidFill>
            </a:endParaRPr>
          </a:p>
        </p:txBody>
      </p:sp>
      <p:sp>
        <p:nvSpPr>
          <p:cNvPr id="16444" name="Rectangle 79"/>
          <p:cNvSpPr>
            <a:spLocks noChangeArrowheads="1"/>
          </p:cNvSpPr>
          <p:nvPr/>
        </p:nvSpPr>
        <p:spPr bwMode="auto">
          <a:xfrm rot="5400000">
            <a:off x="6595269" y="3005931"/>
            <a:ext cx="2782888" cy="276225"/>
          </a:xfrm>
          <a:prstGeom prst="rect">
            <a:avLst/>
          </a:prstGeom>
          <a:noFill/>
          <a:ln w="9525">
            <a:noFill/>
            <a:miter lim="800000"/>
            <a:headEnd/>
            <a:tailEnd/>
          </a:ln>
        </p:spPr>
        <p:txBody>
          <a:bodyPr wrap="none" lIns="0" tIns="0" rIns="0" bIns="0">
            <a:spAutoFit/>
          </a:bodyPr>
          <a:lstStyle/>
          <a:p>
            <a:pPr algn="l"/>
            <a:r>
              <a:rPr lang="en-US" b="0">
                <a:solidFill>
                  <a:schemeClr val="bg1"/>
                </a:solidFill>
              </a:rPr>
              <a:t>Number of donors pledging</a:t>
            </a:r>
          </a:p>
        </p:txBody>
      </p:sp>
      <p:sp>
        <p:nvSpPr>
          <p:cNvPr id="16445" name="Rectangle 80"/>
          <p:cNvSpPr>
            <a:spLocks noChangeArrowheads="1"/>
          </p:cNvSpPr>
          <p:nvPr/>
        </p:nvSpPr>
        <p:spPr bwMode="auto">
          <a:xfrm rot="-5400000">
            <a:off x="-80962" y="3440112"/>
            <a:ext cx="846138" cy="277813"/>
          </a:xfrm>
          <a:prstGeom prst="rect">
            <a:avLst/>
          </a:prstGeom>
          <a:noFill/>
          <a:ln w="9525">
            <a:noFill/>
            <a:miter lim="800000"/>
            <a:headEnd/>
            <a:tailEnd/>
          </a:ln>
        </p:spPr>
        <p:txBody>
          <a:bodyPr wrap="none" lIns="0" tIns="0" rIns="0" bIns="0">
            <a:spAutoFit/>
          </a:bodyPr>
          <a:lstStyle/>
          <a:p>
            <a:pPr algn="l"/>
            <a:r>
              <a:rPr lang="en-US" b="0">
                <a:solidFill>
                  <a:schemeClr val="bg1"/>
                </a:solidFill>
              </a:rPr>
              <a:t>$ million</a:t>
            </a:r>
          </a:p>
        </p:txBody>
      </p:sp>
      <p:sp>
        <p:nvSpPr>
          <p:cNvPr id="16446" name="Freeform 81"/>
          <p:cNvSpPr>
            <a:spLocks noEditPoints="1"/>
          </p:cNvSpPr>
          <p:nvPr/>
        </p:nvSpPr>
        <p:spPr bwMode="auto">
          <a:xfrm>
            <a:off x="1447800" y="6172200"/>
            <a:ext cx="5799138" cy="431800"/>
          </a:xfrm>
          <a:custGeom>
            <a:avLst/>
            <a:gdLst>
              <a:gd name="T0" fmla="*/ 0 w 8656"/>
              <a:gd name="T1" fmla="*/ 2017671 h 608"/>
              <a:gd name="T2" fmla="*/ 1795482 w 8656"/>
              <a:gd name="T3" fmla="*/ 0 h 608"/>
              <a:gd name="T4" fmla="*/ 2147483647 w 8656"/>
              <a:gd name="T5" fmla="*/ 0 h 608"/>
              <a:gd name="T6" fmla="*/ 2147483647 w 8656"/>
              <a:gd name="T7" fmla="*/ 2017671 h 608"/>
              <a:gd name="T8" fmla="*/ 2147483647 w 8656"/>
              <a:gd name="T9" fmla="*/ 304645519 h 608"/>
              <a:gd name="T10" fmla="*/ 2147483647 w 8656"/>
              <a:gd name="T11" fmla="*/ 306663189 h 608"/>
              <a:gd name="T12" fmla="*/ 1795482 w 8656"/>
              <a:gd name="T13" fmla="*/ 306663189 h 608"/>
              <a:gd name="T14" fmla="*/ 0 w 8656"/>
              <a:gd name="T15" fmla="*/ 304645519 h 608"/>
              <a:gd name="T16" fmla="*/ 0 w 8656"/>
              <a:gd name="T17" fmla="*/ 2017671 h 608"/>
              <a:gd name="T18" fmla="*/ 3590963 w 8656"/>
              <a:gd name="T19" fmla="*/ 304645519 h 608"/>
              <a:gd name="T20" fmla="*/ 1795482 w 8656"/>
              <a:gd name="T21" fmla="*/ 302627849 h 608"/>
              <a:gd name="T22" fmla="*/ 2147483647 w 8656"/>
              <a:gd name="T23" fmla="*/ 302627849 h 608"/>
              <a:gd name="T24" fmla="*/ 2147483647 w 8656"/>
              <a:gd name="T25" fmla="*/ 304645519 h 608"/>
              <a:gd name="T26" fmla="*/ 2147483647 w 8656"/>
              <a:gd name="T27" fmla="*/ 2017671 h 608"/>
              <a:gd name="T28" fmla="*/ 2147483647 w 8656"/>
              <a:gd name="T29" fmla="*/ 4035341 h 608"/>
              <a:gd name="T30" fmla="*/ 1795482 w 8656"/>
              <a:gd name="T31" fmla="*/ 4035341 h 608"/>
              <a:gd name="T32" fmla="*/ 3590963 w 8656"/>
              <a:gd name="T33" fmla="*/ 2017671 h 608"/>
              <a:gd name="T34" fmla="*/ 3590963 w 8656"/>
              <a:gd name="T35" fmla="*/ 304645519 h 60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656"/>
              <a:gd name="T55" fmla="*/ 0 h 608"/>
              <a:gd name="T56" fmla="*/ 8656 w 8656"/>
              <a:gd name="T57" fmla="*/ 608 h 60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656" h="608">
                <a:moveTo>
                  <a:pt x="0" y="4"/>
                </a:moveTo>
                <a:cubicBezTo>
                  <a:pt x="0" y="2"/>
                  <a:pt x="2" y="0"/>
                  <a:pt x="4" y="0"/>
                </a:cubicBezTo>
                <a:lnTo>
                  <a:pt x="8652" y="0"/>
                </a:lnTo>
                <a:cubicBezTo>
                  <a:pt x="8655" y="0"/>
                  <a:pt x="8656" y="2"/>
                  <a:pt x="8656" y="4"/>
                </a:cubicBezTo>
                <a:lnTo>
                  <a:pt x="8656" y="604"/>
                </a:lnTo>
                <a:cubicBezTo>
                  <a:pt x="8656" y="607"/>
                  <a:pt x="8655" y="608"/>
                  <a:pt x="8652" y="608"/>
                </a:cubicBezTo>
                <a:lnTo>
                  <a:pt x="4" y="608"/>
                </a:lnTo>
                <a:cubicBezTo>
                  <a:pt x="2" y="608"/>
                  <a:pt x="0" y="607"/>
                  <a:pt x="0" y="604"/>
                </a:cubicBezTo>
                <a:lnTo>
                  <a:pt x="0" y="4"/>
                </a:lnTo>
                <a:close/>
                <a:moveTo>
                  <a:pt x="8" y="604"/>
                </a:moveTo>
                <a:lnTo>
                  <a:pt x="4" y="600"/>
                </a:lnTo>
                <a:lnTo>
                  <a:pt x="8652" y="600"/>
                </a:lnTo>
                <a:lnTo>
                  <a:pt x="8648" y="604"/>
                </a:lnTo>
                <a:lnTo>
                  <a:pt x="8648" y="4"/>
                </a:lnTo>
                <a:lnTo>
                  <a:pt x="8652" y="8"/>
                </a:lnTo>
                <a:lnTo>
                  <a:pt x="4" y="8"/>
                </a:lnTo>
                <a:lnTo>
                  <a:pt x="8" y="4"/>
                </a:lnTo>
                <a:lnTo>
                  <a:pt x="8" y="604"/>
                </a:lnTo>
                <a:close/>
              </a:path>
            </a:pathLst>
          </a:custGeom>
          <a:solidFill>
            <a:srgbClr val="000000"/>
          </a:solidFill>
          <a:ln w="1">
            <a:noFill/>
            <a:bevel/>
            <a:headEnd/>
            <a:tailEnd/>
          </a:ln>
        </p:spPr>
        <p:txBody>
          <a:bodyPr/>
          <a:lstStyle/>
          <a:p>
            <a:endParaRPr lang="en-US"/>
          </a:p>
        </p:txBody>
      </p:sp>
      <p:sp>
        <p:nvSpPr>
          <p:cNvPr id="16447" name="Rectangle 82"/>
          <p:cNvSpPr>
            <a:spLocks noChangeArrowheads="1"/>
          </p:cNvSpPr>
          <p:nvPr/>
        </p:nvSpPr>
        <p:spPr bwMode="auto">
          <a:xfrm>
            <a:off x="1828800" y="6248400"/>
            <a:ext cx="457200" cy="228600"/>
          </a:xfrm>
          <a:prstGeom prst="rect">
            <a:avLst/>
          </a:prstGeom>
          <a:solidFill>
            <a:srgbClr val="FFFF99"/>
          </a:solidFill>
          <a:ln w="9525">
            <a:noFill/>
            <a:miter lim="800000"/>
            <a:headEnd/>
            <a:tailEnd/>
          </a:ln>
        </p:spPr>
        <p:txBody>
          <a:bodyPr/>
          <a:lstStyle/>
          <a:p>
            <a:endParaRPr lang="en-US">
              <a:solidFill>
                <a:schemeClr val="bg1"/>
              </a:solidFill>
            </a:endParaRPr>
          </a:p>
        </p:txBody>
      </p:sp>
      <p:sp>
        <p:nvSpPr>
          <p:cNvPr id="16448" name="Rectangle 84"/>
          <p:cNvSpPr>
            <a:spLocks noChangeArrowheads="1"/>
          </p:cNvSpPr>
          <p:nvPr/>
        </p:nvSpPr>
        <p:spPr bwMode="auto">
          <a:xfrm>
            <a:off x="2362200" y="6248400"/>
            <a:ext cx="962025" cy="184150"/>
          </a:xfrm>
          <a:prstGeom prst="rect">
            <a:avLst/>
          </a:prstGeom>
          <a:noFill/>
          <a:ln w="9525">
            <a:noFill/>
            <a:miter lim="800000"/>
            <a:headEnd/>
            <a:tailEnd/>
          </a:ln>
        </p:spPr>
        <p:txBody>
          <a:bodyPr wrap="none" lIns="0" tIns="0" rIns="0" bIns="0">
            <a:spAutoFit/>
          </a:bodyPr>
          <a:lstStyle/>
          <a:p>
            <a:pPr algn="l"/>
            <a:r>
              <a:rPr lang="en-US" sz="1200" b="0" dirty="0"/>
              <a:t>Financing</a:t>
            </a:r>
            <a:r>
              <a:rPr lang="en-US" sz="1200" b="0" dirty="0">
                <a:solidFill>
                  <a:schemeClr val="bg1"/>
                </a:solidFill>
              </a:rPr>
              <a:t> </a:t>
            </a:r>
            <a:r>
              <a:rPr lang="en-US" sz="1200" b="0" dirty="0"/>
              <a:t>gap</a:t>
            </a:r>
          </a:p>
        </p:txBody>
      </p:sp>
      <p:sp>
        <p:nvSpPr>
          <p:cNvPr id="16449" name="Rectangle 85"/>
          <p:cNvSpPr>
            <a:spLocks noChangeArrowheads="1"/>
          </p:cNvSpPr>
          <p:nvPr/>
        </p:nvSpPr>
        <p:spPr bwMode="auto">
          <a:xfrm>
            <a:off x="3581400" y="6248400"/>
            <a:ext cx="268288" cy="228600"/>
          </a:xfrm>
          <a:prstGeom prst="rect">
            <a:avLst/>
          </a:prstGeom>
          <a:solidFill>
            <a:srgbClr val="339966"/>
          </a:solidFill>
          <a:ln w="9525">
            <a:noFill/>
            <a:miter lim="800000"/>
            <a:headEnd/>
            <a:tailEnd/>
          </a:ln>
        </p:spPr>
        <p:txBody>
          <a:bodyPr/>
          <a:lstStyle/>
          <a:p>
            <a:endParaRPr lang="en-US">
              <a:solidFill>
                <a:schemeClr val="bg1"/>
              </a:solidFill>
            </a:endParaRPr>
          </a:p>
        </p:txBody>
      </p:sp>
      <p:sp>
        <p:nvSpPr>
          <p:cNvPr id="16450" name="Rectangle 87"/>
          <p:cNvSpPr>
            <a:spLocks noChangeArrowheads="1"/>
          </p:cNvSpPr>
          <p:nvPr/>
        </p:nvSpPr>
        <p:spPr bwMode="auto">
          <a:xfrm>
            <a:off x="3962400" y="6248400"/>
            <a:ext cx="588962" cy="184666"/>
          </a:xfrm>
          <a:prstGeom prst="rect">
            <a:avLst/>
          </a:prstGeom>
          <a:noFill/>
          <a:ln w="9525">
            <a:noFill/>
            <a:miter lim="800000"/>
            <a:headEnd/>
            <a:tailEnd/>
          </a:ln>
        </p:spPr>
        <p:txBody>
          <a:bodyPr wrap="square" lIns="0" tIns="0" rIns="0" bIns="0">
            <a:spAutoFit/>
          </a:bodyPr>
          <a:lstStyle/>
          <a:p>
            <a:pPr algn="l"/>
            <a:r>
              <a:rPr lang="en-US" sz="1200" b="0" dirty="0"/>
              <a:t>Pledges</a:t>
            </a:r>
            <a:r>
              <a:rPr lang="en-US" sz="1000" b="0" dirty="0"/>
              <a:t> </a:t>
            </a:r>
            <a:endParaRPr lang="en-US" b="0" dirty="0"/>
          </a:p>
        </p:txBody>
      </p:sp>
      <p:sp>
        <p:nvSpPr>
          <p:cNvPr id="16451" name="Oval 88"/>
          <p:cNvSpPr>
            <a:spLocks noChangeArrowheads="1"/>
          </p:cNvSpPr>
          <p:nvPr/>
        </p:nvSpPr>
        <p:spPr bwMode="auto">
          <a:xfrm>
            <a:off x="4800600" y="6248400"/>
            <a:ext cx="228600" cy="228600"/>
          </a:xfrm>
          <a:prstGeom prst="ellipse">
            <a:avLst/>
          </a:prstGeom>
          <a:solidFill>
            <a:srgbClr val="FF0000"/>
          </a:solidFill>
          <a:ln w="0">
            <a:solidFill>
              <a:srgbClr val="000000"/>
            </a:solidFill>
            <a:round/>
            <a:headEnd/>
            <a:tailEnd/>
          </a:ln>
        </p:spPr>
        <p:txBody>
          <a:bodyPr/>
          <a:lstStyle/>
          <a:p>
            <a:endParaRPr lang="en-US">
              <a:solidFill>
                <a:schemeClr val="bg1"/>
              </a:solidFill>
            </a:endParaRPr>
          </a:p>
        </p:txBody>
      </p:sp>
      <p:sp>
        <p:nvSpPr>
          <p:cNvPr id="16452" name="Rectangle 90"/>
          <p:cNvSpPr>
            <a:spLocks noChangeArrowheads="1"/>
          </p:cNvSpPr>
          <p:nvPr/>
        </p:nvSpPr>
        <p:spPr bwMode="auto">
          <a:xfrm>
            <a:off x="5105400" y="6248400"/>
            <a:ext cx="1881187" cy="184666"/>
          </a:xfrm>
          <a:prstGeom prst="rect">
            <a:avLst/>
          </a:prstGeom>
          <a:noFill/>
          <a:ln w="9525">
            <a:noFill/>
            <a:miter lim="800000"/>
            <a:headEnd/>
            <a:tailEnd/>
          </a:ln>
        </p:spPr>
        <p:txBody>
          <a:bodyPr wrap="square" lIns="0" tIns="0" rIns="0" bIns="0">
            <a:spAutoFit/>
          </a:bodyPr>
          <a:lstStyle/>
          <a:p>
            <a:pPr algn="l"/>
            <a:r>
              <a:rPr lang="en-US" sz="1000" b="0" dirty="0"/>
              <a:t>Number</a:t>
            </a:r>
            <a:r>
              <a:rPr lang="en-US" sz="1000" b="0" dirty="0">
                <a:solidFill>
                  <a:schemeClr val="bg1"/>
                </a:solidFill>
              </a:rPr>
              <a:t> </a:t>
            </a:r>
            <a:r>
              <a:rPr lang="en-US" sz="1200" b="0" dirty="0"/>
              <a:t>of</a:t>
            </a:r>
            <a:r>
              <a:rPr lang="en-US" sz="1000" b="0" dirty="0"/>
              <a:t> donors pledging</a:t>
            </a:r>
            <a:endParaRPr lang="en-US" b="0" dirty="0"/>
          </a:p>
        </p:txBody>
      </p:sp>
      <p:sp>
        <p:nvSpPr>
          <p:cNvPr id="16453" name="Freeform 91"/>
          <p:cNvSpPr>
            <a:spLocks noEditPoints="1"/>
          </p:cNvSpPr>
          <p:nvPr/>
        </p:nvSpPr>
        <p:spPr bwMode="auto">
          <a:xfrm>
            <a:off x="228600" y="539750"/>
            <a:ext cx="8567738" cy="6318250"/>
          </a:xfrm>
          <a:custGeom>
            <a:avLst/>
            <a:gdLst>
              <a:gd name="T0" fmla="*/ 0 w 13480"/>
              <a:gd name="T1" fmla="*/ 962454 h 12880"/>
              <a:gd name="T2" fmla="*/ 1615667 w 13480"/>
              <a:gd name="T3" fmla="*/ 0 h 12880"/>
              <a:gd name="T4" fmla="*/ 2147483647 w 13480"/>
              <a:gd name="T5" fmla="*/ 0 h 12880"/>
              <a:gd name="T6" fmla="*/ 2147483647 w 13480"/>
              <a:gd name="T7" fmla="*/ 962454 h 12880"/>
              <a:gd name="T8" fmla="*/ 2147483647 w 13480"/>
              <a:gd name="T9" fmla="*/ 2147483647 h 12880"/>
              <a:gd name="T10" fmla="*/ 2147483647 w 13480"/>
              <a:gd name="T11" fmla="*/ 2147483647 h 12880"/>
              <a:gd name="T12" fmla="*/ 1615667 w 13480"/>
              <a:gd name="T13" fmla="*/ 2147483647 h 12880"/>
              <a:gd name="T14" fmla="*/ 0 w 13480"/>
              <a:gd name="T15" fmla="*/ 2147483647 h 12880"/>
              <a:gd name="T16" fmla="*/ 0 w 13480"/>
              <a:gd name="T17" fmla="*/ 962454 h 12880"/>
              <a:gd name="T18" fmla="*/ 3231970 w 13480"/>
              <a:gd name="T19" fmla="*/ 2147483647 h 12880"/>
              <a:gd name="T20" fmla="*/ 1615667 w 13480"/>
              <a:gd name="T21" fmla="*/ 2147483647 h 12880"/>
              <a:gd name="T22" fmla="*/ 2147483647 w 13480"/>
              <a:gd name="T23" fmla="*/ 2147483647 h 12880"/>
              <a:gd name="T24" fmla="*/ 2147483647 w 13480"/>
              <a:gd name="T25" fmla="*/ 2147483647 h 12880"/>
              <a:gd name="T26" fmla="*/ 2147483647 w 13480"/>
              <a:gd name="T27" fmla="*/ 962454 h 12880"/>
              <a:gd name="T28" fmla="*/ 2147483647 w 13480"/>
              <a:gd name="T29" fmla="*/ 1924908 h 12880"/>
              <a:gd name="T30" fmla="*/ 1615667 w 13480"/>
              <a:gd name="T31" fmla="*/ 1924908 h 12880"/>
              <a:gd name="T32" fmla="*/ 3231970 w 13480"/>
              <a:gd name="T33" fmla="*/ 962454 h 12880"/>
              <a:gd name="T34" fmla="*/ 3231970 w 13480"/>
              <a:gd name="T35" fmla="*/ 2147483647 h 1288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480"/>
              <a:gd name="T55" fmla="*/ 0 h 12880"/>
              <a:gd name="T56" fmla="*/ 13480 w 13480"/>
              <a:gd name="T57" fmla="*/ 12880 h 1288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480" h="12880">
                <a:moveTo>
                  <a:pt x="0" y="4"/>
                </a:moveTo>
                <a:cubicBezTo>
                  <a:pt x="0" y="2"/>
                  <a:pt x="2" y="0"/>
                  <a:pt x="4" y="0"/>
                </a:cubicBezTo>
                <a:lnTo>
                  <a:pt x="13476" y="0"/>
                </a:lnTo>
                <a:cubicBezTo>
                  <a:pt x="13479" y="0"/>
                  <a:pt x="13480" y="2"/>
                  <a:pt x="13480" y="4"/>
                </a:cubicBezTo>
                <a:lnTo>
                  <a:pt x="13480" y="12876"/>
                </a:lnTo>
                <a:cubicBezTo>
                  <a:pt x="13480" y="12879"/>
                  <a:pt x="13479" y="12880"/>
                  <a:pt x="13476" y="12880"/>
                </a:cubicBezTo>
                <a:lnTo>
                  <a:pt x="4" y="12880"/>
                </a:lnTo>
                <a:cubicBezTo>
                  <a:pt x="2" y="12880"/>
                  <a:pt x="0" y="12879"/>
                  <a:pt x="0" y="12876"/>
                </a:cubicBezTo>
                <a:lnTo>
                  <a:pt x="0" y="4"/>
                </a:lnTo>
                <a:close/>
                <a:moveTo>
                  <a:pt x="8" y="12876"/>
                </a:moveTo>
                <a:lnTo>
                  <a:pt x="4" y="12872"/>
                </a:lnTo>
                <a:lnTo>
                  <a:pt x="13476" y="12872"/>
                </a:lnTo>
                <a:lnTo>
                  <a:pt x="13472" y="12876"/>
                </a:lnTo>
                <a:lnTo>
                  <a:pt x="13472" y="4"/>
                </a:lnTo>
                <a:lnTo>
                  <a:pt x="13476" y="8"/>
                </a:lnTo>
                <a:lnTo>
                  <a:pt x="4" y="8"/>
                </a:lnTo>
                <a:lnTo>
                  <a:pt x="8" y="4"/>
                </a:lnTo>
                <a:lnTo>
                  <a:pt x="8" y="12876"/>
                </a:lnTo>
                <a:close/>
              </a:path>
            </a:pathLst>
          </a:custGeom>
          <a:noFill/>
          <a:ln w="0">
            <a:noFill/>
            <a:round/>
            <a:headEnd/>
            <a:tailEnd/>
          </a:ln>
        </p:spPr>
        <p:txBody>
          <a:bodyPr/>
          <a:lstStyle/>
          <a:p>
            <a:endParaRPr lang="en-US"/>
          </a:p>
        </p:txBody>
      </p:sp>
      <p:sp>
        <p:nvSpPr>
          <p:cNvPr id="1116" name="Rectangle 92"/>
          <p:cNvSpPr>
            <a:spLocks noChangeArrowheads="1"/>
          </p:cNvSpPr>
          <p:nvPr/>
        </p:nvSpPr>
        <p:spPr bwMode="auto">
          <a:xfrm>
            <a:off x="1930400" y="1387475"/>
            <a:ext cx="365125" cy="2108200"/>
          </a:xfrm>
          <a:prstGeom prst="rect">
            <a:avLst/>
          </a:prstGeom>
          <a:solidFill>
            <a:srgbClr val="00B050"/>
          </a:solidFill>
          <a:ln w="9525">
            <a:noFill/>
            <a:miter lim="800000"/>
            <a:headEnd/>
            <a:tailEnd/>
          </a:ln>
        </p:spPr>
        <p:txBody>
          <a:bodyPr/>
          <a:lstStyle/>
          <a:p>
            <a:pPr>
              <a:defRPr/>
            </a:pPr>
            <a:endParaRPr lang="en-US"/>
          </a:p>
        </p:txBody>
      </p:sp>
      <p:sp>
        <p:nvSpPr>
          <p:cNvPr id="1118" name="Rectangle 94"/>
          <p:cNvSpPr>
            <a:spLocks noChangeArrowheads="1"/>
          </p:cNvSpPr>
          <p:nvPr/>
        </p:nvSpPr>
        <p:spPr bwMode="auto">
          <a:xfrm>
            <a:off x="2319338" y="2282825"/>
            <a:ext cx="41751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Loans</a:t>
            </a:r>
            <a:endParaRPr lang="en-US" b="0">
              <a:solidFill>
                <a:schemeClr val="bg1"/>
              </a:solidFill>
            </a:endParaRPr>
          </a:p>
        </p:txBody>
      </p:sp>
      <p:sp>
        <p:nvSpPr>
          <p:cNvPr id="1119" name="Rectangle 95"/>
          <p:cNvSpPr>
            <a:spLocks noChangeArrowheads="1"/>
          </p:cNvSpPr>
          <p:nvPr/>
        </p:nvSpPr>
        <p:spPr bwMode="auto">
          <a:xfrm>
            <a:off x="2319338" y="4378325"/>
            <a:ext cx="461962" cy="184150"/>
          </a:xfrm>
          <a:prstGeom prst="rect">
            <a:avLst/>
          </a:prstGeom>
          <a:noFill/>
          <a:ln w="9525">
            <a:noFill/>
            <a:miter lim="800000"/>
            <a:headEnd/>
            <a:tailEnd/>
          </a:ln>
        </p:spPr>
        <p:txBody>
          <a:bodyPr wrap="none" lIns="0" tIns="0" rIns="0" bIns="0">
            <a:spAutoFit/>
          </a:bodyPr>
          <a:lstStyle/>
          <a:p>
            <a:pPr algn="l"/>
            <a:r>
              <a:rPr lang="en-US" sz="1200" b="0">
                <a:solidFill>
                  <a:schemeClr val="bg1"/>
                </a:solidFill>
              </a:rPr>
              <a:t>Grants</a:t>
            </a:r>
            <a:endParaRPr lang="en-US" b="0">
              <a:solidFill>
                <a:schemeClr val="bg1"/>
              </a:solidFill>
            </a:endParaRPr>
          </a:p>
        </p:txBody>
      </p:sp>
      <p:sp>
        <p:nvSpPr>
          <p:cNvPr id="1120" name="Rectangle 96"/>
          <p:cNvSpPr>
            <a:spLocks noChangeArrowheads="1"/>
          </p:cNvSpPr>
          <p:nvPr/>
        </p:nvSpPr>
        <p:spPr bwMode="auto">
          <a:xfrm>
            <a:off x="6773863" y="2717800"/>
            <a:ext cx="357187" cy="876300"/>
          </a:xfrm>
          <a:prstGeom prst="rect">
            <a:avLst/>
          </a:prstGeom>
          <a:solidFill>
            <a:srgbClr val="00B050"/>
          </a:solidFill>
          <a:ln w="9525">
            <a:noFill/>
            <a:miter lim="800000"/>
            <a:headEnd/>
            <a:tailEnd/>
          </a:ln>
        </p:spPr>
        <p:txBody>
          <a:bodyPr/>
          <a:lstStyle/>
          <a:p>
            <a:pPr>
              <a:defRPr/>
            </a:pPr>
            <a:endParaRPr lang="en-US"/>
          </a:p>
        </p:txBody>
      </p:sp>
      <p:sp>
        <p:nvSpPr>
          <p:cNvPr id="82" name="Rectangle 41"/>
          <p:cNvSpPr>
            <a:spLocks noChangeArrowheads="1"/>
          </p:cNvSpPr>
          <p:nvPr/>
        </p:nvSpPr>
        <p:spPr bwMode="auto">
          <a:xfrm>
            <a:off x="2209800" y="1219200"/>
            <a:ext cx="547688" cy="261938"/>
          </a:xfrm>
          <a:prstGeom prst="rect">
            <a:avLst/>
          </a:prstGeom>
          <a:noFill/>
          <a:ln w="9525">
            <a:noFill/>
            <a:miter lim="800000"/>
            <a:headEnd/>
            <a:tailEnd/>
          </a:ln>
        </p:spPr>
        <p:txBody>
          <a:bodyPr lIns="0" tIns="0" rIns="0" bIns="0">
            <a:spAutoFit/>
          </a:bodyPr>
          <a:lstStyle/>
          <a:p>
            <a:pPr algn="l"/>
            <a:r>
              <a:rPr lang="en-US" sz="1700" b="0">
                <a:solidFill>
                  <a:schemeClr val="bg1"/>
                </a:solidFill>
              </a:rPr>
              <a:t>35</a:t>
            </a:r>
            <a:endParaRPr lang="en-US" b="0">
              <a:solidFill>
                <a:schemeClr val="bg1"/>
              </a:solidFill>
            </a:endParaRPr>
          </a:p>
        </p:txBody>
      </p:sp>
      <p:sp>
        <p:nvSpPr>
          <p:cNvPr id="83" name="TextBox 82"/>
          <p:cNvSpPr txBox="1">
            <a:spLocks noChangeArrowheads="1"/>
          </p:cNvSpPr>
          <p:nvPr/>
        </p:nvSpPr>
        <p:spPr bwMode="auto">
          <a:xfrm>
            <a:off x="228600" y="228600"/>
            <a:ext cx="8610600" cy="461665"/>
          </a:xfrm>
          <a:prstGeom prst="rect">
            <a:avLst/>
          </a:prstGeom>
          <a:noFill/>
          <a:ln w="9525">
            <a:noFill/>
            <a:miter lim="800000"/>
            <a:headEnd/>
            <a:tailEnd/>
          </a:ln>
        </p:spPr>
        <p:txBody>
          <a:bodyPr wrap="square">
            <a:spAutoFit/>
          </a:bodyPr>
          <a:lstStyle/>
          <a:p>
            <a:r>
              <a:rPr lang="en-US" sz="2400" dirty="0" smtClean="0">
                <a:solidFill>
                  <a:srgbClr val="FFFF00"/>
                </a:solidFill>
              </a:rPr>
              <a:t>Avian &amp; Pandemic Influenzas - Donor Interest Has Vanished</a:t>
            </a:r>
            <a:endParaRPr lang="en-US" sz="2400" dirty="0">
              <a:solidFill>
                <a:srgbClr val="FFFF00"/>
              </a:solidFill>
            </a:endParaRPr>
          </a:p>
        </p:txBody>
      </p:sp>
      <p:sp>
        <p:nvSpPr>
          <p:cNvPr id="16460" name="Slide Number Placeholder 75"/>
          <p:cNvSpPr>
            <a:spLocks noGrp="1"/>
          </p:cNvSpPr>
          <p:nvPr>
            <p:ph type="sldNum" sz="quarter" idx="12"/>
          </p:nvPr>
        </p:nvSpPr>
        <p:spPr>
          <a:noFill/>
        </p:spPr>
        <p:txBody>
          <a:bodyPr/>
          <a:lstStyle/>
          <a:p>
            <a:fld id="{BA944C52-0DB7-4E3E-BC27-331B46D424A8}" type="slidenum">
              <a:rPr lang="en-US" altLang="en-US" sz="1200" b="1" smtClean="0">
                <a:solidFill>
                  <a:schemeClr val="bg1"/>
                </a:solidFill>
              </a:rPr>
              <a:pPr/>
              <a:t>19</a:t>
            </a:fld>
            <a:endParaRPr lang="en-US" altLang="en-US" sz="1200" b="1" smtClean="0">
              <a:solidFill>
                <a:schemeClr val="bg1"/>
              </a:solidFill>
            </a:endParaRPr>
          </a:p>
        </p:txBody>
      </p:sp>
      <p:sp>
        <p:nvSpPr>
          <p:cNvPr id="1031" name="Rectangle 7"/>
          <p:cNvSpPr>
            <a:spLocks noChangeArrowheads="1"/>
          </p:cNvSpPr>
          <p:nvPr/>
        </p:nvSpPr>
        <p:spPr bwMode="auto">
          <a:xfrm>
            <a:off x="1617663" y="2830513"/>
            <a:ext cx="342900" cy="2392362"/>
          </a:xfrm>
          <a:prstGeom prst="rect">
            <a:avLst/>
          </a:prstGeom>
          <a:solidFill>
            <a:srgbClr val="FFFF99"/>
          </a:solidFill>
          <a:ln w="9525">
            <a:noFill/>
            <a:miter lim="800000"/>
            <a:headEnd/>
            <a:tailEnd/>
          </a:ln>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31"/>
                                        </p:tgtEl>
                                        <p:attrNameLst>
                                          <p:attrName>style.visibility</p:attrName>
                                        </p:attrNameLst>
                                      </p:cBhvr>
                                      <p:to>
                                        <p:strVal val="visible"/>
                                      </p:to>
                                    </p:set>
                                    <p:anim calcmode="lin" valueType="num">
                                      <p:cBhvr additive="base">
                                        <p:cTn id="7" dur="500" fill="hold"/>
                                        <p:tgtEl>
                                          <p:spTgt spid="1031"/>
                                        </p:tgtEl>
                                        <p:attrNameLst>
                                          <p:attrName>ppt_x</p:attrName>
                                        </p:attrNameLst>
                                      </p:cBhvr>
                                      <p:tavLst>
                                        <p:tav tm="0">
                                          <p:val>
                                            <p:strVal val="#ppt_x"/>
                                          </p:val>
                                        </p:tav>
                                        <p:tav tm="100000">
                                          <p:val>
                                            <p:strVal val="#ppt_x"/>
                                          </p:val>
                                        </p:tav>
                                      </p:tavLst>
                                    </p:anim>
                                    <p:anim calcmode="lin" valueType="num">
                                      <p:cBhvr additive="base">
                                        <p:cTn id="8" dur="500" fill="hold"/>
                                        <p:tgtEl>
                                          <p:spTgt spid="10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33"/>
                                        </p:tgtEl>
                                        <p:attrNameLst>
                                          <p:attrName>style.visibility</p:attrName>
                                        </p:attrNameLst>
                                      </p:cBhvr>
                                      <p:to>
                                        <p:strVal val="visible"/>
                                      </p:to>
                                    </p:set>
                                    <p:anim calcmode="lin" valueType="num">
                                      <p:cBhvr additive="base">
                                        <p:cTn id="11" dur="500" fill="hold"/>
                                        <p:tgtEl>
                                          <p:spTgt spid="1033"/>
                                        </p:tgtEl>
                                        <p:attrNameLst>
                                          <p:attrName>ppt_x</p:attrName>
                                        </p:attrNameLst>
                                      </p:cBhvr>
                                      <p:tavLst>
                                        <p:tav tm="0">
                                          <p:val>
                                            <p:strVal val="#ppt_x"/>
                                          </p:val>
                                        </p:tav>
                                        <p:tav tm="100000">
                                          <p:val>
                                            <p:strVal val="#ppt_x"/>
                                          </p:val>
                                        </p:tav>
                                      </p:tavLst>
                                    </p:anim>
                                    <p:anim calcmode="lin" valueType="num">
                                      <p:cBhvr additive="base">
                                        <p:cTn id="12" dur="500" fill="hold"/>
                                        <p:tgtEl>
                                          <p:spTgt spid="103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35"/>
                                        </p:tgtEl>
                                        <p:attrNameLst>
                                          <p:attrName>style.visibility</p:attrName>
                                        </p:attrNameLst>
                                      </p:cBhvr>
                                      <p:to>
                                        <p:strVal val="visible"/>
                                      </p:to>
                                    </p:set>
                                    <p:anim calcmode="lin" valueType="num">
                                      <p:cBhvr additive="base">
                                        <p:cTn id="15" dur="500" fill="hold"/>
                                        <p:tgtEl>
                                          <p:spTgt spid="1035"/>
                                        </p:tgtEl>
                                        <p:attrNameLst>
                                          <p:attrName>ppt_x</p:attrName>
                                        </p:attrNameLst>
                                      </p:cBhvr>
                                      <p:tavLst>
                                        <p:tav tm="0">
                                          <p:val>
                                            <p:strVal val="#ppt_x"/>
                                          </p:val>
                                        </p:tav>
                                        <p:tav tm="100000">
                                          <p:val>
                                            <p:strVal val="#ppt_x"/>
                                          </p:val>
                                        </p:tav>
                                      </p:tavLst>
                                    </p:anim>
                                    <p:anim calcmode="lin" valueType="num">
                                      <p:cBhvr additive="base">
                                        <p:cTn id="16" dur="500" fill="hold"/>
                                        <p:tgtEl>
                                          <p:spTgt spid="103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37"/>
                                        </p:tgtEl>
                                        <p:attrNameLst>
                                          <p:attrName>style.visibility</p:attrName>
                                        </p:attrNameLst>
                                      </p:cBhvr>
                                      <p:to>
                                        <p:strVal val="visible"/>
                                      </p:to>
                                    </p:set>
                                    <p:anim calcmode="lin" valueType="num">
                                      <p:cBhvr additive="base">
                                        <p:cTn id="19" dur="500" fill="hold"/>
                                        <p:tgtEl>
                                          <p:spTgt spid="1037"/>
                                        </p:tgtEl>
                                        <p:attrNameLst>
                                          <p:attrName>ppt_x</p:attrName>
                                        </p:attrNameLst>
                                      </p:cBhvr>
                                      <p:tavLst>
                                        <p:tav tm="0">
                                          <p:val>
                                            <p:strVal val="#ppt_x"/>
                                          </p:val>
                                        </p:tav>
                                        <p:tav tm="100000">
                                          <p:val>
                                            <p:strVal val="#ppt_x"/>
                                          </p:val>
                                        </p:tav>
                                      </p:tavLst>
                                    </p:anim>
                                    <p:anim calcmode="lin" valueType="num">
                                      <p:cBhvr additive="base">
                                        <p:cTn id="20" dur="500" fill="hold"/>
                                        <p:tgtEl>
                                          <p:spTgt spid="103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16"/>
                                        </p:tgtEl>
                                        <p:attrNameLst>
                                          <p:attrName>style.visibility</p:attrName>
                                        </p:attrNameLst>
                                      </p:cBhvr>
                                      <p:to>
                                        <p:strVal val="visible"/>
                                      </p:to>
                                    </p:set>
                                    <p:anim calcmode="lin" valueType="num">
                                      <p:cBhvr additive="base">
                                        <p:cTn id="25" dur="500" fill="hold"/>
                                        <p:tgtEl>
                                          <p:spTgt spid="1116"/>
                                        </p:tgtEl>
                                        <p:attrNameLst>
                                          <p:attrName>ppt_x</p:attrName>
                                        </p:attrNameLst>
                                      </p:cBhvr>
                                      <p:tavLst>
                                        <p:tav tm="0">
                                          <p:val>
                                            <p:strVal val="#ppt_x"/>
                                          </p:val>
                                        </p:tav>
                                        <p:tav tm="100000">
                                          <p:val>
                                            <p:strVal val="#ppt_x"/>
                                          </p:val>
                                        </p:tav>
                                      </p:tavLst>
                                    </p:anim>
                                    <p:anim calcmode="lin" valueType="num">
                                      <p:cBhvr additive="base">
                                        <p:cTn id="26" dur="500" fill="hold"/>
                                        <p:tgtEl>
                                          <p:spTgt spid="111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041"/>
                                        </p:tgtEl>
                                        <p:attrNameLst>
                                          <p:attrName>style.visibility</p:attrName>
                                        </p:attrNameLst>
                                      </p:cBhvr>
                                      <p:to>
                                        <p:strVal val="visible"/>
                                      </p:to>
                                    </p:set>
                                    <p:anim calcmode="lin" valueType="num">
                                      <p:cBhvr additive="base">
                                        <p:cTn id="29" dur="500" fill="hold"/>
                                        <p:tgtEl>
                                          <p:spTgt spid="1041"/>
                                        </p:tgtEl>
                                        <p:attrNameLst>
                                          <p:attrName>ppt_x</p:attrName>
                                        </p:attrNameLst>
                                      </p:cBhvr>
                                      <p:tavLst>
                                        <p:tav tm="0">
                                          <p:val>
                                            <p:strVal val="#ppt_x"/>
                                          </p:val>
                                        </p:tav>
                                        <p:tav tm="100000">
                                          <p:val>
                                            <p:strVal val="#ppt_x"/>
                                          </p:val>
                                        </p:tav>
                                      </p:tavLst>
                                    </p:anim>
                                    <p:anim calcmode="lin" valueType="num">
                                      <p:cBhvr additive="base">
                                        <p:cTn id="30" dur="500" fill="hold"/>
                                        <p:tgtEl>
                                          <p:spTgt spid="1041"/>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1119"/>
                                        </p:tgtEl>
                                        <p:attrNameLst>
                                          <p:attrName>style.visibility</p:attrName>
                                        </p:attrNameLst>
                                      </p:cBhvr>
                                      <p:to>
                                        <p:strVal val="visible"/>
                                      </p:to>
                                    </p:set>
                                    <p:anim calcmode="lin" valueType="num">
                                      <p:cBhvr additive="base">
                                        <p:cTn id="33" dur="500" fill="hold"/>
                                        <p:tgtEl>
                                          <p:spTgt spid="1119"/>
                                        </p:tgtEl>
                                        <p:attrNameLst>
                                          <p:attrName>ppt_x</p:attrName>
                                        </p:attrNameLst>
                                      </p:cBhvr>
                                      <p:tavLst>
                                        <p:tav tm="0">
                                          <p:val>
                                            <p:strVal val="#ppt_x"/>
                                          </p:val>
                                        </p:tav>
                                        <p:tav tm="100000">
                                          <p:val>
                                            <p:strVal val="#ppt_x"/>
                                          </p:val>
                                        </p:tav>
                                      </p:tavLst>
                                    </p:anim>
                                    <p:anim calcmode="lin" valueType="num">
                                      <p:cBhvr additive="base">
                                        <p:cTn id="34" dur="500" fill="hold"/>
                                        <p:tgtEl>
                                          <p:spTgt spid="111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18"/>
                                        </p:tgtEl>
                                        <p:attrNameLst>
                                          <p:attrName>style.visibility</p:attrName>
                                        </p:attrNameLst>
                                      </p:cBhvr>
                                      <p:to>
                                        <p:strVal val="visible"/>
                                      </p:to>
                                    </p:set>
                                    <p:anim calcmode="lin" valueType="num">
                                      <p:cBhvr additive="base">
                                        <p:cTn id="37" dur="500" fill="hold"/>
                                        <p:tgtEl>
                                          <p:spTgt spid="1118"/>
                                        </p:tgtEl>
                                        <p:attrNameLst>
                                          <p:attrName>ppt_x</p:attrName>
                                        </p:attrNameLst>
                                      </p:cBhvr>
                                      <p:tavLst>
                                        <p:tav tm="0">
                                          <p:val>
                                            <p:strVal val="#ppt_x"/>
                                          </p:val>
                                        </p:tav>
                                        <p:tav tm="100000">
                                          <p:val>
                                            <p:strVal val="#ppt_x"/>
                                          </p:val>
                                        </p:tav>
                                      </p:tavLst>
                                    </p:anim>
                                    <p:anim calcmode="lin" valueType="num">
                                      <p:cBhvr additive="base">
                                        <p:cTn id="38" dur="500" fill="hold"/>
                                        <p:tgtEl>
                                          <p:spTgt spid="111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043"/>
                                        </p:tgtEl>
                                        <p:attrNameLst>
                                          <p:attrName>style.visibility</p:attrName>
                                        </p:attrNameLst>
                                      </p:cBhvr>
                                      <p:to>
                                        <p:strVal val="visible"/>
                                      </p:to>
                                    </p:set>
                                    <p:anim calcmode="lin" valueType="num">
                                      <p:cBhvr additive="base">
                                        <p:cTn id="41" dur="500" fill="hold"/>
                                        <p:tgtEl>
                                          <p:spTgt spid="1043"/>
                                        </p:tgtEl>
                                        <p:attrNameLst>
                                          <p:attrName>ppt_x</p:attrName>
                                        </p:attrNameLst>
                                      </p:cBhvr>
                                      <p:tavLst>
                                        <p:tav tm="0">
                                          <p:val>
                                            <p:strVal val="#ppt_x"/>
                                          </p:val>
                                        </p:tav>
                                        <p:tav tm="100000">
                                          <p:val>
                                            <p:strVal val="#ppt_x"/>
                                          </p:val>
                                        </p:tav>
                                      </p:tavLst>
                                    </p:anim>
                                    <p:anim calcmode="lin" valueType="num">
                                      <p:cBhvr additive="base">
                                        <p:cTn id="42" dur="500" fill="hold"/>
                                        <p:tgtEl>
                                          <p:spTgt spid="1043"/>
                                        </p:tgtEl>
                                        <p:attrNameLst>
                                          <p:attrName>ppt_y</p:attrName>
                                        </p:attrNameLst>
                                      </p:cBhvr>
                                      <p:tavLst>
                                        <p:tav tm="0">
                                          <p:val>
                                            <p:strVal val="1+#ppt_h/2"/>
                                          </p:val>
                                        </p:tav>
                                        <p:tav tm="100000">
                                          <p:val>
                                            <p:strVal val="#ppt_y"/>
                                          </p:val>
                                        </p:tav>
                                      </p:tavLst>
                                    </p:anim>
                                  </p:childTnLst>
                                </p:cTn>
                              </p:par>
                              <p:par>
                                <p:cTn id="43" presetID="1" presetClass="entr" presetSubtype="0" fill="hold" grpId="0" nodeType="withEffect">
                                  <p:stCondLst>
                                    <p:cond delay="0"/>
                                  </p:stCondLst>
                                  <p:childTnLst>
                                    <p:set>
                                      <p:cBhvr>
                                        <p:cTn id="44" dur="1" fill="hold">
                                          <p:stCondLst>
                                            <p:cond delay="0"/>
                                          </p:stCondLst>
                                        </p:cTn>
                                        <p:tgtEl>
                                          <p:spTgt spid="104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047"/>
                                        </p:tgtEl>
                                        <p:attrNameLst>
                                          <p:attrName>style.visibility</p:attrName>
                                        </p:attrNameLst>
                                      </p:cBhvr>
                                      <p:to>
                                        <p:strVal val="visible"/>
                                      </p:to>
                                    </p:set>
                                    <p:anim calcmode="lin" valueType="num">
                                      <p:cBhvr additive="base">
                                        <p:cTn id="49" dur="500" fill="hold"/>
                                        <p:tgtEl>
                                          <p:spTgt spid="1047"/>
                                        </p:tgtEl>
                                        <p:attrNameLst>
                                          <p:attrName>ppt_x</p:attrName>
                                        </p:attrNameLst>
                                      </p:cBhvr>
                                      <p:tavLst>
                                        <p:tav tm="0">
                                          <p:val>
                                            <p:strVal val="#ppt_x"/>
                                          </p:val>
                                        </p:tav>
                                        <p:tav tm="100000">
                                          <p:val>
                                            <p:strVal val="#ppt_x"/>
                                          </p:val>
                                        </p:tav>
                                      </p:tavLst>
                                    </p:anim>
                                    <p:anim calcmode="lin" valueType="num">
                                      <p:cBhvr additive="base">
                                        <p:cTn id="50" dur="500" fill="hold"/>
                                        <p:tgtEl>
                                          <p:spTgt spid="104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55"/>
                                        </p:tgtEl>
                                        <p:attrNameLst>
                                          <p:attrName>style.visibility</p:attrName>
                                        </p:attrNameLst>
                                      </p:cBhvr>
                                      <p:to>
                                        <p:strVal val="visible"/>
                                      </p:to>
                                    </p:set>
                                    <p:anim calcmode="lin" valueType="num">
                                      <p:cBhvr additive="base">
                                        <p:cTn id="55" dur="500" fill="hold"/>
                                        <p:tgtEl>
                                          <p:spTgt spid="1055"/>
                                        </p:tgtEl>
                                        <p:attrNameLst>
                                          <p:attrName>ppt_x</p:attrName>
                                        </p:attrNameLst>
                                      </p:cBhvr>
                                      <p:tavLst>
                                        <p:tav tm="0">
                                          <p:val>
                                            <p:strVal val="#ppt_x"/>
                                          </p:val>
                                        </p:tav>
                                        <p:tav tm="100000">
                                          <p:val>
                                            <p:strVal val="#ppt_x"/>
                                          </p:val>
                                        </p:tav>
                                      </p:tavLst>
                                    </p:anim>
                                    <p:anim calcmode="lin" valueType="num">
                                      <p:cBhvr additive="base">
                                        <p:cTn id="56" dur="500" fill="hold"/>
                                        <p:tgtEl>
                                          <p:spTgt spid="1055"/>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1057"/>
                                        </p:tgtEl>
                                        <p:attrNameLst>
                                          <p:attrName>style.visibility</p:attrName>
                                        </p:attrNameLst>
                                      </p:cBhvr>
                                      <p:to>
                                        <p:strVal val="visible"/>
                                      </p:to>
                                    </p:set>
                                    <p:anim calcmode="lin" valueType="num">
                                      <p:cBhvr additive="base">
                                        <p:cTn id="59" dur="500" fill="hold"/>
                                        <p:tgtEl>
                                          <p:spTgt spid="1057"/>
                                        </p:tgtEl>
                                        <p:attrNameLst>
                                          <p:attrName>ppt_x</p:attrName>
                                        </p:attrNameLst>
                                      </p:cBhvr>
                                      <p:tavLst>
                                        <p:tav tm="0">
                                          <p:val>
                                            <p:strVal val="#ppt_x"/>
                                          </p:val>
                                        </p:tav>
                                        <p:tav tm="100000">
                                          <p:val>
                                            <p:strVal val="#ppt_x"/>
                                          </p:val>
                                        </p:tav>
                                      </p:tavLst>
                                    </p:anim>
                                    <p:anim calcmode="lin" valueType="num">
                                      <p:cBhvr additive="base">
                                        <p:cTn id="60" dur="500" fill="hold"/>
                                        <p:tgtEl>
                                          <p:spTgt spid="1057"/>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1059"/>
                                        </p:tgtEl>
                                        <p:attrNameLst>
                                          <p:attrName>style.visibility</p:attrName>
                                        </p:attrNameLst>
                                      </p:cBhvr>
                                      <p:to>
                                        <p:strVal val="visible"/>
                                      </p:to>
                                    </p:set>
                                    <p:anim calcmode="lin" valueType="num">
                                      <p:cBhvr additive="base">
                                        <p:cTn id="63" dur="500" fill="hold"/>
                                        <p:tgtEl>
                                          <p:spTgt spid="1059"/>
                                        </p:tgtEl>
                                        <p:attrNameLst>
                                          <p:attrName>ppt_x</p:attrName>
                                        </p:attrNameLst>
                                      </p:cBhvr>
                                      <p:tavLst>
                                        <p:tav tm="0">
                                          <p:val>
                                            <p:strVal val="#ppt_x"/>
                                          </p:val>
                                        </p:tav>
                                        <p:tav tm="100000">
                                          <p:val>
                                            <p:strVal val="#ppt_x"/>
                                          </p:val>
                                        </p:tav>
                                      </p:tavLst>
                                    </p:anim>
                                    <p:anim calcmode="lin" valueType="num">
                                      <p:cBhvr additive="base">
                                        <p:cTn id="64" dur="500" fill="hold"/>
                                        <p:tgtEl>
                                          <p:spTgt spid="105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061"/>
                                        </p:tgtEl>
                                        <p:attrNameLst>
                                          <p:attrName>style.visibility</p:attrName>
                                        </p:attrNameLst>
                                      </p:cBhvr>
                                      <p:to>
                                        <p:strVal val="visible"/>
                                      </p:to>
                                    </p:set>
                                    <p:anim calcmode="lin" valueType="num">
                                      <p:cBhvr additive="base">
                                        <p:cTn id="67" dur="500" fill="hold"/>
                                        <p:tgtEl>
                                          <p:spTgt spid="1061"/>
                                        </p:tgtEl>
                                        <p:attrNameLst>
                                          <p:attrName>ppt_x</p:attrName>
                                        </p:attrNameLst>
                                      </p:cBhvr>
                                      <p:tavLst>
                                        <p:tav tm="0">
                                          <p:val>
                                            <p:strVal val="#ppt_x"/>
                                          </p:val>
                                        </p:tav>
                                        <p:tav tm="100000">
                                          <p:val>
                                            <p:strVal val="#ppt_x"/>
                                          </p:val>
                                        </p:tav>
                                      </p:tavLst>
                                    </p:anim>
                                    <p:anim calcmode="lin" valueType="num">
                                      <p:cBhvr additive="base">
                                        <p:cTn id="68" dur="500" fill="hold"/>
                                        <p:tgtEl>
                                          <p:spTgt spid="1061"/>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1066"/>
                                        </p:tgtEl>
                                        <p:attrNameLst>
                                          <p:attrName>style.visibility</p:attrName>
                                        </p:attrNameLst>
                                      </p:cBhvr>
                                      <p:to>
                                        <p:strVal val="visible"/>
                                      </p:to>
                                    </p:set>
                                    <p:anim calcmode="lin" valueType="num">
                                      <p:cBhvr additive="base">
                                        <p:cTn id="71" dur="500" fill="hold"/>
                                        <p:tgtEl>
                                          <p:spTgt spid="1066"/>
                                        </p:tgtEl>
                                        <p:attrNameLst>
                                          <p:attrName>ppt_x</p:attrName>
                                        </p:attrNameLst>
                                      </p:cBhvr>
                                      <p:tavLst>
                                        <p:tav tm="0">
                                          <p:val>
                                            <p:strVal val="#ppt_x"/>
                                          </p:val>
                                        </p:tav>
                                        <p:tav tm="100000">
                                          <p:val>
                                            <p:strVal val="#ppt_x"/>
                                          </p:val>
                                        </p:tav>
                                      </p:tavLst>
                                    </p:anim>
                                    <p:anim calcmode="lin" valueType="num">
                                      <p:cBhvr additive="base">
                                        <p:cTn id="72" dur="500" fill="hold"/>
                                        <p:tgtEl>
                                          <p:spTgt spid="1066"/>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1067"/>
                                        </p:tgtEl>
                                        <p:attrNameLst>
                                          <p:attrName>style.visibility</p:attrName>
                                        </p:attrNameLst>
                                      </p:cBhvr>
                                      <p:to>
                                        <p:strVal val="visible"/>
                                      </p:to>
                                    </p:set>
                                    <p:anim calcmode="lin" valueType="num">
                                      <p:cBhvr additive="base">
                                        <p:cTn id="75" dur="500" fill="hold"/>
                                        <p:tgtEl>
                                          <p:spTgt spid="1067"/>
                                        </p:tgtEl>
                                        <p:attrNameLst>
                                          <p:attrName>ppt_x</p:attrName>
                                        </p:attrNameLst>
                                      </p:cBhvr>
                                      <p:tavLst>
                                        <p:tav tm="0">
                                          <p:val>
                                            <p:strVal val="#ppt_x"/>
                                          </p:val>
                                        </p:tav>
                                        <p:tav tm="100000">
                                          <p:val>
                                            <p:strVal val="#ppt_x"/>
                                          </p:val>
                                        </p:tav>
                                      </p:tavLst>
                                    </p:anim>
                                    <p:anim calcmode="lin" valueType="num">
                                      <p:cBhvr additive="base">
                                        <p:cTn id="76" dur="500" fill="hold"/>
                                        <p:tgtEl>
                                          <p:spTgt spid="1067"/>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1068"/>
                                        </p:tgtEl>
                                        <p:attrNameLst>
                                          <p:attrName>style.visibility</p:attrName>
                                        </p:attrNameLst>
                                      </p:cBhvr>
                                      <p:to>
                                        <p:strVal val="visible"/>
                                      </p:to>
                                    </p:set>
                                    <p:anim calcmode="lin" valueType="num">
                                      <p:cBhvr additive="base">
                                        <p:cTn id="79" dur="500" fill="hold"/>
                                        <p:tgtEl>
                                          <p:spTgt spid="1068"/>
                                        </p:tgtEl>
                                        <p:attrNameLst>
                                          <p:attrName>ppt_x</p:attrName>
                                        </p:attrNameLst>
                                      </p:cBhvr>
                                      <p:tavLst>
                                        <p:tav tm="0">
                                          <p:val>
                                            <p:strVal val="#ppt_x"/>
                                          </p:val>
                                        </p:tav>
                                        <p:tav tm="100000">
                                          <p:val>
                                            <p:strVal val="#ppt_x"/>
                                          </p:val>
                                        </p:tav>
                                      </p:tavLst>
                                    </p:anim>
                                    <p:anim calcmode="lin" valueType="num">
                                      <p:cBhvr additive="base">
                                        <p:cTn id="80" dur="500" fill="hold"/>
                                        <p:tgtEl>
                                          <p:spTgt spid="1068"/>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82"/>
                                        </p:tgtEl>
                                        <p:attrNameLst>
                                          <p:attrName>style.visibility</p:attrName>
                                        </p:attrNameLst>
                                      </p:cBhvr>
                                      <p:to>
                                        <p:strVal val="visible"/>
                                      </p:to>
                                    </p:set>
                                    <p:anim calcmode="lin" valueType="num">
                                      <p:cBhvr additive="base">
                                        <p:cTn id="83" dur="500" fill="hold"/>
                                        <p:tgtEl>
                                          <p:spTgt spid="82"/>
                                        </p:tgtEl>
                                        <p:attrNameLst>
                                          <p:attrName>ppt_x</p:attrName>
                                        </p:attrNameLst>
                                      </p:cBhvr>
                                      <p:tavLst>
                                        <p:tav tm="0">
                                          <p:val>
                                            <p:strVal val="#ppt_x"/>
                                          </p:val>
                                        </p:tav>
                                        <p:tav tm="100000">
                                          <p:val>
                                            <p:strVal val="#ppt_x"/>
                                          </p:val>
                                        </p:tav>
                                      </p:tavLst>
                                    </p:anim>
                                    <p:anim calcmode="lin" valueType="num">
                                      <p:cBhvr additive="base">
                                        <p:cTn id="84"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83">
                                            <p:txEl>
                                              <p:pRg st="0" end="0"/>
                                            </p:txEl>
                                          </p:spTgt>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039"/>
                                        </p:tgtEl>
                                        <p:attrNameLst>
                                          <p:attrName>style.visibility</p:attrName>
                                        </p:attrNameLst>
                                      </p:cBhvr>
                                      <p:to>
                                        <p:strVal val="visible"/>
                                      </p:to>
                                    </p:set>
                                    <p:anim calcmode="lin" valueType="num">
                                      <p:cBhvr additive="base">
                                        <p:cTn id="93" dur="500" fill="hold"/>
                                        <p:tgtEl>
                                          <p:spTgt spid="1039"/>
                                        </p:tgtEl>
                                        <p:attrNameLst>
                                          <p:attrName>ppt_x</p:attrName>
                                        </p:attrNameLst>
                                      </p:cBhvr>
                                      <p:tavLst>
                                        <p:tav tm="0">
                                          <p:val>
                                            <p:strVal val="#ppt_x"/>
                                          </p:val>
                                        </p:tav>
                                        <p:tav tm="100000">
                                          <p:val>
                                            <p:strVal val="#ppt_x"/>
                                          </p:val>
                                        </p:tav>
                                      </p:tavLst>
                                    </p:anim>
                                    <p:anim calcmode="lin" valueType="num">
                                      <p:cBhvr additive="base">
                                        <p:cTn id="94" dur="500" fill="hold"/>
                                        <p:tgtEl>
                                          <p:spTgt spid="1039"/>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1120"/>
                                        </p:tgtEl>
                                        <p:attrNameLst>
                                          <p:attrName>style.visibility</p:attrName>
                                        </p:attrNameLst>
                                      </p:cBhvr>
                                      <p:to>
                                        <p:strVal val="visible"/>
                                      </p:to>
                                    </p:set>
                                    <p:anim calcmode="lin" valueType="num">
                                      <p:cBhvr additive="base">
                                        <p:cTn id="97" dur="500" fill="hold"/>
                                        <p:tgtEl>
                                          <p:spTgt spid="1120"/>
                                        </p:tgtEl>
                                        <p:attrNameLst>
                                          <p:attrName>ppt_x</p:attrName>
                                        </p:attrNameLst>
                                      </p:cBhvr>
                                      <p:tavLst>
                                        <p:tav tm="0">
                                          <p:val>
                                            <p:strVal val="#ppt_x"/>
                                          </p:val>
                                        </p:tav>
                                        <p:tav tm="100000">
                                          <p:val>
                                            <p:strVal val="#ppt_x"/>
                                          </p:val>
                                        </p:tav>
                                      </p:tavLst>
                                    </p:anim>
                                    <p:anim calcmode="lin" valueType="num">
                                      <p:cBhvr additive="base">
                                        <p:cTn id="98" dur="500" fill="hold"/>
                                        <p:tgtEl>
                                          <p:spTgt spid="1120"/>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1063"/>
                                        </p:tgtEl>
                                        <p:attrNameLst>
                                          <p:attrName>style.visibility</p:attrName>
                                        </p:attrNameLst>
                                      </p:cBhvr>
                                      <p:to>
                                        <p:strVal val="visible"/>
                                      </p:to>
                                    </p:set>
                                    <p:anim calcmode="lin" valueType="num">
                                      <p:cBhvr additive="base">
                                        <p:cTn id="101" dur="500" fill="hold"/>
                                        <p:tgtEl>
                                          <p:spTgt spid="1063"/>
                                        </p:tgtEl>
                                        <p:attrNameLst>
                                          <p:attrName>ppt_x</p:attrName>
                                        </p:attrNameLst>
                                      </p:cBhvr>
                                      <p:tavLst>
                                        <p:tav tm="0">
                                          <p:val>
                                            <p:strVal val="#ppt_x"/>
                                          </p:val>
                                        </p:tav>
                                        <p:tav tm="100000">
                                          <p:val>
                                            <p:strVal val="#ppt_x"/>
                                          </p:val>
                                        </p:tav>
                                      </p:tavLst>
                                    </p:anim>
                                    <p:anim calcmode="lin" valueType="num">
                                      <p:cBhvr additive="base">
                                        <p:cTn id="102" dur="500" fill="hold"/>
                                        <p:tgtEl>
                                          <p:spTgt spid="1063"/>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1069"/>
                                        </p:tgtEl>
                                        <p:attrNameLst>
                                          <p:attrName>style.visibility</p:attrName>
                                        </p:attrNameLst>
                                      </p:cBhvr>
                                      <p:to>
                                        <p:strVal val="visible"/>
                                      </p:to>
                                    </p:set>
                                    <p:anim calcmode="lin" valueType="num">
                                      <p:cBhvr additive="base">
                                        <p:cTn id="105" dur="500" fill="hold"/>
                                        <p:tgtEl>
                                          <p:spTgt spid="1069"/>
                                        </p:tgtEl>
                                        <p:attrNameLst>
                                          <p:attrName>ppt_x</p:attrName>
                                        </p:attrNameLst>
                                      </p:cBhvr>
                                      <p:tavLst>
                                        <p:tav tm="0">
                                          <p:val>
                                            <p:strVal val="#ppt_x"/>
                                          </p:val>
                                        </p:tav>
                                        <p:tav tm="100000">
                                          <p:val>
                                            <p:strVal val="#ppt_x"/>
                                          </p:val>
                                        </p:tav>
                                      </p:tavLst>
                                    </p:anim>
                                    <p:anim calcmode="lin" valueType="num">
                                      <p:cBhvr additive="base">
                                        <p:cTn id="106" dur="500" fill="hold"/>
                                        <p:tgtEl>
                                          <p:spTgt spid="106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3" grpId="0" animBg="1"/>
      <p:bldP spid="1035" grpId="0" animBg="1"/>
      <p:bldP spid="1037" grpId="0" animBg="1"/>
      <p:bldP spid="1039" grpId="0" animBg="1"/>
      <p:bldP spid="1043" grpId="0" animBg="1"/>
      <p:bldP spid="1045" grpId="0" animBg="1"/>
      <p:bldP spid="1047" grpId="0" animBg="1"/>
      <p:bldP spid="1055" grpId="0" animBg="1"/>
      <p:bldP spid="1057" grpId="0" animBg="1"/>
      <p:bldP spid="1059" grpId="0" animBg="1"/>
      <p:bldP spid="1061" grpId="0" animBg="1"/>
      <p:bldP spid="1063" grpId="0" animBg="1"/>
      <p:bldP spid="1066" grpId="0"/>
      <p:bldP spid="1067" grpId="0"/>
      <p:bldP spid="1068" grpId="0"/>
      <p:bldP spid="1069" grpId="0"/>
      <p:bldP spid="1120" grpId="0" animBg="1"/>
      <p:bldP spid="82" grpId="0"/>
      <p:bldP spid="10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Bottom Bar.jpg"/>
          <p:cNvPicPr>
            <a:picLocks noChangeAspect="1"/>
          </p:cNvPicPr>
          <p:nvPr/>
        </p:nvPicPr>
        <p:blipFill>
          <a:blip r:embed="rId4"/>
          <a:srcRect/>
          <a:stretch>
            <a:fillRect/>
          </a:stretch>
        </p:blipFill>
        <p:spPr bwMode="auto">
          <a:xfrm>
            <a:off x="0" y="6019800"/>
            <a:ext cx="9144000" cy="838200"/>
          </a:xfrm>
          <a:prstGeom prst="rect">
            <a:avLst/>
          </a:prstGeom>
          <a:noFill/>
          <a:ln w="9525">
            <a:noFill/>
            <a:miter lim="800000"/>
            <a:headEnd/>
            <a:tailEnd/>
          </a:ln>
        </p:spPr>
      </p:pic>
      <p:sp>
        <p:nvSpPr>
          <p:cNvPr id="9219" name="Title 1"/>
          <p:cNvSpPr>
            <a:spLocks noGrp="1"/>
          </p:cNvSpPr>
          <p:nvPr>
            <p:ph type="title"/>
          </p:nvPr>
        </p:nvSpPr>
        <p:spPr>
          <a:xfrm>
            <a:off x="685800" y="228600"/>
            <a:ext cx="7772400" cy="533400"/>
          </a:xfrm>
        </p:spPr>
        <p:txBody>
          <a:bodyPr/>
          <a:lstStyle/>
          <a:p>
            <a:pPr algn="ctr" eaLnBrk="1" hangingPunct="1"/>
            <a:r>
              <a:rPr lang="en-US" sz="4000" b="1" dirty="0" smtClean="0">
                <a:solidFill>
                  <a:srgbClr val="008000"/>
                </a:solidFill>
              </a:rPr>
              <a:t>OUTLINE</a:t>
            </a:r>
          </a:p>
        </p:txBody>
      </p:sp>
      <p:sp>
        <p:nvSpPr>
          <p:cNvPr id="9220" name="Content Placeholder 2"/>
          <p:cNvSpPr>
            <a:spLocks noGrp="1"/>
          </p:cNvSpPr>
          <p:nvPr>
            <p:ph idx="1"/>
          </p:nvPr>
        </p:nvSpPr>
        <p:spPr>
          <a:xfrm>
            <a:off x="0" y="838200"/>
            <a:ext cx="9144000" cy="5334000"/>
          </a:xfrm>
        </p:spPr>
        <p:txBody>
          <a:bodyPr/>
          <a:lstStyle/>
          <a:p>
            <a:pPr eaLnBrk="1" hangingPunct="1">
              <a:buClr>
                <a:schemeClr val="tx1"/>
              </a:buClr>
            </a:pPr>
            <a:endParaRPr lang="en-US" sz="3200" dirty="0" smtClean="0"/>
          </a:p>
          <a:p>
            <a:pPr eaLnBrk="1" hangingPunct="1">
              <a:buClr>
                <a:schemeClr val="tx1"/>
              </a:buClr>
            </a:pPr>
            <a:r>
              <a:rPr lang="en-US" sz="3200" dirty="0" smtClean="0"/>
              <a:t>Impact on livestock, people, economies</a:t>
            </a:r>
          </a:p>
          <a:p>
            <a:pPr eaLnBrk="1" hangingPunct="1">
              <a:buClr>
                <a:schemeClr val="tx1"/>
              </a:buClr>
            </a:pPr>
            <a:r>
              <a:rPr lang="en-US" sz="3200" b="1" dirty="0" smtClean="0"/>
              <a:t>How can One Health approaches help reduce these costs?</a:t>
            </a:r>
          </a:p>
          <a:p>
            <a:pPr lvl="1" eaLnBrk="1" hangingPunct="1">
              <a:buClr>
                <a:schemeClr val="tx1"/>
              </a:buClr>
            </a:pPr>
            <a:r>
              <a:rPr lang="en-US" sz="3200" b="1" dirty="0" smtClean="0"/>
              <a:t>Effectiveness</a:t>
            </a:r>
            <a:r>
              <a:rPr lang="en-US" sz="3200" dirty="0" smtClean="0"/>
              <a:t> gains</a:t>
            </a:r>
          </a:p>
          <a:p>
            <a:pPr lvl="1" eaLnBrk="1" hangingPunct="1">
              <a:buClr>
                <a:schemeClr val="tx1"/>
              </a:buClr>
            </a:pPr>
            <a:r>
              <a:rPr lang="en-US" sz="3200" b="1" dirty="0" smtClean="0"/>
              <a:t>Efficiency</a:t>
            </a:r>
            <a:r>
              <a:rPr lang="en-US" sz="3200" dirty="0" smtClean="0"/>
              <a:t> gains (within increased investments and recurrent expenditures, esp. in developing countries)</a:t>
            </a:r>
          </a:p>
          <a:p>
            <a:pPr eaLnBrk="1" hangingPunct="1">
              <a:buClr>
                <a:schemeClr val="tx1"/>
              </a:buClr>
            </a:pPr>
            <a:r>
              <a:rPr lang="en-US" sz="3200" b="1" dirty="0" smtClean="0"/>
              <a:t>Return on investment in One Health systems</a:t>
            </a:r>
          </a:p>
        </p:txBody>
      </p:sp>
      <p:sp>
        <p:nvSpPr>
          <p:cNvPr id="9222" name="Slide Number Placeholder 6"/>
          <p:cNvSpPr>
            <a:spLocks noGrp="1"/>
          </p:cNvSpPr>
          <p:nvPr>
            <p:ph type="sldNum" sz="quarter" idx="12"/>
          </p:nvPr>
        </p:nvSpPr>
        <p:spPr>
          <a:noFill/>
        </p:spPr>
        <p:txBody>
          <a:bodyPr/>
          <a:lstStyle/>
          <a:p>
            <a:fld id="{194552EE-1051-4D16-8A54-991D53A94088}" type="slidenum">
              <a:rPr lang="en-US" smtClean="0">
                <a:ea typeface="Osaka"/>
              </a:rPr>
              <a:pPr/>
              <a:t>2</a:t>
            </a:fld>
            <a:endParaRPr lang="en-US" smtClean="0">
              <a:ea typeface="Osaka"/>
            </a:endParaRPr>
          </a:p>
        </p:txBody>
      </p:sp>
      <p:pic>
        <p:nvPicPr>
          <p:cNvPr id="9221" name="Picture 5" descr="WB K_centered horiz.eps"/>
          <p:cNvPicPr>
            <a:picLocks noChangeAspect="1"/>
          </p:cNvPicPr>
          <p:nvPr/>
        </p:nvPicPr>
        <p:blipFill>
          <a:blip r:embed="rId5"/>
          <a:srcRect/>
          <a:stretch>
            <a:fillRect/>
          </a:stretch>
        </p:blipFill>
        <p:spPr bwMode="auto">
          <a:xfrm>
            <a:off x="609600" y="6350000"/>
            <a:ext cx="1219200" cy="27940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2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0">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220">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22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153400" cy="1143000"/>
          </a:xfrm>
        </p:spPr>
        <p:txBody>
          <a:bodyPr/>
          <a:lstStyle/>
          <a:p>
            <a:r>
              <a:rPr lang="en-US" dirty="0" smtClean="0"/>
              <a:t>Characteristics of financing for One Health systems</a:t>
            </a:r>
            <a:endParaRPr lang="en-US" dirty="0"/>
          </a:p>
        </p:txBody>
      </p:sp>
      <p:sp>
        <p:nvSpPr>
          <p:cNvPr id="3" name="Content Placeholder 2"/>
          <p:cNvSpPr>
            <a:spLocks noGrp="1"/>
          </p:cNvSpPr>
          <p:nvPr>
            <p:ph idx="1"/>
          </p:nvPr>
        </p:nvSpPr>
        <p:spPr>
          <a:xfrm>
            <a:off x="0" y="1524000"/>
            <a:ext cx="8915400" cy="4724400"/>
          </a:xfrm>
        </p:spPr>
        <p:txBody>
          <a:bodyPr/>
          <a:lstStyle/>
          <a:p>
            <a:r>
              <a:rPr lang="en-US" sz="2800" dirty="0" smtClean="0"/>
              <a:t>Constant over time, medium- to long-term, and reliably assured (not emergency response financing)</a:t>
            </a:r>
          </a:p>
          <a:p>
            <a:r>
              <a:rPr lang="en-US" sz="2800" dirty="0" smtClean="0"/>
              <a:t>Reach countries with greatest gaps in veterinary and human health systems</a:t>
            </a:r>
          </a:p>
          <a:p>
            <a:r>
              <a:rPr lang="en-US" sz="2800" dirty="0" smtClean="0"/>
              <a:t>Should be on grant basis (global public good) … and also include contribution from sector/livestock product consumers</a:t>
            </a:r>
          </a:p>
          <a:p>
            <a:r>
              <a:rPr lang="en-US" sz="2800" dirty="0" smtClean="0"/>
              <a:t>Encourage prompt and complete reporting of outbreaks at national, regional and international levels </a:t>
            </a:r>
            <a:endParaRPr lang="en-US" sz="2800" dirty="0"/>
          </a:p>
        </p:txBody>
      </p:sp>
      <p:sp>
        <p:nvSpPr>
          <p:cNvPr id="4" name="Slide Number Placeholder 3"/>
          <p:cNvSpPr>
            <a:spLocks noGrp="1"/>
          </p:cNvSpPr>
          <p:nvPr>
            <p:ph type="sldNum" sz="quarter" idx="12"/>
          </p:nvPr>
        </p:nvSpPr>
        <p:spPr/>
        <p:txBody>
          <a:bodyPr/>
          <a:lstStyle/>
          <a:p>
            <a:pPr>
              <a:defRPr/>
            </a:pPr>
            <a:fld id="{45EF899F-528C-463D-B8D7-BE0F9B6CB518}" type="slidenum">
              <a:rPr lang="en-US" smtClean="0"/>
              <a:pPr>
                <a:defRPr/>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p>
            <a:r>
              <a:rPr lang="en-US" b="1" dirty="0" smtClean="0"/>
              <a:t>Some options for mobilizing resources for One Health systems</a:t>
            </a:r>
            <a:endParaRPr lang="en-US" b="1" dirty="0"/>
          </a:p>
        </p:txBody>
      </p:sp>
      <p:sp>
        <p:nvSpPr>
          <p:cNvPr id="3" name="Content Placeholder 2"/>
          <p:cNvSpPr>
            <a:spLocks noGrp="1"/>
          </p:cNvSpPr>
          <p:nvPr>
            <p:ph idx="1"/>
          </p:nvPr>
        </p:nvSpPr>
        <p:spPr>
          <a:xfrm>
            <a:off x="0" y="1143000"/>
            <a:ext cx="9144000" cy="5029200"/>
          </a:xfrm>
        </p:spPr>
        <p:txBody>
          <a:bodyPr/>
          <a:lstStyle/>
          <a:p>
            <a:endParaRPr lang="en-US" sz="2800" dirty="0" smtClean="0"/>
          </a:p>
          <a:p>
            <a:r>
              <a:rPr lang="en-US" dirty="0" smtClean="0"/>
              <a:t>Official Development Assistance -- insufficient and unreliable, prevention typically not a priority.</a:t>
            </a:r>
          </a:p>
          <a:p>
            <a:r>
              <a:rPr lang="en-US" dirty="0" smtClean="0"/>
              <a:t>World Bank, </a:t>
            </a:r>
            <a:r>
              <a:rPr lang="en-US" dirty="0" err="1" smtClean="0"/>
              <a:t>AsDB</a:t>
            </a:r>
            <a:r>
              <a:rPr lang="en-US" dirty="0" smtClean="0"/>
              <a:t>, </a:t>
            </a:r>
            <a:r>
              <a:rPr lang="en-US" dirty="0" err="1" smtClean="0"/>
              <a:t>AfDB</a:t>
            </a:r>
            <a:r>
              <a:rPr lang="en-US" dirty="0" smtClean="0"/>
              <a:t> etc – time-bound loans (good in emergencies, as last resort). Could “blend” with grants for leverage.</a:t>
            </a:r>
          </a:p>
          <a:p>
            <a:r>
              <a:rPr lang="en-US" dirty="0" smtClean="0"/>
              <a:t>Dedicated funding from donors (with fair </a:t>
            </a:r>
            <a:r>
              <a:rPr lang="en-US" dirty="0" err="1" smtClean="0"/>
              <a:t>burdensharing</a:t>
            </a:r>
            <a:r>
              <a:rPr lang="en-US" dirty="0" smtClean="0"/>
              <a:t>) plus a levy on livestock products and/or contributions from consumers wishing to lower their pandemic risk.  Governance of fund could include livestock producer associations, official and scientific representatives, civil society.</a:t>
            </a:r>
          </a:p>
          <a:p>
            <a:r>
              <a:rPr lang="en-US" dirty="0" smtClean="0"/>
              <a:t>Private sector – international and domestic</a:t>
            </a:r>
          </a:p>
          <a:p>
            <a:endParaRPr lang="en-US" dirty="0"/>
          </a:p>
        </p:txBody>
      </p:sp>
      <p:sp>
        <p:nvSpPr>
          <p:cNvPr id="4" name="Slide Number Placeholder 3"/>
          <p:cNvSpPr>
            <a:spLocks noGrp="1"/>
          </p:cNvSpPr>
          <p:nvPr>
            <p:ph type="sldNum" sz="quarter" idx="12"/>
          </p:nvPr>
        </p:nvSpPr>
        <p:spPr/>
        <p:txBody>
          <a:bodyPr/>
          <a:lstStyle/>
          <a:p>
            <a:pPr>
              <a:defRPr/>
            </a:pPr>
            <a:fld id="{45EF899F-528C-463D-B8D7-BE0F9B6CB518}" type="slidenum">
              <a:rPr lang="en-US" smtClean="0"/>
              <a:pPr>
                <a:defRPr/>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153400" cy="1219200"/>
          </a:xfrm>
        </p:spPr>
        <p:txBody>
          <a:bodyPr/>
          <a:lstStyle/>
          <a:p>
            <a:r>
              <a:rPr lang="en-US" b="1" dirty="0" smtClean="0"/>
              <a:t>Value Added of One Health Approaches</a:t>
            </a:r>
            <a:endParaRPr lang="en-US" dirty="0"/>
          </a:p>
        </p:txBody>
      </p:sp>
      <p:sp>
        <p:nvSpPr>
          <p:cNvPr id="3" name="Content Placeholder 2"/>
          <p:cNvSpPr>
            <a:spLocks noGrp="1"/>
          </p:cNvSpPr>
          <p:nvPr>
            <p:ph idx="1"/>
          </p:nvPr>
        </p:nvSpPr>
        <p:spPr>
          <a:xfrm>
            <a:off x="228600" y="1371600"/>
            <a:ext cx="8915400" cy="4800600"/>
          </a:xfrm>
        </p:spPr>
        <p:txBody>
          <a:bodyPr/>
          <a:lstStyle/>
          <a:p>
            <a:pPr marL="457200" lvl="0" indent="-457200">
              <a:buClr>
                <a:schemeClr val="tx1"/>
              </a:buClr>
              <a:buFont typeface="+mj-lt"/>
              <a:buAutoNum type="arabicPeriod"/>
            </a:pPr>
            <a:r>
              <a:rPr lang="en-US" sz="2000" dirty="0" smtClean="0"/>
              <a:t>support poverty alleviation and economic growth in developing countries</a:t>
            </a:r>
          </a:p>
          <a:p>
            <a:pPr marL="457200" lvl="0" indent="-457200">
              <a:buClr>
                <a:schemeClr val="tx1"/>
              </a:buClr>
              <a:buFont typeface="+mj-lt"/>
              <a:buAutoNum type="arabicPeriod"/>
            </a:pPr>
            <a:r>
              <a:rPr lang="en-US" sz="2000" dirty="0" smtClean="0"/>
              <a:t>reduce pandemic risk globally</a:t>
            </a:r>
          </a:p>
          <a:p>
            <a:pPr marL="457200" lvl="0" indent="-457200">
              <a:buClr>
                <a:schemeClr val="tx1"/>
              </a:buClr>
              <a:buFont typeface="+mj-lt"/>
              <a:buAutoNum type="arabicPeriod"/>
            </a:pPr>
            <a:r>
              <a:rPr lang="en-US" sz="2000" dirty="0" smtClean="0"/>
              <a:t>improve public health globally </a:t>
            </a:r>
          </a:p>
          <a:p>
            <a:pPr marL="457200" lvl="0" indent="-457200">
              <a:buClr>
                <a:schemeClr val="tx1"/>
              </a:buClr>
              <a:buFont typeface="+mj-lt"/>
              <a:buAutoNum type="arabicPeriod"/>
            </a:pPr>
            <a:r>
              <a:rPr lang="en-US" sz="2000" dirty="0" smtClean="0"/>
              <a:t>help build </a:t>
            </a:r>
            <a:r>
              <a:rPr lang="en-US" sz="2000" b="1" dirty="0" smtClean="0"/>
              <a:t>effective </a:t>
            </a:r>
            <a:r>
              <a:rPr lang="en-US" sz="2000" dirty="0" smtClean="0"/>
              <a:t>animal and human health </a:t>
            </a:r>
            <a:r>
              <a:rPr lang="en-US" sz="2000" b="1" dirty="0" smtClean="0"/>
              <a:t>systems without weak links; </a:t>
            </a:r>
            <a:r>
              <a:rPr lang="en-US" sz="2000" dirty="0" smtClean="0"/>
              <a:t>“effective” means early detection and rapid response; delays result in less effective disease control and higher risks at the animal-human-environment interface</a:t>
            </a:r>
          </a:p>
          <a:p>
            <a:pPr marL="457200" lvl="0" indent="-457200">
              <a:buClr>
                <a:schemeClr val="tx1"/>
              </a:buClr>
              <a:buFont typeface="+mj-lt"/>
              <a:buAutoNum type="arabicPeriod"/>
            </a:pPr>
            <a:r>
              <a:rPr lang="en-US" sz="2000" dirty="0" smtClean="0"/>
              <a:t>help build </a:t>
            </a:r>
            <a:r>
              <a:rPr lang="en-US" sz="2000" b="1" dirty="0" smtClean="0"/>
              <a:t>efficient</a:t>
            </a:r>
            <a:r>
              <a:rPr lang="en-US" sz="2000" dirty="0" smtClean="0"/>
              <a:t> animal and human health </a:t>
            </a:r>
            <a:r>
              <a:rPr lang="en-US" sz="2000" b="1" dirty="0" smtClean="0"/>
              <a:t>systems</a:t>
            </a:r>
            <a:r>
              <a:rPr lang="en-US" sz="2000" dirty="0" smtClean="0"/>
              <a:t>; “efficient” because of shared capacities and information, reduction of duplication, economies of scope, economies of scale</a:t>
            </a:r>
          </a:p>
          <a:p>
            <a:pPr marL="457200" lvl="0" indent="-457200">
              <a:buClr>
                <a:schemeClr val="tx1"/>
              </a:buClr>
              <a:buFont typeface="+mj-lt"/>
              <a:buAutoNum type="arabicPeriod"/>
            </a:pPr>
            <a:r>
              <a:rPr lang="en-US" sz="2000" u="sng" dirty="0" smtClean="0"/>
              <a:t>n</a:t>
            </a:r>
            <a:r>
              <a:rPr lang="en-US" sz="2000" u="sng" dirty="0" smtClean="0"/>
              <a:t>et </a:t>
            </a:r>
            <a:r>
              <a:rPr lang="en-US" sz="2000" b="1" dirty="0" smtClean="0"/>
              <a:t>expected annual benefit </a:t>
            </a:r>
            <a:r>
              <a:rPr lang="en-US" sz="2000" dirty="0" smtClean="0"/>
              <a:t>between </a:t>
            </a:r>
            <a:r>
              <a:rPr lang="en-US" sz="2000" dirty="0" smtClean="0"/>
              <a:t>$4 </a:t>
            </a:r>
            <a:r>
              <a:rPr lang="en-US" sz="2000" dirty="0" smtClean="0"/>
              <a:t>billion (no </a:t>
            </a:r>
            <a:r>
              <a:rPr lang="en-US" sz="2000" dirty="0" smtClean="0"/>
              <a:t>pandemic threat) </a:t>
            </a:r>
            <a:r>
              <a:rPr lang="en-US" sz="2000" dirty="0" smtClean="0"/>
              <a:t>and $</a:t>
            </a:r>
            <a:r>
              <a:rPr lang="en-US" sz="2000" dirty="0" smtClean="0"/>
              <a:t>35 </a:t>
            </a:r>
            <a:r>
              <a:rPr lang="en-US" sz="2000" dirty="0" smtClean="0"/>
              <a:t>billion (</a:t>
            </a:r>
            <a:r>
              <a:rPr lang="en-US" sz="2000" dirty="0" smtClean="0"/>
              <a:t>1 severe </a:t>
            </a:r>
            <a:r>
              <a:rPr lang="en-US" sz="2000" dirty="0" smtClean="0"/>
              <a:t>pandemic/100 years</a:t>
            </a:r>
            <a:r>
              <a:rPr lang="en-US" sz="2000" dirty="0" smtClean="0"/>
              <a:t>); with higher probability of pandemics, benefits even greater.</a:t>
            </a:r>
            <a:endParaRPr lang="en-US" sz="2000" dirty="0"/>
          </a:p>
        </p:txBody>
      </p:sp>
      <p:sp>
        <p:nvSpPr>
          <p:cNvPr id="4" name="Slide Number Placeholder 3"/>
          <p:cNvSpPr>
            <a:spLocks noGrp="1"/>
          </p:cNvSpPr>
          <p:nvPr>
            <p:ph type="sldNum" sz="quarter" idx="12"/>
          </p:nvPr>
        </p:nvSpPr>
        <p:spPr/>
        <p:txBody>
          <a:bodyPr/>
          <a:lstStyle/>
          <a:p>
            <a:pPr>
              <a:defRPr/>
            </a:pPr>
            <a:fld id="{45EF899F-528C-463D-B8D7-BE0F9B6CB518}" type="slidenum">
              <a:rPr lang="en-US" smtClean="0"/>
              <a:pPr>
                <a:defRPr/>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800600"/>
            <a:ext cx="7772400" cy="1295400"/>
          </a:xfrm>
        </p:spPr>
        <p:txBody>
          <a:bodyPr/>
          <a:lstStyle/>
          <a:p>
            <a:pPr algn="ctr"/>
            <a:r>
              <a:rPr lang="en-US" dirty="0" smtClean="0">
                <a:solidFill>
                  <a:schemeClr val="tx1"/>
                </a:solidFill>
              </a:rPr>
              <a:t>Thank you.</a:t>
            </a:r>
            <a:br>
              <a:rPr lang="en-US" dirty="0" smtClean="0">
                <a:solidFill>
                  <a:schemeClr val="tx1"/>
                </a:solidFill>
              </a:rPr>
            </a:br>
            <a:r>
              <a:rPr lang="en-US" dirty="0" smtClean="0">
                <a:solidFill>
                  <a:schemeClr val="tx1"/>
                </a:solidFill>
              </a:rPr>
              <a:t>www.worldbank.org/flu</a:t>
            </a:r>
            <a:endParaRPr lang="en-US" dirty="0">
              <a:solidFill>
                <a:schemeClr val="tx1"/>
              </a:solidFill>
            </a:endParaRPr>
          </a:p>
        </p:txBody>
      </p:sp>
      <p:sp>
        <p:nvSpPr>
          <p:cNvPr id="4" name="Slide Number Placeholder 3"/>
          <p:cNvSpPr>
            <a:spLocks noGrp="1"/>
          </p:cNvSpPr>
          <p:nvPr>
            <p:ph type="sldNum" sz="quarter" idx="12"/>
          </p:nvPr>
        </p:nvSpPr>
        <p:spPr/>
        <p:txBody>
          <a:bodyPr/>
          <a:lstStyle/>
          <a:p>
            <a:pPr>
              <a:defRPr/>
            </a:pPr>
            <a:fld id="{45EF899F-528C-463D-B8D7-BE0F9B6CB518}" type="slidenum">
              <a:rPr lang="en-US" smtClean="0"/>
              <a:pPr>
                <a:defRPr/>
              </a:pPr>
              <a:t>23</a:t>
            </a:fld>
            <a:endParaRPr lang="en-US"/>
          </a:p>
        </p:txBody>
      </p:sp>
      <p:pic>
        <p:nvPicPr>
          <p:cNvPr id="5" name="Picture 2"/>
          <p:cNvPicPr>
            <a:picLocks noGrp="1" noChangeAspect="1" noChangeArrowheads="1"/>
          </p:cNvPicPr>
          <p:nvPr>
            <p:ph idx="1"/>
          </p:nvPr>
        </p:nvPicPr>
        <p:blipFill>
          <a:blip r:embed="rId2"/>
          <a:srcRect/>
          <a:stretch>
            <a:fillRect/>
          </a:stretch>
        </p:blipFill>
        <p:spPr bwMode="auto">
          <a:xfrm>
            <a:off x="609600" y="457200"/>
            <a:ext cx="7701921" cy="43418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EBDB"/>
        </a:solidFill>
        <a:effectLst/>
      </p:bgPr>
    </p:bg>
    <p:spTree>
      <p:nvGrpSpPr>
        <p:cNvPr id="1" name=""/>
        <p:cNvGrpSpPr/>
        <p:nvPr/>
      </p:nvGrpSpPr>
      <p:grpSpPr>
        <a:xfrm>
          <a:off x="0" y="0"/>
          <a:ext cx="0" cy="0"/>
          <a:chOff x="0" y="0"/>
          <a:chExt cx="0" cy="0"/>
        </a:xfrm>
      </p:grpSpPr>
      <p:sp>
        <p:nvSpPr>
          <p:cNvPr id="1027" name="Slide Number Placeholder 3"/>
          <p:cNvSpPr>
            <a:spLocks noGrp="1"/>
          </p:cNvSpPr>
          <p:nvPr>
            <p:ph type="sldNum" sz="quarter" idx="12"/>
          </p:nvPr>
        </p:nvSpPr>
        <p:spPr>
          <a:noFill/>
        </p:spPr>
        <p:txBody>
          <a:bodyPr/>
          <a:lstStyle/>
          <a:p>
            <a:fld id="{D7FF2290-481F-420C-BE42-9599F8817238}" type="slidenum">
              <a:rPr lang="de-CH" smtClean="0">
                <a:ea typeface="Osaka"/>
              </a:rPr>
              <a:pPr/>
              <a:t>3</a:t>
            </a:fld>
            <a:endParaRPr lang="de-CH" smtClean="0">
              <a:ea typeface="Osaka"/>
            </a:endParaRPr>
          </a:p>
        </p:txBody>
      </p:sp>
      <p:sp>
        <p:nvSpPr>
          <p:cNvPr id="1028" name="Title 1"/>
          <p:cNvSpPr>
            <a:spLocks noGrp="1"/>
          </p:cNvSpPr>
          <p:nvPr>
            <p:ph type="title" idx="4294967295"/>
          </p:nvPr>
        </p:nvSpPr>
        <p:spPr>
          <a:xfrm>
            <a:off x="0" y="609600"/>
            <a:ext cx="7772400" cy="1143000"/>
          </a:xfrm>
        </p:spPr>
        <p:txBody>
          <a:bodyPr/>
          <a:lstStyle/>
          <a:p>
            <a:r>
              <a:rPr lang="de-CH" dirty="0" smtClean="0"/>
              <a:t>Zoonotic diseases account for half of livestock losses due to diseases</a:t>
            </a:r>
          </a:p>
        </p:txBody>
      </p:sp>
      <p:sp>
        <p:nvSpPr>
          <p:cNvPr id="1029" name="TextBox 5"/>
          <p:cNvSpPr txBox="1">
            <a:spLocks noChangeArrowheads="1"/>
          </p:cNvSpPr>
          <p:nvPr/>
        </p:nvSpPr>
        <p:spPr bwMode="auto">
          <a:xfrm>
            <a:off x="3000375" y="5572125"/>
            <a:ext cx="1447800" cy="646113"/>
          </a:xfrm>
          <a:prstGeom prst="rect">
            <a:avLst/>
          </a:prstGeom>
          <a:noFill/>
          <a:ln w="9525">
            <a:noFill/>
            <a:miter lim="800000"/>
            <a:headEnd/>
            <a:tailEnd/>
          </a:ln>
        </p:spPr>
        <p:txBody>
          <a:bodyPr wrap="none">
            <a:spAutoFit/>
          </a:bodyPr>
          <a:lstStyle/>
          <a:p>
            <a:pPr eaLnBrk="0" hangingPunct="0"/>
            <a:r>
              <a:rPr lang="de-CH" b="1">
                <a:latin typeface="Calibri" pitchFamily="34" charset="0"/>
                <a:cs typeface="ヒラギノ角ゴ Pro W3"/>
              </a:rPr>
              <a:t>Total loss:</a:t>
            </a:r>
          </a:p>
          <a:p>
            <a:pPr eaLnBrk="0" hangingPunct="0"/>
            <a:r>
              <a:rPr lang="de-CH" b="1">
                <a:latin typeface="Calibri" pitchFamily="34" charset="0"/>
                <a:cs typeface="ヒラギノ角ゴ Pro W3"/>
              </a:rPr>
              <a:t>762‘212 LSUs</a:t>
            </a:r>
          </a:p>
        </p:txBody>
      </p:sp>
      <p:graphicFrame>
        <p:nvGraphicFramePr>
          <p:cNvPr id="7" name="Chart 9"/>
          <p:cNvGraphicFramePr>
            <a:graphicFrameLocks/>
          </p:cNvGraphicFramePr>
          <p:nvPr/>
        </p:nvGraphicFramePr>
        <p:xfrm>
          <a:off x="1625600" y="1498600"/>
          <a:ext cx="5892800" cy="3860800"/>
        </p:xfrm>
        <a:graphic>
          <a:graphicData uri="http://schemas.openxmlformats.org/drawingml/2006/chart">
            <c:chart xmlns:c="http://schemas.openxmlformats.org/drawingml/2006/chart" xmlns:r="http://schemas.openxmlformats.org/officeDocument/2006/relationships" r:id="rId4"/>
          </a:graphicData>
        </a:graphic>
      </p:graphicFrame>
      <p:sp>
        <p:nvSpPr>
          <p:cNvPr id="1030" name="TextBox 5"/>
          <p:cNvSpPr txBox="1">
            <a:spLocks noChangeArrowheads="1"/>
          </p:cNvSpPr>
          <p:nvPr/>
        </p:nvSpPr>
        <p:spPr bwMode="auto">
          <a:xfrm>
            <a:off x="6446838" y="5486400"/>
            <a:ext cx="2697162" cy="461963"/>
          </a:xfrm>
          <a:prstGeom prst="rect">
            <a:avLst/>
          </a:prstGeom>
          <a:noFill/>
          <a:ln w="9525">
            <a:noFill/>
            <a:miter lim="800000"/>
            <a:headEnd/>
            <a:tailEnd/>
          </a:ln>
        </p:spPr>
        <p:txBody>
          <a:bodyPr wrap="none">
            <a:spAutoFit/>
          </a:bodyPr>
          <a:lstStyle/>
          <a:p>
            <a:pPr eaLnBrk="0" hangingPunct="0"/>
            <a:r>
              <a:rPr lang="en-US" dirty="0">
                <a:cs typeface="ヒラギノ角ゴ Pro W3"/>
              </a:rPr>
              <a:t>Source: SAFOSO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382000" cy="685800"/>
          </a:xfrm>
        </p:spPr>
        <p:txBody>
          <a:bodyPr>
            <a:normAutofit fontScale="90000"/>
          </a:bodyPr>
          <a:lstStyle/>
          <a:p>
            <a:pPr algn="ctr"/>
            <a:r>
              <a:rPr lang="en-US" sz="2800" dirty="0" smtClean="0"/>
              <a:t>IMPACT ON HUMANS - SELECT ZOONOTIC DISEASES</a:t>
            </a:r>
            <a:endParaRPr lang="en-US" sz="2800" dirty="0"/>
          </a:p>
        </p:txBody>
      </p:sp>
      <p:sp>
        <p:nvSpPr>
          <p:cNvPr id="5" name="Footer Placeholder 4"/>
          <p:cNvSpPr>
            <a:spLocks noGrp="1"/>
          </p:cNvSpPr>
          <p:nvPr>
            <p:ph type="ftr" sz="quarter" idx="11"/>
          </p:nvPr>
        </p:nvSpPr>
        <p:spPr>
          <a:xfrm>
            <a:off x="0" y="5638801"/>
            <a:ext cx="8915400" cy="533399"/>
          </a:xfrm>
        </p:spPr>
        <p:txBody>
          <a:bodyPr/>
          <a:lstStyle/>
          <a:p>
            <a:r>
              <a:rPr lang="en-US" sz="2400" dirty="0" smtClean="0">
                <a:solidFill>
                  <a:srgbClr val="C00000"/>
                </a:solidFill>
              </a:rPr>
              <a:t>Flu Pandemic of 1918/19: 50 million to 100 million died</a:t>
            </a:r>
            <a:endParaRPr lang="en-US" sz="2400" dirty="0">
              <a:solidFill>
                <a:srgbClr val="C00000"/>
              </a:solidFill>
            </a:endParaRPr>
          </a:p>
        </p:txBody>
      </p:sp>
      <p:sp>
        <p:nvSpPr>
          <p:cNvPr id="1027" name="AutoShape 3"/>
          <p:cNvSpPr>
            <a:spLocks noChangeAspect="1" noChangeArrowheads="1" noTextEdit="1"/>
          </p:cNvSpPr>
          <p:nvPr/>
        </p:nvSpPr>
        <p:spPr bwMode="auto">
          <a:xfrm>
            <a:off x="457200" y="1447800"/>
            <a:ext cx="8229600" cy="42275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3" name="Rectangle 29"/>
          <p:cNvSpPr>
            <a:spLocks noChangeArrowheads="1"/>
          </p:cNvSpPr>
          <p:nvPr/>
        </p:nvSpPr>
        <p:spPr bwMode="auto">
          <a:xfrm>
            <a:off x="2560638" y="1570038"/>
            <a:ext cx="11113" cy="397033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4" name="Rectangle 30"/>
          <p:cNvSpPr>
            <a:spLocks noChangeArrowheads="1"/>
          </p:cNvSpPr>
          <p:nvPr/>
        </p:nvSpPr>
        <p:spPr bwMode="auto">
          <a:xfrm>
            <a:off x="4559300" y="1570038"/>
            <a:ext cx="12700" cy="397033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5" name="Rectangle 31"/>
          <p:cNvSpPr>
            <a:spLocks noChangeArrowheads="1"/>
          </p:cNvSpPr>
          <p:nvPr/>
        </p:nvSpPr>
        <p:spPr bwMode="auto">
          <a:xfrm>
            <a:off x="6557963" y="1570038"/>
            <a:ext cx="12700" cy="397033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6" name="Rectangle 32"/>
          <p:cNvSpPr>
            <a:spLocks noChangeArrowheads="1"/>
          </p:cNvSpPr>
          <p:nvPr/>
        </p:nvSpPr>
        <p:spPr bwMode="auto">
          <a:xfrm>
            <a:off x="381000" y="2209800"/>
            <a:ext cx="8007350" cy="42863"/>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7" name="Rectangle 33"/>
          <p:cNvSpPr>
            <a:spLocks noChangeArrowheads="1"/>
          </p:cNvSpPr>
          <p:nvPr/>
        </p:nvSpPr>
        <p:spPr bwMode="auto">
          <a:xfrm>
            <a:off x="561975" y="2862263"/>
            <a:ext cx="8007350" cy="1428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8" name="Rectangle 34"/>
          <p:cNvSpPr>
            <a:spLocks noChangeArrowheads="1"/>
          </p:cNvSpPr>
          <p:nvPr/>
        </p:nvSpPr>
        <p:spPr bwMode="auto">
          <a:xfrm>
            <a:off x="561975" y="3508375"/>
            <a:ext cx="8007350" cy="1428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0" name="Rectangle 36"/>
          <p:cNvSpPr>
            <a:spLocks noChangeArrowheads="1"/>
          </p:cNvSpPr>
          <p:nvPr/>
        </p:nvSpPr>
        <p:spPr bwMode="auto">
          <a:xfrm>
            <a:off x="561975" y="4802188"/>
            <a:ext cx="8007350" cy="1428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1" name="Rectangle 37"/>
          <p:cNvSpPr>
            <a:spLocks noChangeArrowheads="1"/>
          </p:cNvSpPr>
          <p:nvPr/>
        </p:nvSpPr>
        <p:spPr bwMode="auto">
          <a:xfrm>
            <a:off x="561975" y="1570038"/>
            <a:ext cx="11113" cy="397033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2" name="Rectangle 38"/>
          <p:cNvSpPr>
            <a:spLocks noChangeArrowheads="1"/>
          </p:cNvSpPr>
          <p:nvPr/>
        </p:nvSpPr>
        <p:spPr bwMode="auto">
          <a:xfrm>
            <a:off x="8556625" y="1570038"/>
            <a:ext cx="12700" cy="397033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3" name="Rectangle 39"/>
          <p:cNvSpPr>
            <a:spLocks noChangeArrowheads="1"/>
          </p:cNvSpPr>
          <p:nvPr/>
        </p:nvSpPr>
        <p:spPr bwMode="auto">
          <a:xfrm>
            <a:off x="561975" y="1570038"/>
            <a:ext cx="8007350" cy="12700"/>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64" name="Rectangle 40"/>
          <p:cNvSpPr>
            <a:spLocks noChangeArrowheads="1"/>
          </p:cNvSpPr>
          <p:nvPr/>
        </p:nvSpPr>
        <p:spPr bwMode="auto">
          <a:xfrm>
            <a:off x="561975" y="5526088"/>
            <a:ext cx="8007350" cy="14288"/>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3" name="Group 80"/>
          <p:cNvGrpSpPr/>
          <p:nvPr/>
        </p:nvGrpSpPr>
        <p:grpSpPr>
          <a:xfrm>
            <a:off x="609600" y="1143000"/>
            <a:ext cx="7996238" cy="660003"/>
            <a:chOff x="566738" y="1576388"/>
            <a:chExt cx="7996238" cy="660003"/>
          </a:xfrm>
          <a:solidFill>
            <a:schemeClr val="bg2">
              <a:lumMod val="75000"/>
            </a:schemeClr>
          </a:solidFill>
        </p:grpSpPr>
        <p:sp>
          <p:nvSpPr>
            <p:cNvPr id="1029" name="Rectangle 5"/>
            <p:cNvSpPr>
              <a:spLocks noChangeArrowheads="1"/>
            </p:cNvSpPr>
            <p:nvPr/>
          </p:nvSpPr>
          <p:spPr bwMode="auto">
            <a:xfrm>
              <a:off x="566738" y="1576388"/>
              <a:ext cx="2000250" cy="646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0" name="Rectangle 6"/>
            <p:cNvSpPr>
              <a:spLocks noChangeArrowheads="1"/>
            </p:cNvSpPr>
            <p:nvPr/>
          </p:nvSpPr>
          <p:spPr bwMode="auto">
            <a:xfrm>
              <a:off x="2566988" y="1576388"/>
              <a:ext cx="1998663" cy="646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1" name="Rectangle 7"/>
            <p:cNvSpPr>
              <a:spLocks noChangeArrowheads="1"/>
            </p:cNvSpPr>
            <p:nvPr/>
          </p:nvSpPr>
          <p:spPr bwMode="auto">
            <a:xfrm>
              <a:off x="4565650" y="1576388"/>
              <a:ext cx="1998663" cy="646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2" name="Rectangle 8"/>
            <p:cNvSpPr>
              <a:spLocks noChangeArrowheads="1"/>
            </p:cNvSpPr>
            <p:nvPr/>
          </p:nvSpPr>
          <p:spPr bwMode="auto">
            <a:xfrm>
              <a:off x="6564313" y="1576388"/>
              <a:ext cx="1998663" cy="646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65" name="Rectangle 41"/>
            <p:cNvSpPr>
              <a:spLocks noChangeArrowheads="1"/>
            </p:cNvSpPr>
            <p:nvPr/>
          </p:nvSpPr>
          <p:spPr bwMode="auto">
            <a:xfrm>
              <a:off x="1060450" y="1620838"/>
              <a:ext cx="1180388" cy="41549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effectLst/>
                  <a:latin typeface="Calibri" pitchFamily="34" charset="0"/>
                  <a:cs typeface="Arial" pitchFamily="34" charset="0"/>
                </a:rPr>
                <a:t>DISEASE</a:t>
              </a:r>
              <a:endParaRPr kumimoji="0" lang="en-US" sz="1800" b="0" i="0" u="none" strike="noStrike" cap="none" normalizeH="0" baseline="0" dirty="0" smtClean="0">
                <a:ln>
                  <a:noFill/>
                </a:ln>
                <a:effectLst/>
                <a:latin typeface="Arial" pitchFamily="34" charset="0"/>
                <a:cs typeface="Arial" pitchFamily="34" charset="0"/>
              </a:endParaRPr>
            </a:p>
          </p:txBody>
        </p:sp>
        <p:sp>
          <p:nvSpPr>
            <p:cNvPr id="1066" name="Rectangle 42"/>
            <p:cNvSpPr>
              <a:spLocks noChangeArrowheads="1"/>
            </p:cNvSpPr>
            <p:nvPr/>
          </p:nvSpPr>
          <p:spPr bwMode="auto">
            <a:xfrm>
              <a:off x="3098800" y="1620838"/>
              <a:ext cx="1093248" cy="415498"/>
            </a:xfrm>
            <a:prstGeom prst="rect">
              <a:avLst/>
            </a:prstGeom>
            <a:grp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700" b="1" i="0" u="none" strike="noStrike" cap="none" normalizeH="0" baseline="0" dirty="0" smtClean="0">
                  <a:ln>
                    <a:noFill/>
                  </a:ln>
                  <a:effectLst/>
                  <a:latin typeface="Calibri" pitchFamily="34" charset="0"/>
                  <a:cs typeface="Arial" pitchFamily="34" charset="0"/>
                </a:rPr>
                <a:t>PERIOD</a:t>
              </a:r>
              <a:endParaRPr kumimoji="0" lang="en-US" sz="1800" b="0" i="0" u="none" strike="noStrike" cap="none" normalizeH="0" baseline="0" dirty="0" smtClean="0">
                <a:ln>
                  <a:noFill/>
                </a:ln>
                <a:effectLst/>
                <a:latin typeface="Arial" pitchFamily="34" charset="0"/>
                <a:cs typeface="Arial" pitchFamily="34" charset="0"/>
              </a:endParaRPr>
            </a:p>
          </p:txBody>
        </p:sp>
        <p:sp>
          <p:nvSpPr>
            <p:cNvPr id="1067" name="Rectangle 43"/>
            <p:cNvSpPr>
              <a:spLocks noChangeArrowheads="1"/>
            </p:cNvSpPr>
            <p:nvPr/>
          </p:nvSpPr>
          <p:spPr bwMode="auto">
            <a:xfrm>
              <a:off x="4895850" y="1620838"/>
              <a:ext cx="1276350" cy="615553"/>
            </a:xfrm>
            <a:prstGeom prst="rect">
              <a:avLst/>
            </a:prstGeom>
            <a:grp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2000" b="1" dirty="0" smtClean="0">
                  <a:latin typeface="Calibri" pitchFamily="34" charset="0"/>
                </a:rPr>
                <a:t>Reported cases</a:t>
              </a:r>
              <a:endParaRPr kumimoji="0" lang="en-US" sz="2000" b="0" i="0" u="none" strike="noStrike" cap="none" normalizeH="0" baseline="0" dirty="0" smtClean="0">
                <a:ln>
                  <a:noFill/>
                </a:ln>
                <a:effectLst/>
                <a:latin typeface="Arial" pitchFamily="34" charset="0"/>
                <a:cs typeface="Arial" pitchFamily="34" charset="0"/>
              </a:endParaRPr>
            </a:p>
          </p:txBody>
        </p:sp>
        <p:sp>
          <p:nvSpPr>
            <p:cNvPr id="1068" name="Rectangle 44"/>
            <p:cNvSpPr>
              <a:spLocks noChangeArrowheads="1"/>
            </p:cNvSpPr>
            <p:nvPr/>
          </p:nvSpPr>
          <p:spPr bwMode="auto">
            <a:xfrm>
              <a:off x="6919913" y="1620838"/>
              <a:ext cx="1571625" cy="615553"/>
            </a:xfrm>
            <a:prstGeom prst="rect">
              <a:avLst/>
            </a:prstGeom>
            <a:grp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effectLst/>
                  <a:latin typeface="Calibri" pitchFamily="34" charset="0"/>
                  <a:cs typeface="Arial" pitchFamily="34" charset="0"/>
                </a:rPr>
                <a:t>Reported fatalities</a:t>
              </a:r>
              <a:endParaRPr kumimoji="0" lang="en-US" sz="2000" b="0" i="0" u="none" strike="noStrike" cap="none" normalizeH="0" baseline="0" dirty="0" smtClean="0">
                <a:ln>
                  <a:noFill/>
                </a:ln>
                <a:effectLst/>
                <a:latin typeface="Arial" pitchFamily="34" charset="0"/>
                <a:cs typeface="Arial" pitchFamily="34" charset="0"/>
              </a:endParaRPr>
            </a:p>
          </p:txBody>
        </p:sp>
      </p:grpSp>
      <p:sp>
        <p:nvSpPr>
          <p:cNvPr id="1071" name="Rectangle 47"/>
          <p:cNvSpPr>
            <a:spLocks noChangeArrowheads="1"/>
          </p:cNvSpPr>
          <p:nvPr/>
        </p:nvSpPr>
        <p:spPr bwMode="auto">
          <a:xfrm>
            <a:off x="3532188" y="2268538"/>
            <a:ext cx="65"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81"/>
          <p:cNvGrpSpPr/>
          <p:nvPr/>
        </p:nvGrpSpPr>
        <p:grpSpPr>
          <a:xfrm>
            <a:off x="609600" y="1752600"/>
            <a:ext cx="7996238" cy="647700"/>
            <a:chOff x="566738" y="2222500"/>
            <a:chExt cx="7996238" cy="647700"/>
          </a:xfrm>
        </p:grpSpPr>
        <p:grpSp>
          <p:nvGrpSpPr>
            <p:cNvPr id="6" name="Group 78"/>
            <p:cNvGrpSpPr/>
            <p:nvPr/>
          </p:nvGrpSpPr>
          <p:grpSpPr>
            <a:xfrm>
              <a:off x="566738" y="2222500"/>
              <a:ext cx="7996238" cy="647700"/>
              <a:chOff x="566738" y="2222500"/>
              <a:chExt cx="7996238" cy="647700"/>
            </a:xfrm>
          </p:grpSpPr>
          <p:sp>
            <p:nvSpPr>
              <p:cNvPr id="1033" name="Rectangle 9"/>
              <p:cNvSpPr>
                <a:spLocks noChangeArrowheads="1"/>
              </p:cNvSpPr>
              <p:nvPr/>
            </p:nvSpPr>
            <p:spPr bwMode="auto">
              <a:xfrm>
                <a:off x="566738" y="2222500"/>
                <a:ext cx="2000250" cy="6477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4" name="Rectangle 10"/>
              <p:cNvSpPr>
                <a:spLocks noChangeArrowheads="1"/>
              </p:cNvSpPr>
              <p:nvPr/>
            </p:nvSpPr>
            <p:spPr bwMode="auto">
              <a:xfrm>
                <a:off x="2566988" y="2222500"/>
                <a:ext cx="1998663" cy="6477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5" name="Rectangle 11"/>
              <p:cNvSpPr>
                <a:spLocks noChangeArrowheads="1"/>
              </p:cNvSpPr>
              <p:nvPr/>
            </p:nvSpPr>
            <p:spPr bwMode="auto">
              <a:xfrm>
                <a:off x="4565650" y="2222500"/>
                <a:ext cx="1998663" cy="6477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6" name="Rectangle 12"/>
              <p:cNvSpPr>
                <a:spLocks noChangeArrowheads="1"/>
              </p:cNvSpPr>
              <p:nvPr/>
            </p:nvSpPr>
            <p:spPr bwMode="auto">
              <a:xfrm>
                <a:off x="6564313" y="2222500"/>
                <a:ext cx="1998663" cy="6477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069" name="Rectangle 45"/>
            <p:cNvSpPr>
              <a:spLocks noChangeArrowheads="1"/>
            </p:cNvSpPr>
            <p:nvPr/>
          </p:nvSpPr>
          <p:spPr bwMode="auto">
            <a:xfrm>
              <a:off x="1023938" y="2298700"/>
              <a:ext cx="838371"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SARS</a:t>
              </a:r>
              <a:endParaRPr kumimoji="0" lang="en-US" b="0" i="0" u="none" strike="noStrike" cap="none" normalizeH="0" baseline="0" dirty="0" smtClean="0">
                <a:ln>
                  <a:noFill/>
                </a:ln>
                <a:solidFill>
                  <a:schemeClr val="tx1"/>
                </a:solidFill>
                <a:effectLst/>
              </a:endParaRPr>
            </a:p>
          </p:txBody>
        </p:sp>
        <p:sp>
          <p:nvSpPr>
            <p:cNvPr id="1070" name="Rectangle 46"/>
            <p:cNvSpPr>
              <a:spLocks noChangeArrowheads="1"/>
            </p:cNvSpPr>
            <p:nvPr/>
          </p:nvSpPr>
          <p:spPr bwMode="auto">
            <a:xfrm>
              <a:off x="3048000" y="2362200"/>
              <a:ext cx="1045158"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2002-3 </a:t>
              </a:r>
              <a:endParaRPr kumimoji="0" lang="en-US" b="0" i="0" u="none" strike="noStrike" cap="none" normalizeH="0" baseline="0" dirty="0" smtClean="0">
                <a:ln>
                  <a:noFill/>
                </a:ln>
                <a:solidFill>
                  <a:schemeClr val="tx1"/>
                </a:solidFill>
                <a:effectLst/>
              </a:endParaRPr>
            </a:p>
          </p:txBody>
        </p:sp>
        <p:sp>
          <p:nvSpPr>
            <p:cNvPr id="1073" name="Rectangle 49"/>
            <p:cNvSpPr>
              <a:spLocks noChangeArrowheads="1"/>
            </p:cNvSpPr>
            <p:nvPr/>
          </p:nvSpPr>
          <p:spPr bwMode="auto">
            <a:xfrm>
              <a:off x="5313363" y="2268538"/>
              <a:ext cx="771045"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7,918</a:t>
              </a:r>
              <a:endParaRPr kumimoji="0" lang="en-US" b="0" i="0" u="none" strike="noStrike" cap="none" normalizeH="0" baseline="0" dirty="0" smtClean="0">
                <a:ln>
                  <a:noFill/>
                </a:ln>
                <a:solidFill>
                  <a:schemeClr val="tx1"/>
                </a:solidFill>
                <a:effectLst/>
              </a:endParaRPr>
            </a:p>
          </p:txBody>
        </p:sp>
        <p:sp>
          <p:nvSpPr>
            <p:cNvPr id="1074" name="Rectangle 50"/>
            <p:cNvSpPr>
              <a:spLocks noChangeArrowheads="1"/>
            </p:cNvSpPr>
            <p:nvPr/>
          </p:nvSpPr>
          <p:spPr bwMode="auto">
            <a:xfrm>
              <a:off x="7394575" y="2268538"/>
              <a:ext cx="514564"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761</a:t>
              </a:r>
              <a:endParaRPr kumimoji="0" lang="en-US" b="0" i="0" u="none" strike="noStrike" cap="none" normalizeH="0" baseline="0" dirty="0" smtClean="0">
                <a:ln>
                  <a:noFill/>
                </a:ln>
                <a:solidFill>
                  <a:schemeClr val="tx1"/>
                </a:solidFill>
                <a:effectLst/>
              </a:endParaRPr>
            </a:p>
          </p:txBody>
        </p:sp>
      </p:grpSp>
      <p:grpSp>
        <p:nvGrpSpPr>
          <p:cNvPr id="7" name="Group 82"/>
          <p:cNvGrpSpPr/>
          <p:nvPr/>
        </p:nvGrpSpPr>
        <p:grpSpPr>
          <a:xfrm>
            <a:off x="609600" y="2400300"/>
            <a:ext cx="7996238" cy="646113"/>
            <a:chOff x="566738" y="2870200"/>
            <a:chExt cx="7996238" cy="646113"/>
          </a:xfrm>
        </p:grpSpPr>
        <p:grpSp>
          <p:nvGrpSpPr>
            <p:cNvPr id="8" name="Group 79"/>
            <p:cNvGrpSpPr/>
            <p:nvPr/>
          </p:nvGrpSpPr>
          <p:grpSpPr>
            <a:xfrm>
              <a:off x="566738" y="2870200"/>
              <a:ext cx="7996238" cy="646113"/>
              <a:chOff x="566738" y="2870200"/>
              <a:chExt cx="7996238" cy="646113"/>
            </a:xfrm>
          </p:grpSpPr>
          <p:sp>
            <p:nvSpPr>
              <p:cNvPr id="1037" name="Rectangle 13"/>
              <p:cNvSpPr>
                <a:spLocks noChangeArrowheads="1"/>
              </p:cNvSpPr>
              <p:nvPr/>
            </p:nvSpPr>
            <p:spPr bwMode="auto">
              <a:xfrm>
                <a:off x="566738" y="2870200"/>
                <a:ext cx="2000250"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8" name="Rectangle 14"/>
              <p:cNvSpPr>
                <a:spLocks noChangeArrowheads="1"/>
              </p:cNvSpPr>
              <p:nvPr/>
            </p:nvSpPr>
            <p:spPr bwMode="auto">
              <a:xfrm>
                <a:off x="2566988" y="2870200"/>
                <a:ext cx="1998663"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9" name="Rectangle 15"/>
              <p:cNvSpPr>
                <a:spLocks noChangeArrowheads="1"/>
              </p:cNvSpPr>
              <p:nvPr/>
            </p:nvSpPr>
            <p:spPr bwMode="auto">
              <a:xfrm>
                <a:off x="4565650" y="2870200"/>
                <a:ext cx="1998663"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0" name="Rectangle 16"/>
              <p:cNvSpPr>
                <a:spLocks noChangeArrowheads="1"/>
              </p:cNvSpPr>
              <p:nvPr/>
            </p:nvSpPr>
            <p:spPr bwMode="auto">
              <a:xfrm>
                <a:off x="6564313" y="2870200"/>
                <a:ext cx="1998663"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075" name="Rectangle 51"/>
            <p:cNvSpPr>
              <a:spLocks noChangeArrowheads="1"/>
            </p:cNvSpPr>
            <p:nvPr/>
          </p:nvSpPr>
          <p:spPr bwMode="auto">
            <a:xfrm>
              <a:off x="1100139" y="2908300"/>
              <a:ext cx="950906" cy="37885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HPAI</a:t>
              </a:r>
              <a:endParaRPr kumimoji="0" lang="en-US" b="0" i="0" u="none" strike="noStrike" cap="none" normalizeH="0" baseline="0" dirty="0" smtClean="0">
                <a:ln>
                  <a:noFill/>
                </a:ln>
                <a:solidFill>
                  <a:schemeClr val="tx1"/>
                </a:solidFill>
                <a:effectLst/>
              </a:endParaRPr>
            </a:p>
          </p:txBody>
        </p:sp>
        <p:sp>
          <p:nvSpPr>
            <p:cNvPr id="1076" name="Rectangle 52"/>
            <p:cNvSpPr>
              <a:spLocks noChangeArrowheads="1"/>
            </p:cNvSpPr>
            <p:nvPr/>
          </p:nvSpPr>
          <p:spPr bwMode="auto">
            <a:xfrm>
              <a:off x="2962275" y="2917825"/>
              <a:ext cx="1816203"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2004-present</a:t>
              </a:r>
              <a:endParaRPr kumimoji="0" lang="en-US" b="0" i="0" u="none" strike="noStrike" cap="none" normalizeH="0" baseline="0" dirty="0" smtClean="0">
                <a:ln>
                  <a:noFill/>
                </a:ln>
                <a:solidFill>
                  <a:schemeClr val="tx1"/>
                </a:solidFill>
                <a:effectLst/>
              </a:endParaRPr>
            </a:p>
          </p:txBody>
        </p:sp>
        <p:sp>
          <p:nvSpPr>
            <p:cNvPr id="1079" name="Rectangle 55"/>
            <p:cNvSpPr>
              <a:spLocks noChangeArrowheads="1"/>
            </p:cNvSpPr>
            <p:nvPr/>
          </p:nvSpPr>
          <p:spPr bwMode="auto">
            <a:xfrm>
              <a:off x="5395913" y="2917825"/>
              <a:ext cx="514564"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584</a:t>
              </a:r>
              <a:endParaRPr kumimoji="0" lang="en-US" b="0" i="0" u="none" strike="noStrike" cap="none" normalizeH="0" baseline="0" dirty="0" smtClean="0">
                <a:ln>
                  <a:noFill/>
                </a:ln>
                <a:solidFill>
                  <a:schemeClr val="tx1"/>
                </a:solidFill>
                <a:effectLst/>
              </a:endParaRPr>
            </a:p>
          </p:txBody>
        </p:sp>
        <p:sp>
          <p:nvSpPr>
            <p:cNvPr id="1080" name="Rectangle 56"/>
            <p:cNvSpPr>
              <a:spLocks noChangeArrowheads="1"/>
            </p:cNvSpPr>
            <p:nvPr/>
          </p:nvSpPr>
          <p:spPr bwMode="auto">
            <a:xfrm>
              <a:off x="7394575" y="2917825"/>
              <a:ext cx="514564"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345</a:t>
              </a:r>
              <a:endParaRPr kumimoji="0" lang="en-US" b="0" i="0" u="none" strike="noStrike" cap="none" normalizeH="0" baseline="0" dirty="0" smtClean="0">
                <a:ln>
                  <a:noFill/>
                </a:ln>
                <a:solidFill>
                  <a:schemeClr val="tx1"/>
                </a:solidFill>
                <a:effectLst/>
              </a:endParaRPr>
            </a:p>
          </p:txBody>
        </p:sp>
      </p:grpSp>
      <p:grpSp>
        <p:nvGrpSpPr>
          <p:cNvPr id="9" name="Group 83"/>
          <p:cNvGrpSpPr/>
          <p:nvPr/>
        </p:nvGrpSpPr>
        <p:grpSpPr>
          <a:xfrm>
            <a:off x="604837" y="3046413"/>
            <a:ext cx="8007350" cy="652462"/>
            <a:chOff x="561975" y="3516313"/>
            <a:chExt cx="8007350" cy="652462"/>
          </a:xfrm>
        </p:grpSpPr>
        <p:sp>
          <p:nvSpPr>
            <p:cNvPr id="1041" name="Rectangle 17"/>
            <p:cNvSpPr>
              <a:spLocks noChangeArrowheads="1"/>
            </p:cNvSpPr>
            <p:nvPr/>
          </p:nvSpPr>
          <p:spPr bwMode="auto">
            <a:xfrm>
              <a:off x="566738" y="3516313"/>
              <a:ext cx="2000250" cy="646113"/>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2" name="Rectangle 18"/>
            <p:cNvSpPr>
              <a:spLocks noChangeArrowheads="1"/>
            </p:cNvSpPr>
            <p:nvPr/>
          </p:nvSpPr>
          <p:spPr bwMode="auto">
            <a:xfrm>
              <a:off x="2566988" y="3516313"/>
              <a:ext cx="1998663" cy="646113"/>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3" name="Rectangle 19"/>
            <p:cNvSpPr>
              <a:spLocks noChangeArrowheads="1"/>
            </p:cNvSpPr>
            <p:nvPr/>
          </p:nvSpPr>
          <p:spPr bwMode="auto">
            <a:xfrm>
              <a:off x="4565650" y="3516313"/>
              <a:ext cx="1998663" cy="646113"/>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4" name="Rectangle 20"/>
            <p:cNvSpPr>
              <a:spLocks noChangeArrowheads="1"/>
            </p:cNvSpPr>
            <p:nvPr/>
          </p:nvSpPr>
          <p:spPr bwMode="auto">
            <a:xfrm>
              <a:off x="6564313" y="3516313"/>
              <a:ext cx="1998663" cy="646113"/>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9" name="Rectangle 35"/>
            <p:cNvSpPr>
              <a:spLocks noChangeArrowheads="1"/>
            </p:cNvSpPr>
            <p:nvPr/>
          </p:nvSpPr>
          <p:spPr bwMode="auto">
            <a:xfrm>
              <a:off x="561975" y="4156075"/>
              <a:ext cx="8007350" cy="12700"/>
            </a:xfrm>
            <a:prstGeom prst="rect">
              <a:avLst/>
            </a:prstGeom>
            <a:solidFill>
              <a:srgbClr val="FFFFFF"/>
            </a:solidFill>
            <a:ln w="0" cap="flat">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81" name="Rectangle 57"/>
            <p:cNvSpPr>
              <a:spLocks noChangeArrowheads="1"/>
            </p:cNvSpPr>
            <p:nvPr/>
          </p:nvSpPr>
          <p:spPr bwMode="auto">
            <a:xfrm>
              <a:off x="947738" y="3594100"/>
              <a:ext cx="1397049"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West Nile </a:t>
              </a:r>
              <a:endParaRPr kumimoji="0" lang="en-US" b="0" i="0" u="none" strike="noStrike" cap="none" normalizeH="0" baseline="0" dirty="0" smtClean="0">
                <a:ln>
                  <a:noFill/>
                </a:ln>
                <a:solidFill>
                  <a:schemeClr val="tx1"/>
                </a:solidFill>
                <a:effectLst/>
              </a:endParaRPr>
            </a:p>
          </p:txBody>
        </p:sp>
        <p:sp>
          <p:nvSpPr>
            <p:cNvPr id="1083" name="Rectangle 59"/>
            <p:cNvSpPr>
              <a:spLocks noChangeArrowheads="1"/>
            </p:cNvSpPr>
            <p:nvPr/>
          </p:nvSpPr>
          <p:spPr bwMode="auto">
            <a:xfrm>
              <a:off x="3081338" y="3563938"/>
              <a:ext cx="1474763"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1999-2008</a:t>
              </a:r>
              <a:endParaRPr kumimoji="0" lang="en-US" b="0" i="0" u="none" strike="noStrike" cap="none" normalizeH="0" baseline="0" dirty="0" smtClean="0">
                <a:ln>
                  <a:noFill/>
                </a:ln>
                <a:solidFill>
                  <a:schemeClr val="tx1"/>
                </a:solidFill>
                <a:effectLst/>
              </a:endParaRPr>
            </a:p>
          </p:txBody>
        </p:sp>
        <p:sp>
          <p:nvSpPr>
            <p:cNvPr id="1086" name="Rectangle 62"/>
            <p:cNvSpPr>
              <a:spLocks noChangeArrowheads="1"/>
            </p:cNvSpPr>
            <p:nvPr/>
          </p:nvSpPr>
          <p:spPr bwMode="auto">
            <a:xfrm>
              <a:off x="5256213" y="3563938"/>
              <a:ext cx="94256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28,975</a:t>
              </a:r>
              <a:endParaRPr kumimoji="0" lang="en-US" b="0" i="0" u="none" strike="noStrike" cap="none" normalizeH="0" baseline="0" dirty="0" smtClean="0">
                <a:ln>
                  <a:noFill/>
                </a:ln>
                <a:solidFill>
                  <a:schemeClr val="tx1"/>
                </a:solidFill>
                <a:effectLst/>
              </a:endParaRPr>
            </a:p>
          </p:txBody>
        </p:sp>
        <p:sp>
          <p:nvSpPr>
            <p:cNvPr id="1087" name="Rectangle 63"/>
            <p:cNvSpPr>
              <a:spLocks noChangeArrowheads="1"/>
            </p:cNvSpPr>
            <p:nvPr/>
          </p:nvSpPr>
          <p:spPr bwMode="auto">
            <a:xfrm>
              <a:off x="7312025" y="3563938"/>
              <a:ext cx="771045"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1,124</a:t>
              </a:r>
              <a:endParaRPr kumimoji="0" lang="en-US" b="0" i="0" u="none" strike="noStrike" cap="none" normalizeH="0" baseline="0" dirty="0" smtClean="0">
                <a:ln>
                  <a:noFill/>
                </a:ln>
                <a:solidFill>
                  <a:schemeClr val="tx1"/>
                </a:solidFill>
                <a:effectLst/>
              </a:endParaRPr>
            </a:p>
          </p:txBody>
        </p:sp>
      </p:grpSp>
      <p:grpSp>
        <p:nvGrpSpPr>
          <p:cNvPr id="10" name="Group 84"/>
          <p:cNvGrpSpPr/>
          <p:nvPr/>
        </p:nvGrpSpPr>
        <p:grpSpPr>
          <a:xfrm>
            <a:off x="609600" y="3733800"/>
            <a:ext cx="7996238" cy="786289"/>
            <a:chOff x="566738" y="4162425"/>
            <a:chExt cx="7996238" cy="786289"/>
          </a:xfrm>
        </p:grpSpPr>
        <p:sp>
          <p:nvSpPr>
            <p:cNvPr id="1045" name="Rectangle 21"/>
            <p:cNvSpPr>
              <a:spLocks noChangeArrowheads="1"/>
            </p:cNvSpPr>
            <p:nvPr/>
          </p:nvSpPr>
          <p:spPr bwMode="auto">
            <a:xfrm>
              <a:off x="566738" y="4162425"/>
              <a:ext cx="2000250"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6" name="Rectangle 22"/>
            <p:cNvSpPr>
              <a:spLocks noChangeArrowheads="1"/>
            </p:cNvSpPr>
            <p:nvPr/>
          </p:nvSpPr>
          <p:spPr bwMode="auto">
            <a:xfrm>
              <a:off x="2566988" y="4162425"/>
              <a:ext cx="1998663"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7" name="Rectangle 23"/>
            <p:cNvSpPr>
              <a:spLocks noChangeArrowheads="1"/>
            </p:cNvSpPr>
            <p:nvPr/>
          </p:nvSpPr>
          <p:spPr bwMode="auto">
            <a:xfrm>
              <a:off x="4565650" y="4162425"/>
              <a:ext cx="1998663"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8" name="Rectangle 24"/>
            <p:cNvSpPr>
              <a:spLocks noChangeArrowheads="1"/>
            </p:cNvSpPr>
            <p:nvPr/>
          </p:nvSpPr>
          <p:spPr bwMode="auto">
            <a:xfrm>
              <a:off x="6564313" y="4162425"/>
              <a:ext cx="1998663" cy="646113"/>
            </a:xfrm>
            <a:prstGeom prst="rect">
              <a:avLst/>
            </a:prstGeom>
            <a:solidFill>
              <a:srgbClr val="E9EDF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88" name="Rectangle 64"/>
            <p:cNvSpPr>
              <a:spLocks noChangeArrowheads="1"/>
            </p:cNvSpPr>
            <p:nvPr/>
          </p:nvSpPr>
          <p:spPr bwMode="auto">
            <a:xfrm>
              <a:off x="820738" y="4210050"/>
              <a:ext cx="1448730"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Rift Valley </a:t>
              </a:r>
            </a:p>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solidFill>
                    <a:srgbClr val="000000"/>
                  </a:solidFill>
                </a:rPr>
                <a:t>    </a:t>
              </a:r>
              <a:r>
                <a:rPr kumimoji="0" lang="en-US" b="0" i="0" u="none" strike="noStrike" cap="none" normalizeH="0" baseline="0" dirty="0" smtClean="0">
                  <a:ln>
                    <a:noFill/>
                  </a:ln>
                  <a:solidFill>
                    <a:srgbClr val="000000"/>
                  </a:solidFill>
                  <a:effectLst/>
                </a:rPr>
                <a:t>Fever</a:t>
              </a:r>
              <a:endParaRPr kumimoji="0" lang="en-US" b="0" i="0" u="none" strike="noStrike" cap="none" normalizeH="0" baseline="0" dirty="0" smtClean="0">
                <a:ln>
                  <a:noFill/>
                </a:ln>
                <a:solidFill>
                  <a:schemeClr val="tx1"/>
                </a:solidFill>
                <a:effectLst/>
              </a:endParaRPr>
            </a:p>
          </p:txBody>
        </p:sp>
        <p:sp>
          <p:nvSpPr>
            <p:cNvPr id="1089" name="Rectangle 65"/>
            <p:cNvSpPr>
              <a:spLocks noChangeArrowheads="1"/>
            </p:cNvSpPr>
            <p:nvPr/>
          </p:nvSpPr>
          <p:spPr bwMode="auto">
            <a:xfrm>
              <a:off x="3081338" y="4210050"/>
              <a:ext cx="960199"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2006-7</a:t>
              </a:r>
              <a:endParaRPr kumimoji="0" lang="en-US" b="0" i="0" u="none" strike="noStrike" cap="none" normalizeH="0" baseline="0" dirty="0" smtClean="0">
                <a:ln>
                  <a:noFill/>
                </a:ln>
                <a:solidFill>
                  <a:schemeClr val="tx1"/>
                </a:solidFill>
                <a:effectLst/>
              </a:endParaRPr>
            </a:p>
          </p:txBody>
        </p:sp>
        <p:sp>
          <p:nvSpPr>
            <p:cNvPr id="1092" name="Rectangle 68"/>
            <p:cNvSpPr>
              <a:spLocks noChangeArrowheads="1"/>
            </p:cNvSpPr>
            <p:nvPr/>
          </p:nvSpPr>
          <p:spPr bwMode="auto">
            <a:xfrm>
              <a:off x="5313363" y="4210050"/>
              <a:ext cx="771045"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1,062</a:t>
              </a:r>
              <a:endParaRPr kumimoji="0" lang="en-US" b="0" i="0" u="none" strike="noStrike" cap="none" normalizeH="0" baseline="0" dirty="0" smtClean="0">
                <a:ln>
                  <a:noFill/>
                </a:ln>
                <a:solidFill>
                  <a:schemeClr val="tx1"/>
                </a:solidFill>
                <a:effectLst/>
              </a:endParaRPr>
            </a:p>
          </p:txBody>
        </p:sp>
        <p:sp>
          <p:nvSpPr>
            <p:cNvPr id="1093" name="Rectangle 69"/>
            <p:cNvSpPr>
              <a:spLocks noChangeArrowheads="1"/>
            </p:cNvSpPr>
            <p:nvPr/>
          </p:nvSpPr>
          <p:spPr bwMode="auto">
            <a:xfrm>
              <a:off x="7394575" y="4210050"/>
              <a:ext cx="514564"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smtClean="0">
                  <a:ln>
                    <a:noFill/>
                  </a:ln>
                  <a:solidFill>
                    <a:srgbClr val="000000"/>
                  </a:solidFill>
                  <a:effectLst/>
                </a:rPr>
                <a:t>315</a:t>
              </a:r>
              <a:endParaRPr kumimoji="0" lang="en-US" b="0" i="0" u="none" strike="noStrike" cap="none" normalizeH="0" baseline="0" smtClean="0">
                <a:ln>
                  <a:noFill/>
                </a:ln>
                <a:solidFill>
                  <a:schemeClr val="tx1"/>
                </a:solidFill>
                <a:effectLst/>
              </a:endParaRPr>
            </a:p>
          </p:txBody>
        </p:sp>
      </p:grpSp>
      <p:grpSp>
        <p:nvGrpSpPr>
          <p:cNvPr id="11" name="Group 86"/>
          <p:cNvGrpSpPr/>
          <p:nvPr/>
        </p:nvGrpSpPr>
        <p:grpSpPr>
          <a:xfrm>
            <a:off x="538953" y="4572000"/>
            <a:ext cx="8132160" cy="728107"/>
            <a:chOff x="566738" y="4808538"/>
            <a:chExt cx="8132160" cy="728107"/>
          </a:xfrm>
        </p:grpSpPr>
        <p:sp>
          <p:nvSpPr>
            <p:cNvPr id="1049" name="Rectangle 25"/>
            <p:cNvSpPr>
              <a:spLocks noChangeArrowheads="1"/>
            </p:cNvSpPr>
            <p:nvPr/>
          </p:nvSpPr>
          <p:spPr bwMode="auto">
            <a:xfrm>
              <a:off x="566738" y="4808538"/>
              <a:ext cx="2000250" cy="7239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0" name="Rectangle 26"/>
            <p:cNvSpPr>
              <a:spLocks noChangeArrowheads="1"/>
            </p:cNvSpPr>
            <p:nvPr/>
          </p:nvSpPr>
          <p:spPr bwMode="auto">
            <a:xfrm>
              <a:off x="2566988" y="4808538"/>
              <a:ext cx="1998663" cy="7239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1" name="Rectangle 27"/>
            <p:cNvSpPr>
              <a:spLocks noChangeArrowheads="1"/>
            </p:cNvSpPr>
            <p:nvPr/>
          </p:nvSpPr>
          <p:spPr bwMode="auto">
            <a:xfrm>
              <a:off x="4565650" y="4808538"/>
              <a:ext cx="1998663" cy="7239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52" name="Rectangle 28"/>
            <p:cNvSpPr>
              <a:spLocks noChangeArrowheads="1"/>
            </p:cNvSpPr>
            <p:nvPr/>
          </p:nvSpPr>
          <p:spPr bwMode="auto">
            <a:xfrm>
              <a:off x="6564313" y="4808538"/>
              <a:ext cx="1998663" cy="723900"/>
            </a:xfrm>
            <a:prstGeom prst="rect">
              <a:avLst/>
            </a:prstGeom>
            <a:solidFill>
              <a:srgbClr val="D0D8E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94" name="Rectangle 70"/>
            <p:cNvSpPr>
              <a:spLocks noChangeArrowheads="1"/>
            </p:cNvSpPr>
            <p:nvPr/>
          </p:nvSpPr>
          <p:spPr bwMode="auto">
            <a:xfrm>
              <a:off x="1162050" y="4854575"/>
              <a:ext cx="131606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HIV/AIDS</a:t>
              </a:r>
              <a:endParaRPr kumimoji="0" lang="en-US" b="0" i="0" u="none" strike="noStrike" cap="none" normalizeH="0" baseline="0" dirty="0" smtClean="0">
                <a:ln>
                  <a:noFill/>
                </a:ln>
                <a:solidFill>
                  <a:schemeClr val="tx1"/>
                </a:solidFill>
                <a:effectLst/>
              </a:endParaRPr>
            </a:p>
          </p:txBody>
        </p:sp>
        <p:sp>
          <p:nvSpPr>
            <p:cNvPr id="1095" name="Rectangle 71"/>
            <p:cNvSpPr>
              <a:spLocks noChangeArrowheads="1"/>
            </p:cNvSpPr>
            <p:nvPr/>
          </p:nvSpPr>
          <p:spPr bwMode="auto">
            <a:xfrm>
              <a:off x="3340100" y="4854575"/>
              <a:ext cx="686085"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2009</a:t>
              </a:r>
              <a:endParaRPr kumimoji="0" lang="en-US" b="0" i="0" u="none" strike="noStrike" cap="none" normalizeH="0" baseline="0" dirty="0" smtClean="0">
                <a:ln>
                  <a:noFill/>
                </a:ln>
                <a:solidFill>
                  <a:schemeClr val="tx1"/>
                </a:solidFill>
                <a:effectLst/>
              </a:endParaRPr>
            </a:p>
          </p:txBody>
        </p:sp>
        <p:sp>
          <p:nvSpPr>
            <p:cNvPr id="1096" name="Rectangle 72"/>
            <p:cNvSpPr>
              <a:spLocks noChangeArrowheads="1"/>
            </p:cNvSpPr>
            <p:nvPr/>
          </p:nvSpPr>
          <p:spPr bwMode="auto">
            <a:xfrm>
              <a:off x="5072063" y="4854575"/>
              <a:ext cx="1453924"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2.6 m/year</a:t>
              </a:r>
              <a:endParaRPr kumimoji="0" lang="en-US" b="0" i="0" u="none" strike="noStrike" cap="none" normalizeH="0" baseline="0" dirty="0" smtClean="0">
                <a:ln>
                  <a:noFill/>
                </a:ln>
                <a:solidFill>
                  <a:schemeClr val="tx1"/>
                </a:solidFill>
                <a:effectLst/>
              </a:endParaRPr>
            </a:p>
          </p:txBody>
        </p:sp>
        <p:sp>
          <p:nvSpPr>
            <p:cNvPr id="1097" name="Rectangle 73"/>
            <p:cNvSpPr>
              <a:spLocks noChangeArrowheads="1"/>
            </p:cNvSpPr>
            <p:nvPr/>
          </p:nvSpPr>
          <p:spPr bwMode="auto">
            <a:xfrm>
              <a:off x="7070725" y="4854575"/>
              <a:ext cx="1453924"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1.8 m/year</a:t>
              </a:r>
              <a:endParaRPr kumimoji="0" lang="en-US" b="0" i="0" u="none" strike="noStrike" cap="none" normalizeH="0" baseline="0" dirty="0" smtClean="0">
                <a:ln>
                  <a:noFill/>
                </a:ln>
                <a:solidFill>
                  <a:schemeClr val="tx1"/>
                </a:solidFill>
                <a:effectLst/>
              </a:endParaRPr>
            </a:p>
          </p:txBody>
        </p:sp>
        <p:sp>
          <p:nvSpPr>
            <p:cNvPr id="1098" name="Rectangle 74"/>
            <p:cNvSpPr>
              <a:spLocks noChangeArrowheads="1"/>
            </p:cNvSpPr>
            <p:nvPr/>
          </p:nvSpPr>
          <p:spPr bwMode="auto">
            <a:xfrm>
              <a:off x="6791325" y="5167313"/>
              <a:ext cx="1907573"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rgbClr val="000000"/>
                  </a:solidFill>
                  <a:effectLst/>
                </a:rPr>
                <a:t>   (</a:t>
              </a:r>
              <a:r>
                <a:rPr kumimoji="0" lang="en-US" sz="1600" b="0" i="0" u="none" strike="noStrike" cap="none" normalizeH="0" baseline="0" dirty="0" smtClean="0">
                  <a:ln>
                    <a:noFill/>
                  </a:ln>
                  <a:solidFill>
                    <a:srgbClr val="000000"/>
                  </a:solidFill>
                  <a:effectLst/>
                </a:rPr>
                <a:t>25m since 1981</a:t>
              </a:r>
              <a:r>
                <a:rPr kumimoji="0" lang="en-US" b="0" i="0" u="none" strike="noStrike" cap="none" normalizeH="0" baseline="0" dirty="0" smtClean="0">
                  <a:ln>
                    <a:noFill/>
                  </a:ln>
                  <a:solidFill>
                    <a:srgbClr val="000000"/>
                  </a:solidFill>
                  <a:effectLst/>
                </a:rPr>
                <a:t>)</a:t>
              </a:r>
              <a:endParaRPr kumimoji="0" lang="en-US" b="0" i="0" u="none" strike="noStrike" cap="none" normalizeH="0" baseline="0" dirty="0" smtClean="0">
                <a:ln>
                  <a:noFill/>
                </a:ln>
                <a:solidFill>
                  <a:schemeClr val="tx1"/>
                </a:solidFill>
                <a:effectLst/>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What is the burden (total cost) of diseases and what are its components?</a:t>
            </a:r>
          </a:p>
        </p:txBody>
      </p:sp>
      <p:sp>
        <p:nvSpPr>
          <p:cNvPr id="14339" name="Content Placeholder 2"/>
          <p:cNvSpPr>
            <a:spLocks noGrp="1"/>
          </p:cNvSpPr>
          <p:nvPr>
            <p:ph idx="1"/>
          </p:nvPr>
        </p:nvSpPr>
        <p:spPr/>
        <p:txBody>
          <a:bodyPr/>
          <a:lstStyle/>
          <a:p>
            <a:r>
              <a:rPr lang="en-US" dirty="0" smtClean="0"/>
              <a:t>Only partial information, but better data are increasingly needed (and will become even more necessary)</a:t>
            </a:r>
          </a:p>
          <a:p>
            <a:r>
              <a:rPr lang="en-US" dirty="0" smtClean="0"/>
              <a:t>To assess total cost, useful to look at components of costs of outbreaks in animals and in humans</a:t>
            </a:r>
          </a:p>
          <a:p>
            <a:r>
              <a:rPr lang="en-US" dirty="0" smtClean="0"/>
              <a:t>Costs of selected major outbreaks in 1986-2009</a:t>
            </a:r>
          </a:p>
        </p:txBody>
      </p:sp>
      <p:sp>
        <p:nvSpPr>
          <p:cNvPr id="14340" name="Slide Number Placeholder 3"/>
          <p:cNvSpPr>
            <a:spLocks noGrp="1"/>
          </p:cNvSpPr>
          <p:nvPr>
            <p:ph type="sldNum" sz="quarter" idx="12"/>
          </p:nvPr>
        </p:nvSpPr>
        <p:spPr>
          <a:noFill/>
        </p:spPr>
        <p:txBody>
          <a:bodyPr/>
          <a:lstStyle/>
          <a:p>
            <a:fld id="{09787989-CA87-444E-9BEB-B41AE53EDACA}" type="slidenum">
              <a:rPr lang="en-US" smtClean="0">
                <a:ea typeface="Osaka"/>
              </a:rPr>
              <a:pPr/>
              <a:t>5</a:t>
            </a:fld>
            <a:endParaRPr lang="en-US" smtClean="0">
              <a:ea typeface="Osaka"/>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Freeform 5"/>
          <p:cNvSpPr>
            <a:spLocks noEditPoints="1"/>
          </p:cNvSpPr>
          <p:nvPr/>
        </p:nvSpPr>
        <p:spPr bwMode="auto">
          <a:xfrm>
            <a:off x="1581150" y="1828800"/>
            <a:ext cx="7158038" cy="3759200"/>
          </a:xfrm>
          <a:custGeom>
            <a:avLst/>
            <a:gdLst/>
            <a:ahLst/>
            <a:cxnLst>
              <a:cxn ang="0">
                <a:pos x="0" y="2351"/>
              </a:cxn>
              <a:cxn ang="0">
                <a:pos x="4509" y="2351"/>
              </a:cxn>
              <a:cxn ang="0">
                <a:pos x="4509" y="2356"/>
              </a:cxn>
              <a:cxn ang="0">
                <a:pos x="0" y="2356"/>
              </a:cxn>
              <a:cxn ang="0">
                <a:pos x="0" y="2351"/>
              </a:cxn>
              <a:cxn ang="0">
                <a:pos x="0" y="2089"/>
              </a:cxn>
              <a:cxn ang="0">
                <a:pos x="4509" y="2089"/>
              </a:cxn>
              <a:cxn ang="0">
                <a:pos x="4509" y="2095"/>
              </a:cxn>
              <a:cxn ang="0">
                <a:pos x="0" y="2095"/>
              </a:cxn>
              <a:cxn ang="0">
                <a:pos x="0" y="2089"/>
              </a:cxn>
              <a:cxn ang="0">
                <a:pos x="0" y="1828"/>
              </a:cxn>
              <a:cxn ang="0">
                <a:pos x="4509" y="1828"/>
              </a:cxn>
              <a:cxn ang="0">
                <a:pos x="4509" y="1834"/>
              </a:cxn>
              <a:cxn ang="0">
                <a:pos x="0" y="1834"/>
              </a:cxn>
              <a:cxn ang="0">
                <a:pos x="0" y="1828"/>
              </a:cxn>
              <a:cxn ang="0">
                <a:pos x="0" y="1567"/>
              </a:cxn>
              <a:cxn ang="0">
                <a:pos x="4509" y="1567"/>
              </a:cxn>
              <a:cxn ang="0">
                <a:pos x="4509" y="1572"/>
              </a:cxn>
              <a:cxn ang="0">
                <a:pos x="0" y="1572"/>
              </a:cxn>
              <a:cxn ang="0">
                <a:pos x="0" y="1567"/>
              </a:cxn>
              <a:cxn ang="0">
                <a:pos x="0" y="1306"/>
              </a:cxn>
              <a:cxn ang="0">
                <a:pos x="4509" y="1306"/>
              </a:cxn>
              <a:cxn ang="0">
                <a:pos x="4509" y="1311"/>
              </a:cxn>
              <a:cxn ang="0">
                <a:pos x="0" y="1311"/>
              </a:cxn>
              <a:cxn ang="0">
                <a:pos x="0" y="1306"/>
              </a:cxn>
              <a:cxn ang="0">
                <a:pos x="0" y="1045"/>
              </a:cxn>
              <a:cxn ang="0">
                <a:pos x="4509" y="1045"/>
              </a:cxn>
              <a:cxn ang="0">
                <a:pos x="4509" y="1051"/>
              </a:cxn>
              <a:cxn ang="0">
                <a:pos x="0" y="1051"/>
              </a:cxn>
              <a:cxn ang="0">
                <a:pos x="0" y="1045"/>
              </a:cxn>
              <a:cxn ang="0">
                <a:pos x="0" y="784"/>
              </a:cxn>
              <a:cxn ang="0">
                <a:pos x="4509" y="784"/>
              </a:cxn>
              <a:cxn ang="0">
                <a:pos x="4509" y="790"/>
              </a:cxn>
              <a:cxn ang="0">
                <a:pos x="0" y="790"/>
              </a:cxn>
              <a:cxn ang="0">
                <a:pos x="0" y="784"/>
              </a:cxn>
              <a:cxn ang="0">
                <a:pos x="0" y="523"/>
              </a:cxn>
              <a:cxn ang="0">
                <a:pos x="4509" y="523"/>
              </a:cxn>
              <a:cxn ang="0">
                <a:pos x="4509" y="528"/>
              </a:cxn>
              <a:cxn ang="0">
                <a:pos x="0" y="528"/>
              </a:cxn>
              <a:cxn ang="0">
                <a:pos x="0" y="523"/>
              </a:cxn>
              <a:cxn ang="0">
                <a:pos x="0" y="261"/>
              </a:cxn>
              <a:cxn ang="0">
                <a:pos x="4509" y="261"/>
              </a:cxn>
              <a:cxn ang="0">
                <a:pos x="4509" y="267"/>
              </a:cxn>
              <a:cxn ang="0">
                <a:pos x="0" y="267"/>
              </a:cxn>
              <a:cxn ang="0">
                <a:pos x="0" y="261"/>
              </a:cxn>
              <a:cxn ang="0">
                <a:pos x="0" y="0"/>
              </a:cxn>
              <a:cxn ang="0">
                <a:pos x="4509" y="0"/>
              </a:cxn>
              <a:cxn ang="0">
                <a:pos x="4509" y="6"/>
              </a:cxn>
              <a:cxn ang="0">
                <a:pos x="0" y="6"/>
              </a:cxn>
              <a:cxn ang="0">
                <a:pos x="0" y="0"/>
              </a:cxn>
            </a:cxnLst>
            <a:rect l="0" t="0" r="r" b="b"/>
            <a:pathLst>
              <a:path w="4509" h="2356">
                <a:moveTo>
                  <a:pt x="0" y="2351"/>
                </a:moveTo>
                <a:lnTo>
                  <a:pt x="4509" y="2351"/>
                </a:lnTo>
                <a:lnTo>
                  <a:pt x="4509" y="2356"/>
                </a:lnTo>
                <a:lnTo>
                  <a:pt x="0" y="2356"/>
                </a:lnTo>
                <a:lnTo>
                  <a:pt x="0" y="2351"/>
                </a:lnTo>
                <a:close/>
                <a:moveTo>
                  <a:pt x="0" y="2089"/>
                </a:moveTo>
                <a:lnTo>
                  <a:pt x="4509" y="2089"/>
                </a:lnTo>
                <a:lnTo>
                  <a:pt x="4509" y="2095"/>
                </a:lnTo>
                <a:lnTo>
                  <a:pt x="0" y="2095"/>
                </a:lnTo>
                <a:lnTo>
                  <a:pt x="0" y="2089"/>
                </a:lnTo>
                <a:close/>
                <a:moveTo>
                  <a:pt x="0" y="1828"/>
                </a:moveTo>
                <a:lnTo>
                  <a:pt x="4509" y="1828"/>
                </a:lnTo>
                <a:lnTo>
                  <a:pt x="4509" y="1834"/>
                </a:lnTo>
                <a:lnTo>
                  <a:pt x="0" y="1834"/>
                </a:lnTo>
                <a:lnTo>
                  <a:pt x="0" y="1828"/>
                </a:lnTo>
                <a:close/>
                <a:moveTo>
                  <a:pt x="0" y="1567"/>
                </a:moveTo>
                <a:lnTo>
                  <a:pt x="4509" y="1567"/>
                </a:lnTo>
                <a:lnTo>
                  <a:pt x="4509" y="1572"/>
                </a:lnTo>
                <a:lnTo>
                  <a:pt x="0" y="1572"/>
                </a:lnTo>
                <a:lnTo>
                  <a:pt x="0" y="1567"/>
                </a:lnTo>
                <a:close/>
                <a:moveTo>
                  <a:pt x="0" y="1306"/>
                </a:moveTo>
                <a:lnTo>
                  <a:pt x="4509" y="1306"/>
                </a:lnTo>
                <a:lnTo>
                  <a:pt x="4509" y="1311"/>
                </a:lnTo>
                <a:lnTo>
                  <a:pt x="0" y="1311"/>
                </a:lnTo>
                <a:lnTo>
                  <a:pt x="0" y="1306"/>
                </a:lnTo>
                <a:close/>
                <a:moveTo>
                  <a:pt x="0" y="1045"/>
                </a:moveTo>
                <a:lnTo>
                  <a:pt x="4509" y="1045"/>
                </a:lnTo>
                <a:lnTo>
                  <a:pt x="4509" y="1051"/>
                </a:lnTo>
                <a:lnTo>
                  <a:pt x="0" y="1051"/>
                </a:lnTo>
                <a:lnTo>
                  <a:pt x="0" y="1045"/>
                </a:lnTo>
                <a:close/>
                <a:moveTo>
                  <a:pt x="0" y="784"/>
                </a:moveTo>
                <a:lnTo>
                  <a:pt x="4509" y="784"/>
                </a:lnTo>
                <a:lnTo>
                  <a:pt x="4509" y="790"/>
                </a:lnTo>
                <a:lnTo>
                  <a:pt x="0" y="790"/>
                </a:lnTo>
                <a:lnTo>
                  <a:pt x="0" y="784"/>
                </a:lnTo>
                <a:close/>
                <a:moveTo>
                  <a:pt x="0" y="523"/>
                </a:moveTo>
                <a:lnTo>
                  <a:pt x="4509" y="523"/>
                </a:lnTo>
                <a:lnTo>
                  <a:pt x="4509" y="528"/>
                </a:lnTo>
                <a:lnTo>
                  <a:pt x="0" y="528"/>
                </a:lnTo>
                <a:lnTo>
                  <a:pt x="0" y="523"/>
                </a:lnTo>
                <a:close/>
                <a:moveTo>
                  <a:pt x="0" y="261"/>
                </a:moveTo>
                <a:lnTo>
                  <a:pt x="4509" y="261"/>
                </a:lnTo>
                <a:lnTo>
                  <a:pt x="4509" y="267"/>
                </a:lnTo>
                <a:lnTo>
                  <a:pt x="0" y="267"/>
                </a:lnTo>
                <a:lnTo>
                  <a:pt x="0" y="261"/>
                </a:lnTo>
                <a:close/>
                <a:moveTo>
                  <a:pt x="0" y="0"/>
                </a:moveTo>
                <a:lnTo>
                  <a:pt x="4509" y="0"/>
                </a:lnTo>
                <a:lnTo>
                  <a:pt x="4509" y="6"/>
                </a:lnTo>
                <a:lnTo>
                  <a:pt x="0" y="6"/>
                </a:lnTo>
                <a:lnTo>
                  <a:pt x="0" y="0"/>
                </a:lnTo>
                <a:close/>
              </a:path>
            </a:pathLst>
          </a:custGeom>
          <a:solidFill>
            <a:srgbClr val="868686"/>
          </a:solidFill>
          <a:ln w="1"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US"/>
          </a:p>
        </p:txBody>
      </p:sp>
      <p:sp>
        <p:nvSpPr>
          <p:cNvPr id="43023" name="Rectangle 15"/>
          <p:cNvSpPr>
            <a:spLocks noChangeArrowheads="1"/>
          </p:cNvSpPr>
          <p:nvPr/>
        </p:nvSpPr>
        <p:spPr bwMode="auto">
          <a:xfrm>
            <a:off x="1916113" y="1852613"/>
            <a:ext cx="2909888" cy="2071688"/>
          </a:xfrm>
          <a:prstGeom prst="rect">
            <a:avLst/>
          </a:prstGeom>
          <a:solidFill>
            <a:schemeClr val="accent1">
              <a:lumMod val="60000"/>
              <a:lumOff val="40000"/>
            </a:schemeClr>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85800" y="228600"/>
            <a:ext cx="7772400" cy="1143000"/>
          </a:xfrm>
        </p:spPr>
        <p:txBody>
          <a:bodyPr/>
          <a:lstStyle/>
          <a:p>
            <a:pPr algn="ctr">
              <a:defRPr sz="1800" b="1" i="0" u="none" strike="noStrike" kern="1200" baseline="0">
                <a:solidFill>
                  <a:prstClr val="black"/>
                </a:solidFill>
                <a:latin typeface="+mn-lt"/>
                <a:ea typeface="+mn-ea"/>
                <a:cs typeface="+mn-cs"/>
              </a:defRPr>
            </a:pPr>
            <a:r>
              <a:rPr lang="en-US" sz="2800" b="1" kern="1200" dirty="0" smtClean="0">
                <a:solidFill>
                  <a:prstClr val="black"/>
                </a:solidFill>
              </a:rPr>
              <a:t>Components of economic costs due to </a:t>
            </a:r>
            <a:r>
              <a:rPr lang="en-US" sz="2800" b="1" kern="1200" dirty="0" err="1" smtClean="0">
                <a:solidFill>
                  <a:prstClr val="black"/>
                </a:solidFill>
              </a:rPr>
              <a:t>zoonotic</a:t>
            </a:r>
            <a:r>
              <a:rPr lang="en-US" sz="2800" b="1" kern="1200" dirty="0" smtClean="0">
                <a:solidFill>
                  <a:prstClr val="black"/>
                </a:solidFill>
              </a:rPr>
              <a:t> disease outbreaks </a:t>
            </a:r>
            <a:endParaRPr lang="en-US" sz="1800" b="1" kern="1200" dirty="0">
              <a:solidFill>
                <a:prstClr val="black"/>
              </a:solidFill>
            </a:endParaRPr>
          </a:p>
        </p:txBody>
      </p:sp>
      <p:sp>
        <p:nvSpPr>
          <p:cNvPr id="4" name="Slide Number Placeholder 3"/>
          <p:cNvSpPr>
            <a:spLocks noGrp="1"/>
          </p:cNvSpPr>
          <p:nvPr>
            <p:ph type="sldNum" sz="quarter" idx="12"/>
          </p:nvPr>
        </p:nvSpPr>
        <p:spPr/>
        <p:txBody>
          <a:bodyPr/>
          <a:lstStyle/>
          <a:p>
            <a:pPr>
              <a:defRPr/>
            </a:pPr>
            <a:fld id="{45EF899F-528C-463D-B8D7-BE0F9B6CB518}" type="slidenum">
              <a:rPr lang="en-US" smtClean="0"/>
              <a:pPr>
                <a:defRPr/>
              </a:pPr>
              <a:t>6</a:t>
            </a:fld>
            <a:endParaRPr lang="en-US"/>
          </a:p>
        </p:txBody>
      </p:sp>
      <p:sp>
        <p:nvSpPr>
          <p:cNvPr id="43015" name="Rectangle 7"/>
          <p:cNvSpPr>
            <a:spLocks noChangeArrowheads="1"/>
          </p:cNvSpPr>
          <p:nvPr/>
        </p:nvSpPr>
        <p:spPr bwMode="auto">
          <a:xfrm>
            <a:off x="5495925" y="5878513"/>
            <a:ext cx="2908300" cy="120650"/>
          </a:xfrm>
          <a:prstGeom prst="rect">
            <a:avLst/>
          </a:prstGeom>
          <a:solidFill>
            <a:srgbClr val="308093"/>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16" name="Rectangle 8"/>
          <p:cNvSpPr>
            <a:spLocks noChangeArrowheads="1"/>
          </p:cNvSpPr>
          <p:nvPr/>
        </p:nvSpPr>
        <p:spPr bwMode="auto">
          <a:xfrm>
            <a:off x="1916113" y="5105400"/>
            <a:ext cx="2909888" cy="674688"/>
          </a:xfrm>
          <a:prstGeom prst="rect">
            <a:avLst/>
          </a:prstGeom>
          <a:solidFill>
            <a:srgbClr val="A6A6A6"/>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17" name="Rectangle 9"/>
          <p:cNvSpPr>
            <a:spLocks noChangeArrowheads="1"/>
          </p:cNvSpPr>
          <p:nvPr/>
        </p:nvSpPr>
        <p:spPr bwMode="auto">
          <a:xfrm>
            <a:off x="5495925" y="5394325"/>
            <a:ext cx="2908300" cy="484188"/>
          </a:xfrm>
          <a:prstGeom prst="rect">
            <a:avLst/>
          </a:prstGeom>
          <a:solidFill>
            <a:srgbClr val="7F7F7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18" name="Rectangle 10"/>
          <p:cNvSpPr>
            <a:spLocks noChangeArrowheads="1"/>
          </p:cNvSpPr>
          <p:nvPr/>
        </p:nvSpPr>
        <p:spPr bwMode="auto">
          <a:xfrm>
            <a:off x="1916113" y="4852988"/>
            <a:ext cx="2909888" cy="252413"/>
          </a:xfrm>
          <a:prstGeom prst="rect">
            <a:avLst/>
          </a:prstGeom>
          <a:solidFill>
            <a:srgbClr val="7F7F7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19" name="Rectangle 11"/>
          <p:cNvSpPr>
            <a:spLocks noChangeArrowheads="1"/>
          </p:cNvSpPr>
          <p:nvPr/>
        </p:nvSpPr>
        <p:spPr bwMode="auto">
          <a:xfrm>
            <a:off x="5495925" y="4268788"/>
            <a:ext cx="2908300" cy="1125538"/>
          </a:xfrm>
          <a:prstGeom prst="rect">
            <a:avLst/>
          </a:prstGeom>
          <a:solidFill>
            <a:srgbClr val="B9D77A"/>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20" name="Rectangle 12"/>
          <p:cNvSpPr>
            <a:spLocks noChangeArrowheads="1"/>
          </p:cNvSpPr>
          <p:nvPr/>
        </p:nvSpPr>
        <p:spPr bwMode="auto">
          <a:xfrm>
            <a:off x="1916113" y="4598988"/>
            <a:ext cx="2909888" cy="254000"/>
          </a:xfrm>
          <a:prstGeom prst="rect">
            <a:avLst/>
          </a:prstGeom>
          <a:solidFill>
            <a:srgbClr val="A6A6A6"/>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21" name="Rectangle 13"/>
          <p:cNvSpPr>
            <a:spLocks noChangeArrowheads="1"/>
          </p:cNvSpPr>
          <p:nvPr/>
        </p:nvSpPr>
        <p:spPr bwMode="auto">
          <a:xfrm>
            <a:off x="5495925" y="1852613"/>
            <a:ext cx="2908300" cy="2416175"/>
          </a:xfrm>
          <a:prstGeom prst="rect">
            <a:avLst/>
          </a:prstGeom>
          <a:solidFill>
            <a:srgbClr val="FFFF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22" name="Rectangle 14"/>
          <p:cNvSpPr>
            <a:spLocks noChangeArrowheads="1"/>
          </p:cNvSpPr>
          <p:nvPr/>
        </p:nvSpPr>
        <p:spPr bwMode="auto">
          <a:xfrm>
            <a:off x="1916113" y="3924300"/>
            <a:ext cx="2909888" cy="674688"/>
          </a:xfrm>
          <a:prstGeom prst="rect">
            <a:avLst/>
          </a:prstGeom>
          <a:solidFill>
            <a:srgbClr val="3891A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24" name="Rectangle 16"/>
          <p:cNvSpPr>
            <a:spLocks noChangeArrowheads="1"/>
          </p:cNvSpPr>
          <p:nvPr/>
        </p:nvSpPr>
        <p:spPr bwMode="auto">
          <a:xfrm>
            <a:off x="1576388" y="1852613"/>
            <a:ext cx="9525" cy="4146550"/>
          </a:xfrm>
          <a:prstGeom prst="rect">
            <a:avLst/>
          </a:prstGeom>
          <a:solidFill>
            <a:srgbClr val="868686"/>
          </a:solidFill>
          <a:ln w="1"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US"/>
          </a:p>
        </p:txBody>
      </p:sp>
      <p:sp>
        <p:nvSpPr>
          <p:cNvPr id="43025" name="Freeform 17"/>
          <p:cNvSpPr>
            <a:spLocks noEditPoints="1"/>
          </p:cNvSpPr>
          <p:nvPr/>
        </p:nvSpPr>
        <p:spPr bwMode="auto">
          <a:xfrm>
            <a:off x="1539875" y="1847850"/>
            <a:ext cx="41275" cy="4156075"/>
          </a:xfrm>
          <a:custGeom>
            <a:avLst/>
            <a:gdLst/>
            <a:ahLst/>
            <a:cxnLst>
              <a:cxn ang="0">
                <a:pos x="0" y="2612"/>
              </a:cxn>
              <a:cxn ang="0">
                <a:pos x="26" y="2612"/>
              </a:cxn>
              <a:cxn ang="0">
                <a:pos x="26" y="2618"/>
              </a:cxn>
              <a:cxn ang="0">
                <a:pos x="0" y="2618"/>
              </a:cxn>
              <a:cxn ang="0">
                <a:pos x="0" y="2612"/>
              </a:cxn>
              <a:cxn ang="0">
                <a:pos x="0" y="2351"/>
              </a:cxn>
              <a:cxn ang="0">
                <a:pos x="26" y="2351"/>
              </a:cxn>
              <a:cxn ang="0">
                <a:pos x="26" y="2356"/>
              </a:cxn>
              <a:cxn ang="0">
                <a:pos x="0" y="2356"/>
              </a:cxn>
              <a:cxn ang="0">
                <a:pos x="0" y="2351"/>
              </a:cxn>
              <a:cxn ang="0">
                <a:pos x="0" y="2089"/>
              </a:cxn>
              <a:cxn ang="0">
                <a:pos x="26" y="2089"/>
              </a:cxn>
              <a:cxn ang="0">
                <a:pos x="26" y="2095"/>
              </a:cxn>
              <a:cxn ang="0">
                <a:pos x="0" y="2095"/>
              </a:cxn>
              <a:cxn ang="0">
                <a:pos x="0" y="2089"/>
              </a:cxn>
              <a:cxn ang="0">
                <a:pos x="0" y="1828"/>
              </a:cxn>
              <a:cxn ang="0">
                <a:pos x="26" y="1828"/>
              </a:cxn>
              <a:cxn ang="0">
                <a:pos x="26" y="1834"/>
              </a:cxn>
              <a:cxn ang="0">
                <a:pos x="0" y="1834"/>
              </a:cxn>
              <a:cxn ang="0">
                <a:pos x="0" y="1828"/>
              </a:cxn>
              <a:cxn ang="0">
                <a:pos x="0" y="1567"/>
              </a:cxn>
              <a:cxn ang="0">
                <a:pos x="26" y="1567"/>
              </a:cxn>
              <a:cxn ang="0">
                <a:pos x="26" y="1572"/>
              </a:cxn>
              <a:cxn ang="0">
                <a:pos x="0" y="1572"/>
              </a:cxn>
              <a:cxn ang="0">
                <a:pos x="0" y="1567"/>
              </a:cxn>
              <a:cxn ang="0">
                <a:pos x="0" y="1306"/>
              </a:cxn>
              <a:cxn ang="0">
                <a:pos x="26" y="1306"/>
              </a:cxn>
              <a:cxn ang="0">
                <a:pos x="26" y="1311"/>
              </a:cxn>
              <a:cxn ang="0">
                <a:pos x="0" y="1311"/>
              </a:cxn>
              <a:cxn ang="0">
                <a:pos x="0" y="1306"/>
              </a:cxn>
              <a:cxn ang="0">
                <a:pos x="0" y="1045"/>
              </a:cxn>
              <a:cxn ang="0">
                <a:pos x="26" y="1045"/>
              </a:cxn>
              <a:cxn ang="0">
                <a:pos x="26" y="1051"/>
              </a:cxn>
              <a:cxn ang="0">
                <a:pos x="0" y="1051"/>
              </a:cxn>
              <a:cxn ang="0">
                <a:pos x="0" y="1045"/>
              </a:cxn>
              <a:cxn ang="0">
                <a:pos x="0" y="784"/>
              </a:cxn>
              <a:cxn ang="0">
                <a:pos x="26" y="784"/>
              </a:cxn>
              <a:cxn ang="0">
                <a:pos x="26" y="790"/>
              </a:cxn>
              <a:cxn ang="0">
                <a:pos x="0" y="790"/>
              </a:cxn>
              <a:cxn ang="0">
                <a:pos x="0" y="784"/>
              </a:cxn>
              <a:cxn ang="0">
                <a:pos x="0" y="523"/>
              </a:cxn>
              <a:cxn ang="0">
                <a:pos x="26" y="523"/>
              </a:cxn>
              <a:cxn ang="0">
                <a:pos x="26" y="528"/>
              </a:cxn>
              <a:cxn ang="0">
                <a:pos x="0" y="528"/>
              </a:cxn>
              <a:cxn ang="0">
                <a:pos x="0" y="523"/>
              </a:cxn>
              <a:cxn ang="0">
                <a:pos x="0" y="261"/>
              </a:cxn>
              <a:cxn ang="0">
                <a:pos x="26" y="261"/>
              </a:cxn>
              <a:cxn ang="0">
                <a:pos x="26" y="267"/>
              </a:cxn>
              <a:cxn ang="0">
                <a:pos x="0" y="267"/>
              </a:cxn>
              <a:cxn ang="0">
                <a:pos x="0" y="261"/>
              </a:cxn>
              <a:cxn ang="0">
                <a:pos x="0" y="0"/>
              </a:cxn>
              <a:cxn ang="0">
                <a:pos x="26" y="0"/>
              </a:cxn>
              <a:cxn ang="0">
                <a:pos x="26" y="6"/>
              </a:cxn>
              <a:cxn ang="0">
                <a:pos x="0" y="6"/>
              </a:cxn>
              <a:cxn ang="0">
                <a:pos x="0" y="0"/>
              </a:cxn>
            </a:cxnLst>
            <a:rect l="0" t="0" r="r" b="b"/>
            <a:pathLst>
              <a:path w="26" h="2618">
                <a:moveTo>
                  <a:pt x="0" y="2612"/>
                </a:moveTo>
                <a:lnTo>
                  <a:pt x="26" y="2612"/>
                </a:lnTo>
                <a:lnTo>
                  <a:pt x="26" y="2618"/>
                </a:lnTo>
                <a:lnTo>
                  <a:pt x="0" y="2618"/>
                </a:lnTo>
                <a:lnTo>
                  <a:pt x="0" y="2612"/>
                </a:lnTo>
                <a:close/>
                <a:moveTo>
                  <a:pt x="0" y="2351"/>
                </a:moveTo>
                <a:lnTo>
                  <a:pt x="26" y="2351"/>
                </a:lnTo>
                <a:lnTo>
                  <a:pt x="26" y="2356"/>
                </a:lnTo>
                <a:lnTo>
                  <a:pt x="0" y="2356"/>
                </a:lnTo>
                <a:lnTo>
                  <a:pt x="0" y="2351"/>
                </a:lnTo>
                <a:close/>
                <a:moveTo>
                  <a:pt x="0" y="2089"/>
                </a:moveTo>
                <a:lnTo>
                  <a:pt x="26" y="2089"/>
                </a:lnTo>
                <a:lnTo>
                  <a:pt x="26" y="2095"/>
                </a:lnTo>
                <a:lnTo>
                  <a:pt x="0" y="2095"/>
                </a:lnTo>
                <a:lnTo>
                  <a:pt x="0" y="2089"/>
                </a:lnTo>
                <a:close/>
                <a:moveTo>
                  <a:pt x="0" y="1828"/>
                </a:moveTo>
                <a:lnTo>
                  <a:pt x="26" y="1828"/>
                </a:lnTo>
                <a:lnTo>
                  <a:pt x="26" y="1834"/>
                </a:lnTo>
                <a:lnTo>
                  <a:pt x="0" y="1834"/>
                </a:lnTo>
                <a:lnTo>
                  <a:pt x="0" y="1828"/>
                </a:lnTo>
                <a:close/>
                <a:moveTo>
                  <a:pt x="0" y="1567"/>
                </a:moveTo>
                <a:lnTo>
                  <a:pt x="26" y="1567"/>
                </a:lnTo>
                <a:lnTo>
                  <a:pt x="26" y="1572"/>
                </a:lnTo>
                <a:lnTo>
                  <a:pt x="0" y="1572"/>
                </a:lnTo>
                <a:lnTo>
                  <a:pt x="0" y="1567"/>
                </a:lnTo>
                <a:close/>
                <a:moveTo>
                  <a:pt x="0" y="1306"/>
                </a:moveTo>
                <a:lnTo>
                  <a:pt x="26" y="1306"/>
                </a:lnTo>
                <a:lnTo>
                  <a:pt x="26" y="1311"/>
                </a:lnTo>
                <a:lnTo>
                  <a:pt x="0" y="1311"/>
                </a:lnTo>
                <a:lnTo>
                  <a:pt x="0" y="1306"/>
                </a:lnTo>
                <a:close/>
                <a:moveTo>
                  <a:pt x="0" y="1045"/>
                </a:moveTo>
                <a:lnTo>
                  <a:pt x="26" y="1045"/>
                </a:lnTo>
                <a:lnTo>
                  <a:pt x="26" y="1051"/>
                </a:lnTo>
                <a:lnTo>
                  <a:pt x="0" y="1051"/>
                </a:lnTo>
                <a:lnTo>
                  <a:pt x="0" y="1045"/>
                </a:lnTo>
                <a:close/>
                <a:moveTo>
                  <a:pt x="0" y="784"/>
                </a:moveTo>
                <a:lnTo>
                  <a:pt x="26" y="784"/>
                </a:lnTo>
                <a:lnTo>
                  <a:pt x="26" y="790"/>
                </a:lnTo>
                <a:lnTo>
                  <a:pt x="0" y="790"/>
                </a:lnTo>
                <a:lnTo>
                  <a:pt x="0" y="784"/>
                </a:lnTo>
                <a:close/>
                <a:moveTo>
                  <a:pt x="0" y="523"/>
                </a:moveTo>
                <a:lnTo>
                  <a:pt x="26" y="523"/>
                </a:lnTo>
                <a:lnTo>
                  <a:pt x="26" y="528"/>
                </a:lnTo>
                <a:lnTo>
                  <a:pt x="0" y="528"/>
                </a:lnTo>
                <a:lnTo>
                  <a:pt x="0" y="523"/>
                </a:lnTo>
                <a:close/>
                <a:moveTo>
                  <a:pt x="0" y="261"/>
                </a:moveTo>
                <a:lnTo>
                  <a:pt x="26" y="261"/>
                </a:lnTo>
                <a:lnTo>
                  <a:pt x="26" y="267"/>
                </a:lnTo>
                <a:lnTo>
                  <a:pt x="0" y="267"/>
                </a:lnTo>
                <a:lnTo>
                  <a:pt x="0" y="261"/>
                </a:lnTo>
                <a:close/>
                <a:moveTo>
                  <a:pt x="0" y="0"/>
                </a:moveTo>
                <a:lnTo>
                  <a:pt x="26" y="0"/>
                </a:lnTo>
                <a:lnTo>
                  <a:pt x="26" y="6"/>
                </a:lnTo>
                <a:lnTo>
                  <a:pt x="0" y="6"/>
                </a:lnTo>
                <a:lnTo>
                  <a:pt x="0" y="0"/>
                </a:lnTo>
                <a:close/>
              </a:path>
            </a:pathLst>
          </a:custGeom>
          <a:solidFill>
            <a:srgbClr val="868686"/>
          </a:solidFill>
          <a:ln w="1"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US"/>
          </a:p>
        </p:txBody>
      </p:sp>
      <p:sp>
        <p:nvSpPr>
          <p:cNvPr id="43026" name="Rectangle 18"/>
          <p:cNvSpPr>
            <a:spLocks noChangeArrowheads="1"/>
          </p:cNvSpPr>
          <p:nvPr/>
        </p:nvSpPr>
        <p:spPr bwMode="auto">
          <a:xfrm>
            <a:off x="1581150" y="5994400"/>
            <a:ext cx="7158038" cy="9525"/>
          </a:xfrm>
          <a:prstGeom prst="rect">
            <a:avLst/>
          </a:prstGeom>
          <a:solidFill>
            <a:srgbClr val="868686"/>
          </a:solidFill>
          <a:ln w="1"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US"/>
          </a:p>
        </p:txBody>
      </p:sp>
      <p:sp>
        <p:nvSpPr>
          <p:cNvPr id="43027" name="Freeform 19"/>
          <p:cNvSpPr>
            <a:spLocks noEditPoints="1"/>
          </p:cNvSpPr>
          <p:nvPr/>
        </p:nvSpPr>
        <p:spPr bwMode="auto">
          <a:xfrm>
            <a:off x="1576388" y="5999163"/>
            <a:ext cx="7167563" cy="39688"/>
          </a:xfrm>
          <a:custGeom>
            <a:avLst/>
            <a:gdLst/>
            <a:ahLst/>
            <a:cxnLst>
              <a:cxn ang="0">
                <a:pos x="6" y="0"/>
              </a:cxn>
              <a:cxn ang="0">
                <a:pos x="6" y="25"/>
              </a:cxn>
              <a:cxn ang="0">
                <a:pos x="0" y="25"/>
              </a:cxn>
              <a:cxn ang="0">
                <a:pos x="0" y="0"/>
              </a:cxn>
              <a:cxn ang="0">
                <a:pos x="6" y="0"/>
              </a:cxn>
              <a:cxn ang="0">
                <a:pos x="2260" y="0"/>
              </a:cxn>
              <a:cxn ang="0">
                <a:pos x="2260" y="25"/>
              </a:cxn>
              <a:cxn ang="0">
                <a:pos x="2254" y="25"/>
              </a:cxn>
              <a:cxn ang="0">
                <a:pos x="2254" y="0"/>
              </a:cxn>
              <a:cxn ang="0">
                <a:pos x="2260" y="0"/>
              </a:cxn>
              <a:cxn ang="0">
                <a:pos x="4515" y="0"/>
              </a:cxn>
              <a:cxn ang="0">
                <a:pos x="4515" y="25"/>
              </a:cxn>
              <a:cxn ang="0">
                <a:pos x="4509" y="25"/>
              </a:cxn>
              <a:cxn ang="0">
                <a:pos x="4509" y="0"/>
              </a:cxn>
              <a:cxn ang="0">
                <a:pos x="4515" y="0"/>
              </a:cxn>
            </a:cxnLst>
            <a:rect l="0" t="0" r="r" b="b"/>
            <a:pathLst>
              <a:path w="4515" h="25">
                <a:moveTo>
                  <a:pt x="6" y="0"/>
                </a:moveTo>
                <a:lnTo>
                  <a:pt x="6" y="25"/>
                </a:lnTo>
                <a:lnTo>
                  <a:pt x="0" y="25"/>
                </a:lnTo>
                <a:lnTo>
                  <a:pt x="0" y="0"/>
                </a:lnTo>
                <a:lnTo>
                  <a:pt x="6" y="0"/>
                </a:lnTo>
                <a:close/>
                <a:moveTo>
                  <a:pt x="2260" y="0"/>
                </a:moveTo>
                <a:lnTo>
                  <a:pt x="2260" y="25"/>
                </a:lnTo>
                <a:lnTo>
                  <a:pt x="2254" y="25"/>
                </a:lnTo>
                <a:lnTo>
                  <a:pt x="2254" y="0"/>
                </a:lnTo>
                <a:lnTo>
                  <a:pt x="2260" y="0"/>
                </a:lnTo>
                <a:close/>
                <a:moveTo>
                  <a:pt x="4515" y="0"/>
                </a:moveTo>
                <a:lnTo>
                  <a:pt x="4515" y="25"/>
                </a:lnTo>
                <a:lnTo>
                  <a:pt x="4509" y="25"/>
                </a:lnTo>
                <a:lnTo>
                  <a:pt x="4509" y="0"/>
                </a:lnTo>
                <a:lnTo>
                  <a:pt x="4515" y="0"/>
                </a:lnTo>
                <a:close/>
              </a:path>
            </a:pathLst>
          </a:custGeom>
          <a:solidFill>
            <a:srgbClr val="868686"/>
          </a:solidFill>
          <a:ln w="1" cap="flat">
            <a:solidFill>
              <a:srgbClr val="868686"/>
            </a:solidFill>
            <a:prstDash val="solid"/>
            <a:bevel/>
            <a:headEnd/>
            <a:tailEnd/>
          </a:ln>
        </p:spPr>
        <p:txBody>
          <a:bodyPr vert="horz" wrap="square" lIns="91440" tIns="45720" rIns="91440" bIns="45720" numCol="1" anchor="t" anchorCtr="0" compatLnSpc="1">
            <a:prstTxWarp prst="textNoShape">
              <a:avLst/>
            </a:prstTxWarp>
          </a:bodyPr>
          <a:lstStyle/>
          <a:p>
            <a:endParaRPr lang="en-US"/>
          </a:p>
        </p:txBody>
      </p:sp>
      <p:sp>
        <p:nvSpPr>
          <p:cNvPr id="43028" name="Rectangle 20"/>
          <p:cNvSpPr>
            <a:spLocks noChangeArrowheads="1"/>
          </p:cNvSpPr>
          <p:nvPr/>
        </p:nvSpPr>
        <p:spPr bwMode="auto">
          <a:xfrm>
            <a:off x="2514600" y="5181600"/>
            <a:ext cx="1652697" cy="61555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r>
              <a:rPr kumimoji="0" lang="en-US" sz="14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Deaths from disease</a:t>
            </a:r>
          </a:p>
          <a:p>
            <a:r>
              <a:rPr lang="en-US" sz="1400" dirty="0" smtClean="0">
                <a:solidFill>
                  <a:srgbClr val="000000"/>
                </a:solidFill>
                <a:latin typeface="Univers 45 Light" pitchFamily="34" charset="0"/>
              </a:rPr>
              <a:t>&amp; </a:t>
            </a:r>
            <a:r>
              <a:rPr lang="en-US" sz="1400" dirty="0">
                <a:solidFill>
                  <a:srgbClr val="000000"/>
                </a:solidFill>
                <a:latin typeface="Univers 45 Light" pitchFamily="34" charset="0"/>
              </a:rPr>
              <a:t>control measures </a:t>
            </a:r>
            <a:endParaRPr lang="en-US" sz="1400" dirty="0"/>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 </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30" name="Rectangle 22"/>
          <p:cNvSpPr>
            <a:spLocks noChangeArrowheads="1"/>
          </p:cNvSpPr>
          <p:nvPr/>
        </p:nvSpPr>
        <p:spPr bwMode="auto">
          <a:xfrm>
            <a:off x="6477000" y="5861050"/>
            <a:ext cx="1027113" cy="20161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Medical costs</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32" name="Rectangle 24"/>
          <p:cNvSpPr>
            <a:spLocks noChangeArrowheads="1"/>
          </p:cNvSpPr>
          <p:nvPr/>
        </p:nvSpPr>
        <p:spPr bwMode="auto">
          <a:xfrm>
            <a:off x="5791200" y="4648200"/>
            <a:ext cx="2454198"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lvl="0"/>
            <a:r>
              <a:rPr lang="en-US" sz="1800" dirty="0" smtClean="0">
                <a:solidFill>
                  <a:srgbClr val="000000"/>
                </a:solidFill>
                <a:latin typeface="Univers 45 Light" pitchFamily="34" charset="0"/>
              </a:rPr>
              <a:t>Illness</a:t>
            </a:r>
            <a:r>
              <a:rPr kumimoji="0" lang="en-US" sz="12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 </a:t>
            </a:r>
            <a:r>
              <a:rPr lang="en-US" sz="1800" dirty="0" smtClean="0">
                <a:solidFill>
                  <a:srgbClr val="000000"/>
                </a:solidFill>
                <a:latin typeface="Univers 45 Light" pitchFamily="34" charset="0"/>
              </a:rPr>
              <a:t>and absenteeism</a:t>
            </a:r>
          </a:p>
        </p:txBody>
      </p:sp>
      <p:sp>
        <p:nvSpPr>
          <p:cNvPr id="43034" name="Rectangle 26"/>
          <p:cNvSpPr>
            <a:spLocks noChangeArrowheads="1"/>
          </p:cNvSpPr>
          <p:nvPr/>
        </p:nvSpPr>
        <p:spPr bwMode="auto">
          <a:xfrm>
            <a:off x="5867400" y="2895600"/>
            <a:ext cx="2094035"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Avoidance behaviors</a:t>
            </a:r>
            <a:endParaRPr kumimoji="0" lang="en-US" sz="18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35" name="Rectangle 27"/>
          <p:cNvSpPr>
            <a:spLocks noChangeArrowheads="1"/>
          </p:cNvSpPr>
          <p:nvPr/>
        </p:nvSpPr>
        <p:spPr bwMode="auto">
          <a:xfrm>
            <a:off x="1981200" y="2362200"/>
            <a:ext cx="2743200" cy="8309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z="1800" dirty="0" smtClean="0">
                <a:solidFill>
                  <a:srgbClr val="000000"/>
                </a:solidFill>
                <a:latin typeface="Univers 45 Light" pitchFamily="34" charset="0"/>
              </a:rPr>
              <a:t>Spill-over </a:t>
            </a:r>
            <a:r>
              <a:rPr lang="en-US" sz="1800" dirty="0">
                <a:solidFill>
                  <a:srgbClr val="000000"/>
                </a:solidFill>
                <a:latin typeface="Univers 45 Light" pitchFamily="34" charset="0"/>
              </a:rPr>
              <a:t>effects in other sectors (tourism, transport,  retail, etc) </a:t>
            </a:r>
          </a:p>
        </p:txBody>
      </p:sp>
      <p:sp>
        <p:nvSpPr>
          <p:cNvPr id="43041" name="Rectangle 33"/>
          <p:cNvSpPr>
            <a:spLocks noChangeArrowheads="1"/>
          </p:cNvSpPr>
          <p:nvPr/>
        </p:nvSpPr>
        <p:spPr bwMode="auto">
          <a:xfrm>
            <a:off x="1265238" y="5927725"/>
            <a:ext cx="249238"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2" name="Rectangle 34"/>
          <p:cNvSpPr>
            <a:spLocks noChangeArrowheads="1"/>
          </p:cNvSpPr>
          <p:nvPr/>
        </p:nvSpPr>
        <p:spPr bwMode="auto">
          <a:xfrm>
            <a:off x="1193800" y="5513388"/>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10%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3" name="Rectangle 35"/>
          <p:cNvSpPr>
            <a:spLocks noChangeArrowheads="1"/>
          </p:cNvSpPr>
          <p:nvPr/>
        </p:nvSpPr>
        <p:spPr bwMode="auto">
          <a:xfrm>
            <a:off x="1193800" y="5099050"/>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20%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4" name="Rectangle 36"/>
          <p:cNvSpPr>
            <a:spLocks noChangeArrowheads="1"/>
          </p:cNvSpPr>
          <p:nvPr/>
        </p:nvSpPr>
        <p:spPr bwMode="auto">
          <a:xfrm>
            <a:off x="1193800" y="4683125"/>
            <a:ext cx="322263" cy="169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30%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5" name="Rectangle 37"/>
          <p:cNvSpPr>
            <a:spLocks noChangeArrowheads="1"/>
          </p:cNvSpPr>
          <p:nvPr/>
        </p:nvSpPr>
        <p:spPr bwMode="auto">
          <a:xfrm>
            <a:off x="1193800" y="4267200"/>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40%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6" name="Rectangle 38"/>
          <p:cNvSpPr>
            <a:spLocks noChangeArrowheads="1"/>
          </p:cNvSpPr>
          <p:nvPr/>
        </p:nvSpPr>
        <p:spPr bwMode="auto">
          <a:xfrm>
            <a:off x="1193800" y="3852863"/>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50%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7" name="Rectangle 39"/>
          <p:cNvSpPr>
            <a:spLocks noChangeArrowheads="1"/>
          </p:cNvSpPr>
          <p:nvPr/>
        </p:nvSpPr>
        <p:spPr bwMode="auto">
          <a:xfrm>
            <a:off x="1193800" y="3440113"/>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60%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8" name="Rectangle 40"/>
          <p:cNvSpPr>
            <a:spLocks noChangeArrowheads="1"/>
          </p:cNvSpPr>
          <p:nvPr/>
        </p:nvSpPr>
        <p:spPr bwMode="auto">
          <a:xfrm>
            <a:off x="1193800" y="3025775"/>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70%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49" name="Rectangle 41"/>
          <p:cNvSpPr>
            <a:spLocks noChangeArrowheads="1"/>
          </p:cNvSpPr>
          <p:nvPr/>
        </p:nvSpPr>
        <p:spPr bwMode="auto">
          <a:xfrm>
            <a:off x="1193800" y="2609850"/>
            <a:ext cx="322263" cy="16986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80%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50" name="Rectangle 42"/>
          <p:cNvSpPr>
            <a:spLocks noChangeArrowheads="1"/>
          </p:cNvSpPr>
          <p:nvPr/>
        </p:nvSpPr>
        <p:spPr bwMode="auto">
          <a:xfrm>
            <a:off x="1193800" y="2193925"/>
            <a:ext cx="322263"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90%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51" name="Rectangle 43"/>
          <p:cNvSpPr>
            <a:spLocks noChangeArrowheads="1"/>
          </p:cNvSpPr>
          <p:nvPr/>
        </p:nvSpPr>
        <p:spPr bwMode="auto">
          <a:xfrm>
            <a:off x="1122363" y="1779588"/>
            <a:ext cx="393700" cy="168275"/>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Univers 45 Light" pitchFamily="34" charset="0"/>
                <a:ea typeface="ヒラギノ角ゴ Pro W3"/>
                <a:cs typeface="Arial" pitchFamily="34" charset="0"/>
              </a:rPr>
              <a:t>100%</a:t>
            </a:r>
            <a:endParaRPr kumimoji="0" lang="en-US" sz="2400" b="0" i="0" u="none" strike="noStrike" cap="none" normalizeH="0" baseline="0" smtClean="0">
              <a:ln>
                <a:noFill/>
              </a:ln>
              <a:solidFill>
                <a:schemeClr val="tx1"/>
              </a:solidFill>
              <a:effectLst/>
              <a:latin typeface="Arial" pitchFamily="34" charset="0"/>
              <a:ea typeface="ヒラギノ角ゴ Pro W3"/>
              <a:cs typeface="Arial" pitchFamily="34" charset="0"/>
            </a:endParaRPr>
          </a:p>
        </p:txBody>
      </p:sp>
      <p:sp>
        <p:nvSpPr>
          <p:cNvPr id="43052" name="Rectangle 44"/>
          <p:cNvSpPr>
            <a:spLocks noChangeArrowheads="1"/>
          </p:cNvSpPr>
          <p:nvPr/>
        </p:nvSpPr>
        <p:spPr bwMode="auto">
          <a:xfrm rot="16200000">
            <a:off x="807324" y="4907678"/>
            <a:ext cx="1984376" cy="2462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Direct impact  </a:t>
            </a:r>
            <a:endParaRPr kumimoji="0" lang="en-US" sz="16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54" name="Rectangle 46"/>
          <p:cNvSpPr>
            <a:spLocks noChangeArrowheads="1"/>
          </p:cNvSpPr>
          <p:nvPr/>
        </p:nvSpPr>
        <p:spPr bwMode="auto">
          <a:xfrm rot="16200000">
            <a:off x="1126233" y="2988567"/>
            <a:ext cx="1563487" cy="61555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kumimoji="0" lang="en-US" sz="1600" b="1"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Indirect</a:t>
            </a:r>
            <a:r>
              <a:rPr lang="en-US" sz="1600" b="1" dirty="0" smtClean="0">
                <a:solidFill>
                  <a:srgbClr val="000000"/>
                </a:solidFill>
                <a:latin typeface="Univers 45 Light" pitchFamily="34" charset="0"/>
              </a:rPr>
              <a:t>  impact</a:t>
            </a:r>
            <a:endParaRPr lang="en-US" sz="1600" dirty="0"/>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55" name="Rectangle 47"/>
          <p:cNvSpPr>
            <a:spLocks noChangeArrowheads="1"/>
          </p:cNvSpPr>
          <p:nvPr/>
        </p:nvSpPr>
        <p:spPr bwMode="auto">
          <a:xfrm>
            <a:off x="1679575" y="3033713"/>
            <a:ext cx="65"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14" name="Rectangle 6"/>
          <p:cNvSpPr>
            <a:spLocks noChangeArrowheads="1"/>
          </p:cNvSpPr>
          <p:nvPr/>
        </p:nvSpPr>
        <p:spPr bwMode="auto">
          <a:xfrm>
            <a:off x="1916113" y="5780088"/>
            <a:ext cx="2909888" cy="219075"/>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031" name="Rectangle 23"/>
          <p:cNvSpPr>
            <a:spLocks noChangeArrowheads="1"/>
          </p:cNvSpPr>
          <p:nvPr/>
        </p:nvSpPr>
        <p:spPr bwMode="auto">
          <a:xfrm>
            <a:off x="2778125" y="5795963"/>
            <a:ext cx="1314450" cy="20320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Control measures</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56" name="Rectangle 48"/>
          <p:cNvSpPr>
            <a:spLocks noChangeArrowheads="1"/>
          </p:cNvSpPr>
          <p:nvPr/>
        </p:nvSpPr>
        <p:spPr bwMode="auto">
          <a:xfrm>
            <a:off x="2362200" y="6172200"/>
            <a:ext cx="2116138" cy="27940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Outbreak in animals</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57" name="Rectangle 49"/>
          <p:cNvSpPr>
            <a:spLocks noChangeArrowheads="1"/>
          </p:cNvSpPr>
          <p:nvPr/>
        </p:nvSpPr>
        <p:spPr bwMode="auto">
          <a:xfrm>
            <a:off x="5788025" y="6096000"/>
            <a:ext cx="2139950" cy="279400"/>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Outbreak in humans</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58" name="Rectangle 50"/>
          <p:cNvSpPr>
            <a:spLocks noChangeArrowheads="1"/>
          </p:cNvSpPr>
          <p:nvPr/>
        </p:nvSpPr>
        <p:spPr bwMode="auto">
          <a:xfrm>
            <a:off x="2643188" y="4864100"/>
            <a:ext cx="1269963" cy="184666"/>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Lower Productivity</a:t>
            </a:r>
            <a:endParaRPr kumimoji="0" lang="en-US" sz="12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61" name="Rectangle 53"/>
          <p:cNvSpPr>
            <a:spLocks noChangeArrowheads="1"/>
          </p:cNvSpPr>
          <p:nvPr/>
        </p:nvSpPr>
        <p:spPr bwMode="auto">
          <a:xfrm>
            <a:off x="2057400" y="3962400"/>
            <a:ext cx="2667000" cy="762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p>
            <a:r>
              <a:rPr lang="en-US" sz="1400" dirty="0" smtClean="0">
                <a:solidFill>
                  <a:schemeClr val="dk1"/>
                </a:solidFill>
              </a:rPr>
              <a:t>Ripple effects:</a:t>
            </a:r>
          </a:p>
          <a:p>
            <a:r>
              <a:rPr lang="en-US" sz="1400" dirty="0" smtClean="0">
                <a:solidFill>
                  <a:schemeClr val="dk1"/>
                </a:solidFill>
              </a:rPr>
              <a:t>-- Reduced demand</a:t>
            </a:r>
          </a:p>
          <a:p>
            <a:r>
              <a:rPr lang="en-US" sz="1400" dirty="0" smtClean="0">
                <a:solidFill>
                  <a:schemeClr val="dk1"/>
                </a:solidFill>
              </a:rPr>
              <a:t>-- Complementary products </a:t>
            </a:r>
            <a:endParaRPr lang="en-US" sz="1400" dirty="0">
              <a:solidFill>
                <a:schemeClr val="dk1"/>
              </a:solidFill>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62" name="Rectangle 54"/>
          <p:cNvSpPr>
            <a:spLocks noChangeArrowheads="1"/>
          </p:cNvSpPr>
          <p:nvPr/>
        </p:nvSpPr>
        <p:spPr bwMode="auto">
          <a:xfrm>
            <a:off x="2178050" y="4640263"/>
            <a:ext cx="2012950" cy="16927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Consequential  on-farm losses</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63" name="Rectangle 55"/>
          <p:cNvSpPr>
            <a:spLocks noChangeArrowheads="1"/>
          </p:cNvSpPr>
          <p:nvPr/>
        </p:nvSpPr>
        <p:spPr bwMode="auto">
          <a:xfrm>
            <a:off x="3313113" y="4640263"/>
            <a:ext cx="111125" cy="188913"/>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rgbClr val="000000"/>
                </a:solidFill>
                <a:effectLst/>
                <a:latin typeface="Univers 45 Light" pitchFamily="34" charset="0"/>
                <a:ea typeface="ヒラギノ角ゴ Pro W3"/>
                <a:cs typeface="Arial" pitchFamily="34" charset="0"/>
              </a:rPr>
              <a:t>-</a:t>
            </a:r>
            <a:endParaRPr kumimoji="0" lang="en-US" sz="2400" b="0" i="0" u="none" strike="noStrike" cap="none" normalizeH="0" baseline="0" dirty="0" smtClean="0">
              <a:ln>
                <a:noFill/>
              </a:ln>
              <a:solidFill>
                <a:schemeClr val="tx1"/>
              </a:solidFill>
              <a:effectLst/>
              <a:latin typeface="Arial" pitchFamily="34" charset="0"/>
              <a:ea typeface="ヒラギノ角ゴ Pro W3"/>
              <a:cs typeface="Arial" pitchFamily="34" charset="0"/>
            </a:endParaRPr>
          </a:p>
        </p:txBody>
      </p:sp>
      <p:sp>
        <p:nvSpPr>
          <p:cNvPr id="43065" name="Rectangle 57"/>
          <p:cNvSpPr>
            <a:spLocks noChangeArrowheads="1"/>
          </p:cNvSpPr>
          <p:nvPr/>
        </p:nvSpPr>
        <p:spPr bwMode="auto">
          <a:xfrm>
            <a:off x="6604000" y="5495925"/>
            <a:ext cx="919739" cy="276999"/>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800" dirty="0" smtClean="0">
                <a:solidFill>
                  <a:srgbClr val="000000"/>
                </a:solidFill>
                <a:latin typeface="Univers 45 Light" pitchFamily="34" charset="0"/>
              </a:rPr>
              <a:t>Mortality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05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0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30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30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0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05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0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06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0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305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306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0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303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0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30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305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30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01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2" nodeType="clickEffect">
                                  <p:stCondLst>
                                    <p:cond delay="0"/>
                                  </p:stCondLst>
                                  <p:childTnLst>
                                    <p:set>
                                      <p:cBhvr>
                                        <p:cTn id="50" dur="1" fill="hold">
                                          <p:stCondLst>
                                            <p:cond delay="0"/>
                                          </p:stCondLst>
                                        </p:cTn>
                                        <p:tgtEl>
                                          <p:spTgt spid="43035"/>
                                        </p:tgtEl>
                                        <p:attrNameLst>
                                          <p:attrName>style.visibility</p:attrName>
                                        </p:attrNameLst>
                                      </p:cBhvr>
                                      <p:to>
                                        <p:strVal val="visible"/>
                                      </p:to>
                                    </p:set>
                                  </p:childTnLst>
                                </p:cTn>
                              </p:par>
                              <p:par>
                                <p:cTn id="51" presetID="1" presetClass="entr" presetSubtype="0" fill="hold" grpId="2" nodeType="withEffect">
                                  <p:stCondLst>
                                    <p:cond delay="0"/>
                                  </p:stCondLst>
                                  <p:childTnLst>
                                    <p:set>
                                      <p:cBhvr>
                                        <p:cTn id="52" dur="1" fill="hold">
                                          <p:stCondLst>
                                            <p:cond delay="0"/>
                                          </p:stCondLst>
                                        </p:cTn>
                                        <p:tgtEl>
                                          <p:spTgt spid="43023"/>
                                        </p:tgtEl>
                                        <p:attrNameLst>
                                          <p:attrName>style.visibility</p:attrName>
                                        </p:attrNameLst>
                                      </p:cBhvr>
                                      <p:to>
                                        <p:strVal val="visible"/>
                                      </p:to>
                                    </p:set>
                                  </p:childTnLst>
                                </p:cTn>
                              </p:par>
                              <p:par>
                                <p:cTn id="53" presetID="1" presetClass="entr" presetSubtype="0" fill="hold" grpId="2" nodeType="withEffect">
                                  <p:stCondLst>
                                    <p:cond delay="0"/>
                                  </p:stCondLst>
                                  <p:childTnLst>
                                    <p:set>
                                      <p:cBhvr>
                                        <p:cTn id="54" dur="1" fill="hold">
                                          <p:stCondLst>
                                            <p:cond delay="0"/>
                                          </p:stCondLst>
                                        </p:cTn>
                                        <p:tgtEl>
                                          <p:spTgt spid="43054"/>
                                        </p:tgtEl>
                                        <p:attrNameLst>
                                          <p:attrName>style.visibility</p:attrName>
                                        </p:attrNameLst>
                                      </p:cBhvr>
                                      <p:to>
                                        <p:strVal val="visible"/>
                                      </p:to>
                                    </p:set>
                                  </p:childTnLst>
                                </p:cTn>
                              </p:par>
                              <p:par>
                                <p:cTn id="55" presetID="1" presetClass="entr" presetSubtype="0" fill="hold" grpId="1" nodeType="withEffect">
                                  <p:stCondLst>
                                    <p:cond delay="0"/>
                                  </p:stCondLst>
                                  <p:childTnLst>
                                    <p:set>
                                      <p:cBhvr>
                                        <p:cTn id="56" dur="1" fill="hold">
                                          <p:stCondLst>
                                            <p:cond delay="0"/>
                                          </p:stCondLst>
                                        </p:cTn>
                                        <p:tgtEl>
                                          <p:spTgt spid="43057"/>
                                        </p:tgtEl>
                                        <p:attrNameLst>
                                          <p:attrName>style.visibility</p:attrName>
                                        </p:attrNameLst>
                                      </p:cBhvr>
                                      <p:to>
                                        <p:strVal val="visible"/>
                                      </p:to>
                                    </p:set>
                                  </p:childTnLst>
                                </p:cTn>
                              </p:par>
                              <p:par>
                                <p:cTn id="57" presetID="1" presetClass="entr" presetSubtype="0" fill="hold" grpId="1" nodeType="withEffect">
                                  <p:stCondLst>
                                    <p:cond delay="0"/>
                                  </p:stCondLst>
                                  <p:childTnLst>
                                    <p:set>
                                      <p:cBhvr>
                                        <p:cTn id="58" dur="1" fill="hold">
                                          <p:stCondLst>
                                            <p:cond delay="0"/>
                                          </p:stCondLst>
                                        </p:cTn>
                                        <p:tgtEl>
                                          <p:spTgt spid="43030"/>
                                        </p:tgtEl>
                                        <p:attrNameLst>
                                          <p:attrName>style.visibility</p:attrName>
                                        </p:attrNameLst>
                                      </p:cBhvr>
                                      <p:to>
                                        <p:strVal val="visible"/>
                                      </p:to>
                                    </p:set>
                                  </p:childTnLst>
                                </p:cTn>
                              </p:par>
                              <p:par>
                                <p:cTn id="59" presetID="1" presetClass="entr" presetSubtype="0" fill="hold" grpId="1" nodeType="withEffect">
                                  <p:stCondLst>
                                    <p:cond delay="0"/>
                                  </p:stCondLst>
                                  <p:childTnLst>
                                    <p:set>
                                      <p:cBhvr>
                                        <p:cTn id="60" dur="1" fill="hold">
                                          <p:stCondLst>
                                            <p:cond delay="0"/>
                                          </p:stCondLst>
                                        </p:cTn>
                                        <p:tgtEl>
                                          <p:spTgt spid="4301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301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306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3" nodeType="clickEffect">
                                  <p:stCondLst>
                                    <p:cond delay="0"/>
                                  </p:stCondLst>
                                  <p:childTnLst>
                                    <p:set>
                                      <p:cBhvr>
                                        <p:cTn id="68" dur="1" fill="hold">
                                          <p:stCondLst>
                                            <p:cond delay="0"/>
                                          </p:stCondLst>
                                        </p:cTn>
                                        <p:tgtEl>
                                          <p:spTgt spid="43035"/>
                                        </p:tgtEl>
                                        <p:attrNameLst>
                                          <p:attrName>style.visibility</p:attrName>
                                        </p:attrNameLst>
                                      </p:cBhvr>
                                      <p:to>
                                        <p:strVal val="visible"/>
                                      </p:to>
                                    </p:set>
                                  </p:childTnLst>
                                </p:cTn>
                              </p:par>
                              <p:par>
                                <p:cTn id="69" presetID="1" presetClass="entr" presetSubtype="0" fill="hold" grpId="3" nodeType="withEffect">
                                  <p:stCondLst>
                                    <p:cond delay="0"/>
                                  </p:stCondLst>
                                  <p:childTnLst>
                                    <p:set>
                                      <p:cBhvr>
                                        <p:cTn id="70" dur="1" fill="hold">
                                          <p:stCondLst>
                                            <p:cond delay="0"/>
                                          </p:stCondLst>
                                        </p:cTn>
                                        <p:tgtEl>
                                          <p:spTgt spid="43023"/>
                                        </p:tgtEl>
                                        <p:attrNameLst>
                                          <p:attrName>style.visibility</p:attrName>
                                        </p:attrNameLst>
                                      </p:cBhvr>
                                      <p:to>
                                        <p:strVal val="visible"/>
                                      </p:to>
                                    </p:set>
                                  </p:childTnLst>
                                </p:cTn>
                              </p:par>
                              <p:par>
                                <p:cTn id="71" presetID="1" presetClass="entr" presetSubtype="0" fill="hold" grpId="3" nodeType="withEffect">
                                  <p:stCondLst>
                                    <p:cond delay="0"/>
                                  </p:stCondLst>
                                  <p:childTnLst>
                                    <p:set>
                                      <p:cBhvr>
                                        <p:cTn id="72" dur="1" fill="hold">
                                          <p:stCondLst>
                                            <p:cond delay="0"/>
                                          </p:stCondLst>
                                        </p:cTn>
                                        <p:tgtEl>
                                          <p:spTgt spid="43054"/>
                                        </p:tgtEl>
                                        <p:attrNameLst>
                                          <p:attrName>style.visibility</p:attrName>
                                        </p:attrNameLst>
                                      </p:cBhvr>
                                      <p:to>
                                        <p:strVal val="visible"/>
                                      </p:to>
                                    </p:set>
                                  </p:childTnLst>
                                </p:cTn>
                              </p:par>
                              <p:par>
                                <p:cTn id="73" presetID="1" presetClass="entr" presetSubtype="0" fill="hold" grpId="2" nodeType="withEffect">
                                  <p:stCondLst>
                                    <p:cond delay="0"/>
                                  </p:stCondLst>
                                  <p:childTnLst>
                                    <p:set>
                                      <p:cBhvr>
                                        <p:cTn id="74" dur="1" fill="hold">
                                          <p:stCondLst>
                                            <p:cond delay="0"/>
                                          </p:stCondLst>
                                        </p:cTn>
                                        <p:tgtEl>
                                          <p:spTgt spid="43057"/>
                                        </p:tgtEl>
                                        <p:attrNameLst>
                                          <p:attrName>style.visibility</p:attrName>
                                        </p:attrNameLst>
                                      </p:cBhvr>
                                      <p:to>
                                        <p:strVal val="visible"/>
                                      </p:to>
                                    </p:set>
                                  </p:childTnLst>
                                </p:cTn>
                              </p:par>
                              <p:par>
                                <p:cTn id="75" presetID="1" presetClass="entr" presetSubtype="0" fill="hold" grpId="2" nodeType="withEffect">
                                  <p:stCondLst>
                                    <p:cond delay="0"/>
                                  </p:stCondLst>
                                  <p:childTnLst>
                                    <p:set>
                                      <p:cBhvr>
                                        <p:cTn id="76" dur="1" fill="hold">
                                          <p:stCondLst>
                                            <p:cond delay="0"/>
                                          </p:stCondLst>
                                        </p:cTn>
                                        <p:tgtEl>
                                          <p:spTgt spid="43030"/>
                                        </p:tgtEl>
                                        <p:attrNameLst>
                                          <p:attrName>style.visibility</p:attrName>
                                        </p:attrNameLst>
                                      </p:cBhvr>
                                      <p:to>
                                        <p:strVal val="visible"/>
                                      </p:to>
                                    </p:set>
                                  </p:childTnLst>
                                </p:cTn>
                              </p:par>
                              <p:par>
                                <p:cTn id="77" presetID="1" presetClass="entr" presetSubtype="0" fill="hold" grpId="2" nodeType="withEffect">
                                  <p:stCondLst>
                                    <p:cond delay="0"/>
                                  </p:stCondLst>
                                  <p:childTnLst>
                                    <p:set>
                                      <p:cBhvr>
                                        <p:cTn id="78" dur="1" fill="hold">
                                          <p:stCondLst>
                                            <p:cond delay="0"/>
                                          </p:stCondLst>
                                        </p:cTn>
                                        <p:tgtEl>
                                          <p:spTgt spid="43015"/>
                                        </p:tgtEl>
                                        <p:attrNameLst>
                                          <p:attrName>style.visibility</p:attrName>
                                        </p:attrNameLst>
                                      </p:cBhvr>
                                      <p:to>
                                        <p:strVal val="visible"/>
                                      </p:to>
                                    </p:set>
                                  </p:childTnLst>
                                </p:cTn>
                              </p:par>
                              <p:par>
                                <p:cTn id="79" presetID="1" presetClass="entr" presetSubtype="0" fill="hold" grpId="1" nodeType="withEffect">
                                  <p:stCondLst>
                                    <p:cond delay="0"/>
                                  </p:stCondLst>
                                  <p:childTnLst>
                                    <p:set>
                                      <p:cBhvr>
                                        <p:cTn id="80" dur="1" fill="hold">
                                          <p:stCondLst>
                                            <p:cond delay="0"/>
                                          </p:stCondLst>
                                        </p:cTn>
                                        <p:tgtEl>
                                          <p:spTgt spid="43017"/>
                                        </p:tgtEl>
                                        <p:attrNameLst>
                                          <p:attrName>style.visibility</p:attrName>
                                        </p:attrNameLst>
                                      </p:cBhvr>
                                      <p:to>
                                        <p:strVal val="visible"/>
                                      </p:to>
                                    </p:set>
                                  </p:childTnLst>
                                </p:cTn>
                              </p:par>
                              <p:par>
                                <p:cTn id="81" presetID="1" presetClass="entr" presetSubtype="0" fill="hold" grpId="1" nodeType="withEffect">
                                  <p:stCondLst>
                                    <p:cond delay="0"/>
                                  </p:stCondLst>
                                  <p:childTnLst>
                                    <p:set>
                                      <p:cBhvr>
                                        <p:cTn id="82" dur="1" fill="hold">
                                          <p:stCondLst>
                                            <p:cond delay="0"/>
                                          </p:stCondLst>
                                        </p:cTn>
                                        <p:tgtEl>
                                          <p:spTgt spid="4306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3032"/>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301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4" nodeType="clickEffect">
                                  <p:stCondLst>
                                    <p:cond delay="0"/>
                                  </p:stCondLst>
                                  <p:childTnLst>
                                    <p:set>
                                      <p:cBhvr>
                                        <p:cTn id="90" dur="1" fill="hold">
                                          <p:stCondLst>
                                            <p:cond delay="0"/>
                                          </p:stCondLst>
                                        </p:cTn>
                                        <p:tgtEl>
                                          <p:spTgt spid="43035"/>
                                        </p:tgtEl>
                                        <p:attrNameLst>
                                          <p:attrName>style.visibility</p:attrName>
                                        </p:attrNameLst>
                                      </p:cBhvr>
                                      <p:to>
                                        <p:strVal val="visible"/>
                                      </p:to>
                                    </p:set>
                                  </p:childTnLst>
                                </p:cTn>
                              </p:par>
                              <p:par>
                                <p:cTn id="91" presetID="1" presetClass="entr" presetSubtype="0" fill="hold" grpId="4" nodeType="withEffect">
                                  <p:stCondLst>
                                    <p:cond delay="0"/>
                                  </p:stCondLst>
                                  <p:childTnLst>
                                    <p:set>
                                      <p:cBhvr>
                                        <p:cTn id="92" dur="1" fill="hold">
                                          <p:stCondLst>
                                            <p:cond delay="0"/>
                                          </p:stCondLst>
                                        </p:cTn>
                                        <p:tgtEl>
                                          <p:spTgt spid="43023"/>
                                        </p:tgtEl>
                                        <p:attrNameLst>
                                          <p:attrName>style.visibility</p:attrName>
                                        </p:attrNameLst>
                                      </p:cBhvr>
                                      <p:to>
                                        <p:strVal val="visible"/>
                                      </p:to>
                                    </p:set>
                                  </p:childTnLst>
                                </p:cTn>
                              </p:par>
                              <p:par>
                                <p:cTn id="93" presetID="1" presetClass="entr" presetSubtype="0" fill="hold" grpId="4" nodeType="withEffect">
                                  <p:stCondLst>
                                    <p:cond delay="0"/>
                                  </p:stCondLst>
                                  <p:childTnLst>
                                    <p:set>
                                      <p:cBhvr>
                                        <p:cTn id="94" dur="1" fill="hold">
                                          <p:stCondLst>
                                            <p:cond delay="0"/>
                                          </p:stCondLst>
                                        </p:cTn>
                                        <p:tgtEl>
                                          <p:spTgt spid="43054"/>
                                        </p:tgtEl>
                                        <p:attrNameLst>
                                          <p:attrName>style.visibility</p:attrName>
                                        </p:attrNameLst>
                                      </p:cBhvr>
                                      <p:to>
                                        <p:strVal val="visible"/>
                                      </p:to>
                                    </p:set>
                                  </p:childTnLst>
                                </p:cTn>
                              </p:par>
                              <p:par>
                                <p:cTn id="95" presetID="1" presetClass="entr" presetSubtype="0" fill="hold" grpId="3" nodeType="withEffect">
                                  <p:stCondLst>
                                    <p:cond delay="0"/>
                                  </p:stCondLst>
                                  <p:childTnLst>
                                    <p:set>
                                      <p:cBhvr>
                                        <p:cTn id="96" dur="1" fill="hold">
                                          <p:stCondLst>
                                            <p:cond delay="0"/>
                                          </p:stCondLst>
                                        </p:cTn>
                                        <p:tgtEl>
                                          <p:spTgt spid="43057"/>
                                        </p:tgtEl>
                                        <p:attrNameLst>
                                          <p:attrName>style.visibility</p:attrName>
                                        </p:attrNameLst>
                                      </p:cBhvr>
                                      <p:to>
                                        <p:strVal val="visible"/>
                                      </p:to>
                                    </p:set>
                                  </p:childTnLst>
                                </p:cTn>
                              </p:par>
                              <p:par>
                                <p:cTn id="97" presetID="1" presetClass="entr" presetSubtype="0" fill="hold" grpId="3" nodeType="withEffect">
                                  <p:stCondLst>
                                    <p:cond delay="0"/>
                                  </p:stCondLst>
                                  <p:childTnLst>
                                    <p:set>
                                      <p:cBhvr>
                                        <p:cTn id="98" dur="1" fill="hold">
                                          <p:stCondLst>
                                            <p:cond delay="0"/>
                                          </p:stCondLst>
                                        </p:cTn>
                                        <p:tgtEl>
                                          <p:spTgt spid="43030"/>
                                        </p:tgtEl>
                                        <p:attrNameLst>
                                          <p:attrName>style.visibility</p:attrName>
                                        </p:attrNameLst>
                                      </p:cBhvr>
                                      <p:to>
                                        <p:strVal val="visible"/>
                                      </p:to>
                                    </p:set>
                                  </p:childTnLst>
                                </p:cTn>
                              </p:par>
                              <p:par>
                                <p:cTn id="99" presetID="1" presetClass="entr" presetSubtype="0" fill="hold" grpId="3" nodeType="withEffect">
                                  <p:stCondLst>
                                    <p:cond delay="0"/>
                                  </p:stCondLst>
                                  <p:childTnLst>
                                    <p:set>
                                      <p:cBhvr>
                                        <p:cTn id="100" dur="1" fill="hold">
                                          <p:stCondLst>
                                            <p:cond delay="0"/>
                                          </p:stCondLst>
                                        </p:cTn>
                                        <p:tgtEl>
                                          <p:spTgt spid="43015"/>
                                        </p:tgtEl>
                                        <p:attrNameLst>
                                          <p:attrName>style.visibility</p:attrName>
                                        </p:attrNameLst>
                                      </p:cBhvr>
                                      <p:to>
                                        <p:strVal val="visible"/>
                                      </p:to>
                                    </p:set>
                                  </p:childTnLst>
                                </p:cTn>
                              </p:par>
                              <p:par>
                                <p:cTn id="101" presetID="1" presetClass="entr" presetSubtype="0" fill="hold" grpId="2" nodeType="withEffect">
                                  <p:stCondLst>
                                    <p:cond delay="0"/>
                                  </p:stCondLst>
                                  <p:childTnLst>
                                    <p:set>
                                      <p:cBhvr>
                                        <p:cTn id="102" dur="1" fill="hold">
                                          <p:stCondLst>
                                            <p:cond delay="0"/>
                                          </p:stCondLst>
                                        </p:cTn>
                                        <p:tgtEl>
                                          <p:spTgt spid="43017"/>
                                        </p:tgtEl>
                                        <p:attrNameLst>
                                          <p:attrName>style.visibility</p:attrName>
                                        </p:attrNameLst>
                                      </p:cBhvr>
                                      <p:to>
                                        <p:strVal val="visible"/>
                                      </p:to>
                                    </p:set>
                                  </p:childTnLst>
                                </p:cTn>
                              </p:par>
                              <p:par>
                                <p:cTn id="103" presetID="1" presetClass="entr" presetSubtype="0" fill="hold" grpId="2" nodeType="withEffect">
                                  <p:stCondLst>
                                    <p:cond delay="0"/>
                                  </p:stCondLst>
                                  <p:childTnLst>
                                    <p:set>
                                      <p:cBhvr>
                                        <p:cTn id="104" dur="1" fill="hold">
                                          <p:stCondLst>
                                            <p:cond delay="0"/>
                                          </p:stCondLst>
                                        </p:cTn>
                                        <p:tgtEl>
                                          <p:spTgt spid="43065"/>
                                        </p:tgtEl>
                                        <p:attrNameLst>
                                          <p:attrName>style.visibility</p:attrName>
                                        </p:attrNameLst>
                                      </p:cBhvr>
                                      <p:to>
                                        <p:strVal val="visible"/>
                                      </p:to>
                                    </p:set>
                                  </p:childTnLst>
                                </p:cTn>
                              </p:par>
                              <p:par>
                                <p:cTn id="105" presetID="1" presetClass="entr" presetSubtype="0" fill="hold" grpId="1" nodeType="withEffect">
                                  <p:stCondLst>
                                    <p:cond delay="0"/>
                                  </p:stCondLst>
                                  <p:childTnLst>
                                    <p:set>
                                      <p:cBhvr>
                                        <p:cTn id="106" dur="1" fill="hold">
                                          <p:stCondLst>
                                            <p:cond delay="0"/>
                                          </p:stCondLst>
                                        </p:cTn>
                                        <p:tgtEl>
                                          <p:spTgt spid="43032"/>
                                        </p:tgtEl>
                                        <p:attrNameLst>
                                          <p:attrName>style.visibility</p:attrName>
                                        </p:attrNameLst>
                                      </p:cBhvr>
                                      <p:to>
                                        <p:strVal val="visible"/>
                                      </p:to>
                                    </p:set>
                                  </p:childTnLst>
                                </p:cTn>
                              </p:par>
                              <p:par>
                                <p:cTn id="107" presetID="1" presetClass="entr" presetSubtype="0" fill="hold" grpId="1" nodeType="withEffect">
                                  <p:stCondLst>
                                    <p:cond delay="0"/>
                                  </p:stCondLst>
                                  <p:childTnLst>
                                    <p:set>
                                      <p:cBhvr>
                                        <p:cTn id="108" dur="1" fill="hold">
                                          <p:stCondLst>
                                            <p:cond delay="0"/>
                                          </p:stCondLst>
                                        </p:cTn>
                                        <p:tgtEl>
                                          <p:spTgt spid="43019"/>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4303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30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3" grpId="0" animBg="1"/>
      <p:bldP spid="43023" grpId="2" animBg="1"/>
      <p:bldP spid="43023" grpId="3" animBg="1"/>
      <p:bldP spid="43023" grpId="4" animBg="1"/>
      <p:bldP spid="43015" grpId="0" animBg="1"/>
      <p:bldP spid="43015" grpId="1" animBg="1"/>
      <p:bldP spid="43015" grpId="2" animBg="1"/>
      <p:bldP spid="43015" grpId="3" animBg="1"/>
      <p:bldP spid="43016" grpId="0" animBg="1"/>
      <p:bldP spid="43017" grpId="0" animBg="1"/>
      <p:bldP spid="43017" grpId="1" animBg="1"/>
      <p:bldP spid="43017" grpId="2" animBg="1"/>
      <p:bldP spid="43018" grpId="0" animBg="1"/>
      <p:bldP spid="43019" grpId="0" animBg="1"/>
      <p:bldP spid="43019" grpId="1" animBg="1"/>
      <p:bldP spid="43020" grpId="0" animBg="1"/>
      <p:bldP spid="43021" grpId="0" animBg="1"/>
      <p:bldP spid="43022" grpId="0" animBg="1"/>
      <p:bldP spid="43028" grpId="0"/>
      <p:bldP spid="43030" grpId="0"/>
      <p:bldP spid="43030" grpId="1"/>
      <p:bldP spid="43030" grpId="2"/>
      <p:bldP spid="43030" grpId="3"/>
      <p:bldP spid="43032" grpId="0"/>
      <p:bldP spid="43032" grpId="1"/>
      <p:bldP spid="43034" grpId="0"/>
      <p:bldP spid="43035" grpId="0"/>
      <p:bldP spid="43035" grpId="2"/>
      <p:bldP spid="43035" grpId="3"/>
      <p:bldP spid="43035" grpId="4"/>
      <p:bldP spid="43052" grpId="0"/>
      <p:bldP spid="43054" grpId="0"/>
      <p:bldP spid="43054" grpId="2"/>
      <p:bldP spid="43054" grpId="3"/>
      <p:bldP spid="43054" grpId="4"/>
      <p:bldP spid="43014" grpId="0" animBg="1"/>
      <p:bldP spid="43031" grpId="0"/>
      <p:bldP spid="43056" grpId="0"/>
      <p:bldP spid="43057" grpId="0"/>
      <p:bldP spid="43057" grpId="1"/>
      <p:bldP spid="43057" grpId="2"/>
      <p:bldP spid="43057" grpId="3"/>
      <p:bldP spid="43058" grpId="0"/>
      <p:bldP spid="43061" grpId="0"/>
      <p:bldP spid="43062" grpId="0"/>
      <p:bldP spid="43065" grpId="0"/>
      <p:bldP spid="43065" grpId="1"/>
      <p:bldP spid="43065" grpId="2"/>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EBDB"/>
        </a:solidFill>
        <a:effectLst/>
      </p:bgPr>
    </p:bg>
    <p:spTree>
      <p:nvGrpSpPr>
        <p:cNvPr id="1" name=""/>
        <p:cNvGrpSpPr/>
        <p:nvPr/>
      </p:nvGrpSpPr>
      <p:grpSpPr>
        <a:xfrm>
          <a:off x="0" y="0"/>
          <a:ext cx="0" cy="0"/>
          <a:chOff x="0" y="0"/>
          <a:chExt cx="0" cy="0"/>
        </a:xfrm>
      </p:grpSpPr>
      <p:sp>
        <p:nvSpPr>
          <p:cNvPr id="15362" name="Slide Number Placeholder 1"/>
          <p:cNvSpPr>
            <a:spLocks noGrp="1"/>
          </p:cNvSpPr>
          <p:nvPr>
            <p:ph type="sldNum" sz="quarter" idx="12"/>
          </p:nvPr>
        </p:nvSpPr>
        <p:spPr>
          <a:noFill/>
        </p:spPr>
        <p:txBody>
          <a:bodyPr/>
          <a:lstStyle/>
          <a:p>
            <a:fld id="{CABF59C8-871E-437F-B809-ED6A2F2B883B}" type="slidenum">
              <a:rPr lang="en-US" smtClean="0">
                <a:ea typeface="Osaka"/>
              </a:rPr>
              <a:pPr/>
              <a:t>7</a:t>
            </a:fld>
            <a:endParaRPr lang="en-US" smtClean="0">
              <a:ea typeface="Osaka"/>
            </a:endParaRPr>
          </a:p>
        </p:txBody>
      </p:sp>
      <p:graphicFrame>
        <p:nvGraphicFramePr>
          <p:cNvPr id="3" name="Chart 2"/>
          <p:cNvGraphicFramePr>
            <a:graphicFrameLocks/>
          </p:cNvGraphicFramePr>
          <p:nvPr/>
        </p:nvGraphicFramePr>
        <p:xfrm>
          <a:off x="614362" y="886777"/>
          <a:ext cx="7915275" cy="508444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Box 3"/>
          <p:cNvSpPr txBox="1"/>
          <p:nvPr/>
        </p:nvSpPr>
        <p:spPr>
          <a:xfrm>
            <a:off x="1143000" y="304800"/>
            <a:ext cx="6858000" cy="461665"/>
          </a:xfrm>
          <a:prstGeom prst="rect">
            <a:avLst/>
          </a:prstGeom>
          <a:noFill/>
        </p:spPr>
        <p:txBody>
          <a:bodyPr wrap="square" rtlCol="0">
            <a:spAutoFit/>
          </a:bodyPr>
          <a:lstStyle/>
          <a:p>
            <a:r>
              <a:rPr lang="en-US" dirty="0" smtClean="0">
                <a:solidFill>
                  <a:srgbClr val="5B8728"/>
                </a:solidFill>
              </a:rPr>
              <a:t>Costs of selected </a:t>
            </a:r>
            <a:r>
              <a:rPr lang="en-US" dirty="0" err="1" smtClean="0">
                <a:solidFill>
                  <a:srgbClr val="5B8728"/>
                </a:solidFill>
              </a:rPr>
              <a:t>zoonotic</a:t>
            </a:r>
            <a:r>
              <a:rPr lang="en-US" dirty="0" smtClean="0">
                <a:solidFill>
                  <a:srgbClr val="5B8728"/>
                </a:solidFill>
              </a:rPr>
              <a:t> disease outbreaks</a:t>
            </a:r>
            <a:endParaRPr lang="en-US" dirty="0">
              <a:solidFill>
                <a:srgbClr val="5B8728"/>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7412" name="Slide Number Placeholder 3"/>
          <p:cNvSpPr>
            <a:spLocks noGrp="1"/>
          </p:cNvSpPr>
          <p:nvPr>
            <p:ph type="sldNum" sz="quarter" idx="12"/>
          </p:nvPr>
        </p:nvSpPr>
        <p:spPr>
          <a:noFill/>
        </p:spPr>
        <p:txBody>
          <a:bodyPr/>
          <a:lstStyle/>
          <a:p>
            <a:fld id="{7CA169F4-6CD8-4D03-878B-EC681B42A98D}" type="slidenum">
              <a:rPr lang="en-US" smtClean="0">
                <a:ea typeface="Osaka"/>
              </a:rPr>
              <a:pPr/>
              <a:t>8</a:t>
            </a:fld>
            <a:endParaRPr lang="en-US" smtClean="0">
              <a:ea typeface="Osaka"/>
            </a:endParaRPr>
          </a:p>
        </p:txBody>
      </p:sp>
      <p:sp>
        <p:nvSpPr>
          <p:cNvPr id="17410" name="Title 1"/>
          <p:cNvSpPr>
            <a:spLocks noGrp="1"/>
          </p:cNvSpPr>
          <p:nvPr>
            <p:ph type="title" idx="4294967295"/>
          </p:nvPr>
        </p:nvSpPr>
        <p:spPr>
          <a:xfrm>
            <a:off x="0" y="228600"/>
            <a:ext cx="7772400" cy="1143000"/>
          </a:xfrm>
        </p:spPr>
        <p:txBody>
          <a:bodyPr/>
          <a:lstStyle/>
          <a:p>
            <a:r>
              <a:rPr lang="en-US" dirty="0" smtClean="0"/>
              <a:t>Example of “indirect</a:t>
            </a:r>
            <a:r>
              <a:rPr lang="en-US" dirty="0" smtClean="0"/>
              <a:t>” economic costs: Tourist arrivals in China and Thailand</a:t>
            </a:r>
          </a:p>
        </p:txBody>
      </p:sp>
      <p:pic>
        <p:nvPicPr>
          <p:cNvPr id="17411" name="Picture 2"/>
          <p:cNvPicPr>
            <a:picLocks noChangeAspect="1" noChangeArrowheads="1"/>
          </p:cNvPicPr>
          <p:nvPr/>
        </p:nvPicPr>
        <p:blipFill>
          <a:blip r:embed="rId4"/>
          <a:srcRect/>
          <a:stretch>
            <a:fillRect/>
          </a:stretch>
        </p:blipFill>
        <p:spPr bwMode="auto">
          <a:xfrm>
            <a:off x="685800" y="1447800"/>
            <a:ext cx="7772400" cy="5086350"/>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9600" y="0"/>
            <a:ext cx="7772400" cy="1219200"/>
          </a:xfrm>
        </p:spPr>
        <p:txBody>
          <a:bodyPr/>
          <a:lstStyle/>
          <a:p>
            <a:pPr algn="ctr"/>
            <a:r>
              <a:rPr lang="en-US" sz="2800" dirty="0" smtClean="0"/>
              <a:t>Adding it up:  costs of </a:t>
            </a:r>
            <a:r>
              <a:rPr lang="en-US" sz="2800" dirty="0" err="1" smtClean="0"/>
              <a:t>zoonotic</a:t>
            </a:r>
            <a:r>
              <a:rPr lang="en-US" sz="2800" dirty="0" smtClean="0"/>
              <a:t> diseases </a:t>
            </a:r>
            <a:br>
              <a:rPr lang="en-US" sz="2800" dirty="0" smtClean="0"/>
            </a:br>
            <a:r>
              <a:rPr lang="en-US" sz="2800" dirty="0" smtClean="0"/>
              <a:t>(select outbreaks, US$ billion)</a:t>
            </a:r>
          </a:p>
        </p:txBody>
      </p:sp>
      <p:graphicFrame>
        <p:nvGraphicFramePr>
          <p:cNvPr id="4" name="Content Placeholder 3"/>
          <p:cNvGraphicFramePr>
            <a:graphicFrameLocks noGrp="1"/>
          </p:cNvGraphicFramePr>
          <p:nvPr>
            <p:ph idx="1"/>
          </p:nvPr>
        </p:nvGraphicFramePr>
        <p:xfrm>
          <a:off x="152401" y="1219201"/>
          <a:ext cx="8839200" cy="3951481"/>
        </p:xfrm>
        <a:graphic>
          <a:graphicData uri="http://schemas.openxmlformats.org/drawingml/2006/table">
            <a:tbl>
              <a:tblPr/>
              <a:tblGrid>
                <a:gridCol w="2972475"/>
                <a:gridCol w="1405272"/>
                <a:gridCol w="2480252"/>
                <a:gridCol w="1981201"/>
              </a:tblGrid>
              <a:tr h="651151">
                <a:tc>
                  <a:txBody>
                    <a:bodyPr/>
                    <a:lstStyle/>
                    <a:p>
                      <a:pPr marL="0" marR="0" lvl="0" indent="0" algn="l" defTabSz="457200" rtl="0" eaLnBrk="1" fontAlgn="b"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Calibri" pitchFamily="34" charset="0"/>
                        <a:ea typeface="Osaka" pitchFamily="-111" charset="-128"/>
                      </a:endParaRP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Osaka" pitchFamily="-111" charset="-128"/>
                        </a:rPr>
                        <a:t>Period</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Calibri" pitchFamily="34" charset="0"/>
                          <a:ea typeface="Osaka" pitchFamily="-111" charset="-128"/>
                        </a:rPr>
                        <a:t>Costs (conservative estimates)</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ea typeface="Osaka" pitchFamily="-111" charset="-128"/>
                        </a:rPr>
                        <a:t>Annual</a:t>
                      </a:r>
                    </a:p>
                    <a:p>
                      <a:pPr marL="0" marR="0" lvl="0" indent="0" algn="ctr" defTabSz="457200" rtl="0" eaLnBrk="1" fontAlgn="b"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Calibri" pitchFamily="34" charset="0"/>
                          <a:ea typeface="Osaka" pitchFamily="-111" charset="-128"/>
                        </a:rPr>
                        <a:t> average</a:t>
                      </a:r>
                    </a:p>
                  </a:txBody>
                  <a:tcPr marL="0" marR="0" marT="0"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1634848">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0000"/>
                          </a:solidFill>
                          <a:effectLst/>
                          <a:latin typeface="Calibri" pitchFamily="34" charset="0"/>
                          <a:ea typeface="Osaka" pitchFamily="-111" charset="-128"/>
                        </a:rPr>
                        <a:t>6 outbreaks other than</a:t>
                      </a:r>
                      <a:r>
                        <a:rPr kumimoji="0" lang="en-US" sz="2000" b="0" i="0" u="none" strike="noStrike" kern="1200" cap="none" normalizeH="0" baseline="0" dirty="0" smtClean="0">
                          <a:ln>
                            <a:noFill/>
                          </a:ln>
                          <a:solidFill>
                            <a:srgbClr val="000000"/>
                          </a:solidFill>
                          <a:effectLst/>
                          <a:latin typeface="Calibri" pitchFamily="34" charset="0"/>
                          <a:ea typeface="Osaka" pitchFamily="-111" charset="-128"/>
                          <a:cs typeface="+mn-cs"/>
                        </a:rPr>
                        <a:t> SARS </a:t>
                      </a:r>
                      <a:endParaRPr kumimoji="0" lang="en-US" sz="2000" b="0" i="0" u="none" strike="noStrike" cap="none" normalizeH="0" baseline="0" dirty="0" smtClean="0">
                        <a:ln>
                          <a:noFill/>
                        </a:ln>
                        <a:solidFill>
                          <a:srgbClr val="000000"/>
                        </a:solidFill>
                        <a:effectLst/>
                        <a:latin typeface="Calibri" pitchFamily="34" charset="0"/>
                        <a:ea typeface="Osaka" pitchFamily="-111" charset="-128"/>
                      </a:endParaRPr>
                    </a:p>
                    <a:p>
                      <a:pPr marL="0" marR="0" lvl="0" indent="0" algn="l" defTabSz="4572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Osaka" pitchFamily="-111" charset="-128"/>
                        </a:rPr>
                        <a:t>-</a:t>
                      </a:r>
                      <a:r>
                        <a:rPr kumimoji="0" lang="en-US" sz="1200" b="0" i="0" u="none" strike="noStrike" cap="none" normalizeH="0" baseline="0" dirty="0" err="1" smtClean="0">
                          <a:ln>
                            <a:noFill/>
                          </a:ln>
                          <a:solidFill>
                            <a:srgbClr val="000000"/>
                          </a:solidFill>
                          <a:effectLst/>
                          <a:latin typeface="Calibri" pitchFamily="34" charset="0"/>
                          <a:ea typeface="Osaka" pitchFamily="-111" charset="-128"/>
                        </a:rPr>
                        <a:t>Nipah</a:t>
                      </a:r>
                      <a:r>
                        <a:rPr kumimoji="0" lang="en-US" sz="1200" b="0" i="0" u="none" strike="noStrike" cap="none" normalizeH="0" baseline="0" dirty="0" smtClean="0">
                          <a:ln>
                            <a:noFill/>
                          </a:ln>
                          <a:solidFill>
                            <a:srgbClr val="000000"/>
                          </a:solidFill>
                          <a:effectLst/>
                          <a:latin typeface="Calibri" pitchFamily="34" charset="0"/>
                          <a:ea typeface="Osaka" pitchFamily="-111" charset="-128"/>
                        </a:rPr>
                        <a:t> virus (Malaysia), </a:t>
                      </a:r>
                    </a:p>
                    <a:p>
                      <a:pPr marL="0" marR="0" lvl="0" indent="0" algn="l" defTabSz="4572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Osaka" pitchFamily="-111" charset="-128"/>
                        </a:rPr>
                        <a:t>-West Nile fever (USA), </a:t>
                      </a:r>
                    </a:p>
                    <a:p>
                      <a:pPr marL="0" marR="0" lvl="0" indent="0" algn="l" defTabSz="4572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Osaka" pitchFamily="-111" charset="-128"/>
                        </a:rPr>
                        <a:t>-HPAI (Asia, Europe), </a:t>
                      </a:r>
                    </a:p>
                    <a:p>
                      <a:pPr marL="0" marR="0" lvl="0" indent="0" algn="l" defTabSz="4572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Osaka" pitchFamily="-111" charset="-128"/>
                        </a:rPr>
                        <a:t>-BSE (US), </a:t>
                      </a:r>
                    </a:p>
                    <a:p>
                      <a:pPr marL="0" marR="0" lvl="0" indent="0" algn="l" defTabSz="4572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Osaka" pitchFamily="-111" charset="-128"/>
                        </a:rPr>
                        <a:t>-Rift Valley Fever (Tanzania, Kenya, Somalia)</a:t>
                      </a:r>
                    </a:p>
                    <a:p>
                      <a:pPr marL="0" marR="0" lvl="0" indent="0" algn="l" defTabSz="4572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ea typeface="Osaka" pitchFamily="-111" charset="-128"/>
                        </a:rPr>
                        <a:t>- BSE (UK) costs in 1997-09 only</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34" charset="0"/>
                          <a:ea typeface="Osaka" pitchFamily="-111" charset="-128"/>
                        </a:rPr>
                        <a:t>1998-2009</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34" charset="0"/>
                          <a:ea typeface="Osaka" pitchFamily="-111" charset="-128"/>
                        </a:rPr>
                        <a:t>38.7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DCE1"/>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34" charset="0"/>
                        <a:ea typeface="Osaka" pitchFamily="-111"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r h="346691">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34" charset="0"/>
                          <a:ea typeface="Osaka" pitchFamily="-111" charset="-128"/>
                        </a:rPr>
                        <a:t>SARS</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E8EEF1"/>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34" charset="0"/>
                          <a:ea typeface="Osaka" pitchFamily="-111" charset="-128"/>
                        </a:rPr>
                        <a:t>2002-2004</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E8EEF1"/>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Calibri" pitchFamily="34" charset="0"/>
                          <a:ea typeface="Osaka" pitchFamily="-111" charset="-128"/>
                        </a:rPr>
                        <a:t>41.5</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E8EEF1"/>
                    </a:solidFill>
                  </a:tcPr>
                </a:tc>
                <a:tc>
                  <a:txBody>
                    <a:bodyPr/>
                    <a:lstStyle/>
                    <a:p>
                      <a:pPr marL="0" marR="0" lvl="0" indent="0" algn="ctr" defTabSz="4572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Calibri" pitchFamily="34" charset="0"/>
                        <a:ea typeface="Osaka" pitchFamily="-111" charset="-128"/>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r>
              <a:tr h="1299722">
                <a:tc>
                  <a:txBody>
                    <a:bodyPr/>
                    <a:lstStyle/>
                    <a:p>
                      <a:pPr marL="0" marR="0" lvl="0" indent="0" algn="l" defTabSz="4572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ea typeface="Osaka" pitchFamily="-111" charset="-128"/>
                          <a:cs typeface="Arial" pitchFamily="34" charset="0"/>
                        </a:rPr>
                        <a:t>Total in 12 year period (1998-2009)</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ED46C"/>
                    </a:solidFill>
                  </a:tcPr>
                </a:tc>
                <a:tc>
                  <a:txBody>
                    <a:bodyPr/>
                    <a:lstStyle/>
                    <a:p>
                      <a:pPr marL="0" marR="0" lvl="0" indent="0" algn="l" defTabSz="457200" rtl="0" eaLnBrk="1" fontAlgn="b"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rgbClr val="000000"/>
                        </a:solidFill>
                        <a:effectLst/>
                        <a:latin typeface="Arial" pitchFamily="34" charset="0"/>
                        <a:ea typeface="Osaka" pitchFamily="-111" charset="-128"/>
                        <a:cs typeface="Arial" pitchFamily="34"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ED46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ea typeface="Osaka" pitchFamily="-111" charset="-128"/>
                          <a:cs typeface="Arial" pitchFamily="34" charset="0"/>
                        </a:rPr>
                        <a:t>80.2</a:t>
                      </a:r>
                    </a:p>
                    <a:p>
                      <a:pPr marL="0" marR="0" lvl="0" indent="0" algn="ctr" defTabSz="914400" rtl="0" eaLnBrk="1" fontAlgn="b"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rgbClr val="000000"/>
                        </a:solidFill>
                        <a:effectLst/>
                        <a:latin typeface="Arial" pitchFamily="34" charset="0"/>
                        <a:ea typeface="Osaka" pitchFamily="-111" charset="-128"/>
                        <a:cs typeface="Arial" pitchFamily="34" charset="0"/>
                      </a:endParaRP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ED46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000000"/>
                          </a:solidFill>
                          <a:effectLst/>
                          <a:latin typeface="Arial" pitchFamily="34" charset="0"/>
                          <a:ea typeface="Osaka" pitchFamily="-111" charset="-128"/>
                          <a:cs typeface="Arial" pitchFamily="34" charset="0"/>
                        </a:rPr>
                        <a:t>6.7</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1">
                        <a:lumMod val="20000"/>
                        <a:lumOff val="80000"/>
                      </a:schemeClr>
                    </a:solidFill>
                  </a:tcPr>
                </a:tc>
              </a:tr>
            </a:tbl>
          </a:graphicData>
        </a:graphic>
      </p:graphicFrame>
      <p:sp>
        <p:nvSpPr>
          <p:cNvPr id="16419" name="Slide Number Placeholder 4"/>
          <p:cNvSpPr>
            <a:spLocks noGrp="1"/>
          </p:cNvSpPr>
          <p:nvPr>
            <p:ph type="sldNum" sz="quarter" idx="12"/>
          </p:nvPr>
        </p:nvSpPr>
        <p:spPr>
          <a:noFill/>
        </p:spPr>
        <p:txBody>
          <a:bodyPr/>
          <a:lstStyle/>
          <a:p>
            <a:fld id="{FCF17DD8-FBFB-4D69-8BA0-650F6FCBAF79}" type="slidenum">
              <a:rPr lang="en-US" smtClean="0">
                <a:ea typeface="Osaka"/>
              </a:rPr>
              <a:pPr/>
              <a:t>9</a:t>
            </a:fld>
            <a:endParaRPr lang="en-US" smtClean="0">
              <a:ea typeface="Osak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ppt_x"/>
                                          </p:val>
                                        </p:tav>
                                        <p:tav tm="100000">
                                          <p:val>
                                            <p:strVal val="#ppt_x"/>
                                          </p:val>
                                        </p:tav>
                                      </p:tavLst>
                                    </p:anim>
                                    <p:anim calcmode="lin" valueType="num">
                                      <p:cBhvr additive="base">
                                        <p:cTn id="8"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theme/theme1.xml><?xml version="1.0" encoding="utf-8"?>
<a:theme xmlns:a="http://schemas.openxmlformats.org/drawingml/2006/main" name="Blank Presentation">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ustom 1">
      <a:majorFont>
        <a:latin typeface="Univers 45 Light"/>
        <a:ea typeface="Osaka"/>
        <a:cs typeface="Osaka"/>
      </a:majorFont>
      <a:minorFont>
        <a:latin typeface="Univers 45 Light"/>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ヒラギノ角ゴ Pro W3" pitchFamily="-111" charset="-128"/>
            <a:cs typeface="ヒラギノ角ゴ Pro W3" pitchFamily="-11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1" charset="0"/>
            <a:ea typeface="ヒラギノ角ゴ Pro W3" pitchFamily="-111" charset="-128"/>
            <a:cs typeface="ヒラギノ角ゴ Pro W3" pitchFamily="-111"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2.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3.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4.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5.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6.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themeOverride>
</file>

<file path=ppt/theme/themeOverride7.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ppt/theme/themeOverride8.xml><?xml version="1.0" encoding="utf-8"?>
<a:themeOverride xmlns:a="http://schemas.openxmlformats.org/drawingml/2006/main">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Custom 1">
    <a:majorFont>
      <a:latin typeface="Univers 45 Light"/>
      <a:ea typeface="Osaka"/>
      <a:cs typeface="Osaka"/>
    </a:majorFont>
    <a:minorFont>
      <a:latin typeface="Univers 45 Light"/>
      <a:ea typeface="Osaka"/>
      <a:cs typeface="Osak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themeOverride>
</file>

<file path=docProps/app.xml><?xml version="1.0" encoding="utf-8"?>
<Properties xmlns="http://schemas.openxmlformats.org/officeDocument/2006/extended-properties" xmlns:vt="http://schemas.openxmlformats.org/officeDocument/2006/docPropsVTypes">
  <Template/>
  <TotalTime>61</TotalTime>
  <Words>1704</Words>
  <Application>Microsoft Office PowerPoint</Application>
  <PresentationFormat>On-screen Show (4:3)</PresentationFormat>
  <Paragraphs>341</Paragraphs>
  <Slides>23</Slides>
  <Notes>16</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Blank Presentation</vt:lpstr>
      <vt:lpstr>                         Economics of One Health </vt:lpstr>
      <vt:lpstr>OUTLINE</vt:lpstr>
      <vt:lpstr>Zoonotic diseases account for half of livestock losses due to diseases</vt:lpstr>
      <vt:lpstr>IMPACT ON HUMANS - SELECT ZOONOTIC DISEASES</vt:lpstr>
      <vt:lpstr>What is the burden (total cost) of diseases and what are its components?</vt:lpstr>
      <vt:lpstr>Components of economic costs due to zoonotic disease outbreaks </vt:lpstr>
      <vt:lpstr>Slide 7</vt:lpstr>
      <vt:lpstr>Example of “indirect” economic costs: Tourist arrivals in China and Thailand</vt:lpstr>
      <vt:lpstr>Adding it up:  costs of zoonotic diseases  (select outbreaks, US$ billion)</vt:lpstr>
      <vt:lpstr>Poor households hardest hit – household income effect of backyard poultry sales ban</vt:lpstr>
      <vt:lpstr>Slide 11</vt:lpstr>
      <vt:lpstr>One Health approach – an integrated response to “what needs to be done?” -- as opposed to the classical approach based on “what can I do?”</vt:lpstr>
      <vt:lpstr>One Health approaches can increase:</vt:lpstr>
      <vt:lpstr>Delays increase costs</vt:lpstr>
      <vt:lpstr>Funding requirements for “One Health” efficient prevention and control system</vt:lpstr>
      <vt:lpstr>Slide 16</vt:lpstr>
      <vt:lpstr>Slide 17</vt:lpstr>
      <vt:lpstr>Slide 18</vt:lpstr>
      <vt:lpstr>Slide 19</vt:lpstr>
      <vt:lpstr>Characteristics of financing for One Health systems</vt:lpstr>
      <vt:lpstr>Some options for mobilizing resources for One Health systems</vt:lpstr>
      <vt:lpstr>Value Added of One Health Approaches</vt:lpstr>
      <vt:lpstr>Thank you. www.worldbank.org/flu</vt:lpstr>
    </vt:vector>
  </TitlesOfParts>
  <Company>Corporate Visions,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Diane Dutra</dc:creator>
  <cp:lastModifiedBy>Olga Jonas</cp:lastModifiedBy>
  <cp:revision>211</cp:revision>
  <dcterms:created xsi:type="dcterms:W3CDTF">2009-09-03T19:13:11Z</dcterms:created>
  <dcterms:modified xsi:type="dcterms:W3CDTF">2012-02-23T22:07:51Z</dcterms:modified>
</cp:coreProperties>
</file>